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1">
  <p:sldMasterIdLst>
    <p:sldMasterId id="2147483648" r:id="rId1"/>
  </p:sldMasterIdLst>
  <p:sldIdLst>
    <p:sldId id="387" r:id="rId2"/>
    <p:sldId id="257" r:id="rId3"/>
    <p:sldId id="258" r:id="rId4"/>
    <p:sldId id="390" r:id="rId5"/>
    <p:sldId id="259" r:id="rId6"/>
    <p:sldId id="262" r:id="rId7"/>
    <p:sldId id="268" r:id="rId8"/>
    <p:sldId id="273" r:id="rId9"/>
    <p:sldId id="274" r:id="rId10"/>
    <p:sldId id="277" r:id="rId11"/>
    <p:sldId id="275" r:id="rId12"/>
    <p:sldId id="276" r:id="rId13"/>
    <p:sldId id="278" r:id="rId14"/>
    <p:sldId id="280" r:id="rId15"/>
    <p:sldId id="281" r:id="rId16"/>
    <p:sldId id="282" r:id="rId17"/>
    <p:sldId id="283" r:id="rId18"/>
    <p:sldId id="284" r:id="rId19"/>
    <p:sldId id="285" r:id="rId20"/>
    <p:sldId id="386" r:id="rId21"/>
    <p:sldId id="286" r:id="rId22"/>
    <p:sldId id="289" r:id="rId23"/>
    <p:sldId id="290" r:id="rId24"/>
    <p:sldId id="291" r:id="rId25"/>
    <p:sldId id="292" r:id="rId26"/>
    <p:sldId id="294" r:id="rId27"/>
    <p:sldId id="403" r:id="rId28"/>
    <p:sldId id="296" r:id="rId29"/>
    <p:sldId id="297" r:id="rId30"/>
    <p:sldId id="299" r:id="rId31"/>
    <p:sldId id="300" r:id="rId32"/>
    <p:sldId id="301" r:id="rId33"/>
    <p:sldId id="302" r:id="rId34"/>
    <p:sldId id="303" r:id="rId35"/>
    <p:sldId id="304" r:id="rId36"/>
    <p:sldId id="305" r:id="rId37"/>
    <p:sldId id="307" r:id="rId38"/>
    <p:sldId id="308" r:id="rId39"/>
    <p:sldId id="309" r:id="rId40"/>
    <p:sldId id="310" r:id="rId41"/>
    <p:sldId id="311" r:id="rId42"/>
    <p:sldId id="312" r:id="rId43"/>
    <p:sldId id="313" r:id="rId44"/>
    <p:sldId id="314" r:id="rId45"/>
    <p:sldId id="315" r:id="rId46"/>
    <p:sldId id="317" r:id="rId47"/>
    <p:sldId id="391" r:id="rId48"/>
    <p:sldId id="318" r:id="rId49"/>
    <p:sldId id="319" r:id="rId50"/>
    <p:sldId id="320" r:id="rId51"/>
    <p:sldId id="323" r:id="rId52"/>
    <p:sldId id="324" r:id="rId53"/>
    <p:sldId id="325" r:id="rId54"/>
    <p:sldId id="326" r:id="rId55"/>
    <p:sldId id="327" r:id="rId56"/>
    <p:sldId id="328" r:id="rId57"/>
    <p:sldId id="330" r:id="rId58"/>
    <p:sldId id="331" r:id="rId59"/>
    <p:sldId id="332" r:id="rId60"/>
    <p:sldId id="333" r:id="rId61"/>
    <p:sldId id="392" r:id="rId62"/>
    <p:sldId id="394" r:id="rId63"/>
    <p:sldId id="395" r:id="rId64"/>
    <p:sldId id="396" r:id="rId65"/>
    <p:sldId id="397" r:id="rId66"/>
    <p:sldId id="398" r:id="rId67"/>
    <p:sldId id="399" r:id="rId68"/>
    <p:sldId id="400" r:id="rId69"/>
    <p:sldId id="401" r:id="rId70"/>
    <p:sldId id="335" r:id="rId71"/>
    <p:sldId id="336" r:id="rId72"/>
    <p:sldId id="402" r:id="rId73"/>
    <p:sldId id="338" r:id="rId74"/>
    <p:sldId id="339" r:id="rId75"/>
    <p:sldId id="340" r:id="rId76"/>
    <p:sldId id="341" r:id="rId77"/>
    <p:sldId id="342" r:id="rId78"/>
    <p:sldId id="343" r:id="rId79"/>
    <p:sldId id="344" r:id="rId80"/>
    <p:sldId id="345" r:id="rId81"/>
    <p:sldId id="347" r:id="rId82"/>
    <p:sldId id="348" r:id="rId83"/>
    <p:sldId id="349" r:id="rId84"/>
    <p:sldId id="350" r:id="rId85"/>
    <p:sldId id="351" r:id="rId86"/>
    <p:sldId id="359" r:id="rId87"/>
    <p:sldId id="360" r:id="rId88"/>
    <p:sldId id="361" r:id="rId89"/>
    <p:sldId id="362" r:id="rId90"/>
    <p:sldId id="363" r:id="rId91"/>
    <p:sldId id="364" r:id="rId92"/>
    <p:sldId id="365" r:id="rId93"/>
    <p:sldId id="366" r:id="rId94"/>
    <p:sldId id="367" r:id="rId95"/>
    <p:sldId id="369" r:id="rId96"/>
    <p:sldId id="370" r:id="rId97"/>
    <p:sldId id="372" r:id="rId98"/>
    <p:sldId id="374" r:id="rId99"/>
    <p:sldId id="373" r:id="rId100"/>
    <p:sldId id="375" r:id="rId101"/>
    <p:sldId id="378" r:id="rId102"/>
    <p:sldId id="379" r:id="rId103"/>
    <p:sldId id="380" r:id="rId104"/>
    <p:sldId id="381" r:id="rId105"/>
    <p:sldId id="382" r:id="rId106"/>
    <p:sldId id="383" r:id="rId107"/>
    <p:sldId id="384" r:id="rId108"/>
    <p:sldId id="388" r:id="rId10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80" d="100"/>
          <a:sy n="80" d="100"/>
        </p:scale>
        <p:origin x="-78" y="-79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7DC5D2-EF34-4003-AA2C-9FAD00B43DFD}"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DD52EEF6-E4E9-4B0D-BEDC-38103B77D05F}">
      <dgm:prSet phldrT="[Text]" custT="1"/>
      <dgm:spPr>
        <a:solidFill>
          <a:schemeClr val="bg2">
            <a:lumMod val="75000"/>
          </a:schemeClr>
        </a:solidFill>
      </dgm:spPr>
      <dgm:t>
        <a:bodyPr/>
        <a:lstStyle/>
        <a:p>
          <a:pPr algn="ctr"/>
          <a:endParaRPr lang="sr-Cyrl-RS" sz="1200" b="1" dirty="0" smtClean="0">
            <a:solidFill>
              <a:sysClr val="windowText" lastClr="000000"/>
            </a:solidFill>
            <a:latin typeface="+mj-lt"/>
          </a:endParaRPr>
        </a:p>
        <a:p>
          <a:pPr algn="ctr"/>
          <a:r>
            <a:rPr lang="sr-Cyrl-RS" sz="2000" b="1" dirty="0" smtClean="0">
              <a:solidFill>
                <a:sysClr val="windowText" lastClr="000000"/>
              </a:solidFill>
              <a:latin typeface="+mj-lt"/>
            </a:rPr>
            <a:t>ПОТКОМИСИЈА</a:t>
          </a:r>
          <a:endParaRPr lang="sr-Cyrl-RS" sz="2000" b="1" dirty="0">
            <a:solidFill>
              <a:sysClr val="windowText" lastClr="000000"/>
            </a:solidFill>
            <a:latin typeface="+mj-lt"/>
          </a:endParaRPr>
        </a:p>
        <a:p>
          <a:r>
            <a:rPr lang="ru-RU" sz="1400" b="1" dirty="0" smtClean="0">
              <a:solidFill>
                <a:sysClr val="windowText" lastClr="000000"/>
              </a:solidFill>
              <a:latin typeface="+mj-lt"/>
            </a:rPr>
            <a:t>• председник</a:t>
          </a:r>
        </a:p>
        <a:p>
          <a:r>
            <a:rPr lang="ru-RU" sz="1400" b="1" dirty="0" smtClean="0">
              <a:solidFill>
                <a:sysClr val="windowText" lastClr="000000"/>
              </a:solidFill>
              <a:latin typeface="+mj-lt"/>
            </a:rPr>
            <a:t>• заменик председника</a:t>
          </a:r>
        </a:p>
        <a:p>
          <a:r>
            <a:rPr lang="ru-RU" sz="1400" b="1" dirty="0" smtClean="0">
              <a:solidFill>
                <a:sysClr val="windowText" lastClr="000000"/>
              </a:solidFill>
              <a:latin typeface="+mj-lt"/>
            </a:rPr>
            <a:t>• чланови</a:t>
          </a:r>
        </a:p>
        <a:p>
          <a:r>
            <a:rPr lang="ru-RU" sz="1400" b="1" dirty="0" smtClean="0">
              <a:solidFill>
                <a:sysClr val="windowText" lastClr="000000"/>
              </a:solidFill>
              <a:latin typeface="+mj-lt"/>
            </a:rPr>
            <a:t>• заменици чланова</a:t>
          </a:r>
          <a:endParaRPr lang="en-US" sz="1400" b="1" dirty="0" smtClean="0">
            <a:solidFill>
              <a:sysClr val="windowText" lastClr="000000"/>
            </a:solidFill>
            <a:latin typeface="+mj-lt"/>
          </a:endParaRPr>
        </a:p>
        <a:p>
          <a:endParaRPr lang="en-US" sz="1200" dirty="0">
            <a:solidFill>
              <a:sysClr val="windowText" lastClr="000000"/>
            </a:solidFill>
            <a:latin typeface="+mj-lt"/>
          </a:endParaRPr>
        </a:p>
      </dgm:t>
    </dgm:pt>
    <dgm:pt modelId="{1FF9192A-A106-4182-B0A8-F91F00A4643D}" type="parTrans" cxnId="{6E0F811A-7389-4307-AE74-E5A431ADCC9C}">
      <dgm:prSet/>
      <dgm:spPr/>
      <dgm:t>
        <a:bodyPr/>
        <a:lstStyle/>
        <a:p>
          <a:pPr algn="ctr"/>
          <a:endParaRPr lang="en-US"/>
        </a:p>
      </dgm:t>
    </dgm:pt>
    <dgm:pt modelId="{F2178A87-83FA-4C5B-B01B-812AAF9CFE93}" type="sibTrans" cxnId="{6E0F811A-7389-4307-AE74-E5A431ADCC9C}">
      <dgm:prSet/>
      <dgm:spPr/>
      <dgm:t>
        <a:bodyPr/>
        <a:lstStyle/>
        <a:p>
          <a:pPr algn="ctr"/>
          <a:endParaRPr lang="en-US"/>
        </a:p>
      </dgm:t>
    </dgm:pt>
    <dgm:pt modelId="{07C1C3EC-2BF8-4B46-969B-83935F5A9967}">
      <dgm:prSet phldrT="[Text]" custT="1"/>
      <dgm:spPr>
        <a:solidFill>
          <a:schemeClr val="accent6">
            <a:lumMod val="40000"/>
            <a:lumOff val="60000"/>
          </a:schemeClr>
        </a:solidFill>
      </dgm:spPr>
      <dgm:t>
        <a:bodyPr/>
        <a:lstStyle/>
        <a:p>
          <a:pPr algn="ctr"/>
          <a:r>
            <a:rPr lang="sr-Cyrl-RS" sz="1600" b="1" dirty="0">
              <a:solidFill>
                <a:sysClr val="windowText" lastClr="000000"/>
              </a:solidFill>
              <a:latin typeface="+mj-lt"/>
            </a:rPr>
            <a:t>РЕПУБЛИЧКА ИЗБОРНА </a:t>
          </a:r>
          <a:r>
            <a:rPr lang="sr-Cyrl-RS" sz="1600" b="1" dirty="0" smtClean="0">
              <a:solidFill>
                <a:sysClr val="windowText" lastClr="000000"/>
              </a:solidFill>
              <a:latin typeface="+mj-lt"/>
            </a:rPr>
            <a:t>КОМИСИЈА</a:t>
          </a:r>
        </a:p>
        <a:p>
          <a:r>
            <a:rPr lang="ru-RU" sz="1400" b="1" dirty="0" smtClean="0">
              <a:solidFill>
                <a:sysClr val="windowText" lastClr="000000"/>
              </a:solidFill>
              <a:latin typeface="+mj-lt"/>
            </a:rPr>
            <a:t>            • председник</a:t>
          </a:r>
        </a:p>
        <a:p>
          <a:pPr marL="365760"/>
          <a:r>
            <a:rPr lang="ru-RU" sz="1400" b="1" dirty="0" smtClean="0">
              <a:solidFill>
                <a:sysClr val="windowText" lastClr="000000"/>
              </a:solidFill>
              <a:latin typeface="+mj-lt"/>
            </a:rPr>
            <a:t>• заменик председника</a:t>
          </a:r>
        </a:p>
        <a:p>
          <a:pPr marL="365760"/>
          <a:r>
            <a:rPr lang="ru-RU" sz="1400" b="1" dirty="0" smtClean="0">
              <a:solidFill>
                <a:sysClr val="windowText" lastClr="000000"/>
              </a:solidFill>
              <a:latin typeface="+mj-lt"/>
            </a:rPr>
            <a:t>• 22 члана</a:t>
          </a:r>
        </a:p>
        <a:p>
          <a:pPr marL="365760"/>
          <a:r>
            <a:rPr lang="ru-RU" sz="1400" b="1" dirty="0" smtClean="0">
              <a:solidFill>
                <a:sysClr val="windowText" lastClr="000000"/>
              </a:solidFill>
              <a:latin typeface="+mj-lt"/>
            </a:rPr>
            <a:t>• 22 заменика члана</a:t>
          </a:r>
        </a:p>
        <a:p>
          <a:pPr marL="365760"/>
          <a:r>
            <a:rPr lang="ru-RU" sz="1400" b="1" dirty="0" smtClean="0">
              <a:solidFill>
                <a:sysClr val="windowText" lastClr="000000"/>
              </a:solidFill>
              <a:latin typeface="+mj-lt"/>
            </a:rPr>
            <a:t>• представник Републичког завода за статистику</a:t>
          </a:r>
        </a:p>
        <a:p>
          <a:pPr marL="365760"/>
          <a:r>
            <a:rPr lang="ru-RU" sz="1400" b="1" dirty="0" smtClean="0">
              <a:solidFill>
                <a:sysClr val="windowText" lastClr="000000"/>
              </a:solidFill>
              <a:latin typeface="+mj-lt"/>
            </a:rPr>
            <a:t>• секретар</a:t>
          </a:r>
        </a:p>
        <a:p>
          <a:pPr marL="365760"/>
          <a:r>
            <a:rPr lang="ru-RU" sz="1400" b="1" dirty="0" smtClean="0">
              <a:solidFill>
                <a:sysClr val="windowText" lastClr="000000"/>
              </a:solidFill>
              <a:latin typeface="+mj-lt"/>
            </a:rPr>
            <a:t>• заменик секретара</a:t>
          </a:r>
          <a:endParaRPr lang="en-US" sz="1400" b="1" dirty="0" smtClean="0">
            <a:solidFill>
              <a:sysClr val="windowText" lastClr="000000"/>
            </a:solidFill>
            <a:latin typeface="+mj-lt"/>
          </a:endParaRPr>
        </a:p>
        <a:p>
          <a:pPr marL="365760"/>
          <a:endParaRPr lang="en-US" sz="1000" b="0" dirty="0">
            <a:solidFill>
              <a:sysClr val="windowText" lastClr="000000"/>
            </a:solidFill>
            <a:latin typeface="+mj-lt"/>
          </a:endParaRPr>
        </a:p>
      </dgm:t>
    </dgm:pt>
    <dgm:pt modelId="{C821CB50-59AE-426B-8519-9DA143B2123E}" type="parTrans" cxnId="{E492FDA7-39A4-4B06-8866-E5E29D4DCA11}">
      <dgm:prSet/>
      <dgm:spPr/>
      <dgm:t>
        <a:bodyPr/>
        <a:lstStyle/>
        <a:p>
          <a:pPr algn="ctr"/>
          <a:endParaRPr lang="en-US"/>
        </a:p>
      </dgm:t>
    </dgm:pt>
    <dgm:pt modelId="{2EF724A2-87E4-463D-B220-A7DB470B788A}" type="sibTrans" cxnId="{E492FDA7-39A4-4B06-8866-E5E29D4DCA11}">
      <dgm:prSet/>
      <dgm:spPr/>
      <dgm:t>
        <a:bodyPr/>
        <a:lstStyle/>
        <a:p>
          <a:pPr algn="ctr"/>
          <a:endParaRPr lang="en-US"/>
        </a:p>
      </dgm:t>
    </dgm:pt>
    <dgm:pt modelId="{944D56CF-95B0-43FE-B7ED-0CC923C4DFF2}">
      <dgm:prSet phldrT="[Text]" custT="1"/>
      <dgm:spPr>
        <a:solidFill>
          <a:schemeClr val="accent4">
            <a:lumMod val="40000"/>
            <a:lumOff val="60000"/>
          </a:schemeClr>
        </a:solidFill>
      </dgm:spPr>
      <dgm:t>
        <a:bodyPr/>
        <a:lstStyle/>
        <a:p>
          <a:pPr algn="ctr"/>
          <a:r>
            <a:rPr lang="sr-Cyrl-RS" sz="1600" b="1" dirty="0" smtClean="0">
              <a:solidFill>
                <a:sysClr val="windowText" lastClr="000000"/>
              </a:solidFill>
              <a:latin typeface="+mj-lt"/>
            </a:rPr>
            <a:t>ГЛАСАЧКИ ОДБОРИ</a:t>
          </a:r>
        </a:p>
        <a:p>
          <a:pPr algn="just"/>
          <a:r>
            <a:rPr lang="ru-RU" sz="1600" b="1" dirty="0" smtClean="0">
              <a:solidFill>
                <a:sysClr val="windowText" lastClr="000000"/>
              </a:solidFill>
              <a:latin typeface="+mj-lt"/>
            </a:rPr>
            <a:t>• председник</a:t>
          </a:r>
        </a:p>
        <a:p>
          <a:pPr algn="just"/>
          <a:r>
            <a:rPr lang="ru-RU" sz="1600" b="1" dirty="0" smtClean="0">
              <a:solidFill>
                <a:sysClr val="windowText" lastClr="000000"/>
              </a:solidFill>
              <a:latin typeface="+mj-lt"/>
            </a:rPr>
            <a:t>• заменик председника</a:t>
          </a:r>
        </a:p>
        <a:p>
          <a:pPr algn="just"/>
          <a:r>
            <a:rPr lang="ru-RU" sz="1600" b="1" dirty="0" smtClean="0">
              <a:solidFill>
                <a:sysClr val="windowText" lastClr="000000"/>
              </a:solidFill>
              <a:latin typeface="+mj-lt"/>
            </a:rPr>
            <a:t>• пет чланова </a:t>
          </a:r>
        </a:p>
        <a:p>
          <a:pPr algn="just"/>
          <a:r>
            <a:rPr lang="ru-RU" sz="1600" b="1" dirty="0" smtClean="0">
              <a:solidFill>
                <a:sysClr val="windowText" lastClr="000000"/>
              </a:solidFill>
              <a:latin typeface="+mj-lt"/>
            </a:rPr>
            <a:t>• пет заменика чланова</a:t>
          </a:r>
          <a:endParaRPr lang="en-US" sz="1600" b="1" dirty="0" smtClean="0">
            <a:solidFill>
              <a:sysClr val="windowText" lastClr="000000"/>
            </a:solidFill>
            <a:latin typeface="+mj-lt"/>
          </a:endParaRPr>
        </a:p>
        <a:p>
          <a:pPr algn="ctr"/>
          <a:endParaRPr lang="en-US" sz="1200" b="1" dirty="0" smtClean="0">
            <a:solidFill>
              <a:sysClr val="windowText" lastClr="000000"/>
            </a:solidFill>
            <a:latin typeface="+mj-lt"/>
          </a:endParaRPr>
        </a:p>
      </dgm:t>
    </dgm:pt>
    <dgm:pt modelId="{D95B63B2-8ACE-4473-AA95-877A877F0297}" type="parTrans" cxnId="{DC675C54-B555-40A2-B330-CBA32526E207}">
      <dgm:prSet/>
      <dgm:spPr/>
      <dgm:t>
        <a:bodyPr/>
        <a:lstStyle/>
        <a:p>
          <a:pPr algn="ctr"/>
          <a:endParaRPr lang="en-US"/>
        </a:p>
      </dgm:t>
    </dgm:pt>
    <dgm:pt modelId="{B40D4C32-165D-425C-99F9-968D0879D16D}" type="sibTrans" cxnId="{DC675C54-B555-40A2-B330-CBA32526E207}">
      <dgm:prSet/>
      <dgm:spPr/>
      <dgm:t>
        <a:bodyPr/>
        <a:lstStyle/>
        <a:p>
          <a:pPr algn="ctr"/>
          <a:endParaRPr lang="en-US"/>
        </a:p>
      </dgm:t>
    </dgm:pt>
    <dgm:pt modelId="{8F598761-3731-4D04-90CB-A4CAD543DA2A}" type="pres">
      <dgm:prSet presAssocID="{AB7DC5D2-EF34-4003-AA2C-9FAD00B43DFD}" presName="Name0" presStyleCnt="0">
        <dgm:presLayoutVars>
          <dgm:chMax val="1"/>
          <dgm:chPref val="1"/>
          <dgm:dir/>
          <dgm:animOne val="branch"/>
          <dgm:animLvl val="lvl"/>
        </dgm:presLayoutVars>
      </dgm:prSet>
      <dgm:spPr/>
      <dgm:t>
        <a:bodyPr/>
        <a:lstStyle/>
        <a:p>
          <a:endParaRPr lang="en-US"/>
        </a:p>
      </dgm:t>
    </dgm:pt>
    <dgm:pt modelId="{DA0E2B0D-F9F0-4894-8DDC-F4E9109996C8}" type="pres">
      <dgm:prSet presAssocID="{DD52EEF6-E4E9-4B0D-BEDC-38103B77D05F}" presName="singleCycle" presStyleCnt="0"/>
      <dgm:spPr/>
    </dgm:pt>
    <dgm:pt modelId="{64152A66-DBD9-4800-856A-5DF0EE424A9B}" type="pres">
      <dgm:prSet presAssocID="{DD52EEF6-E4E9-4B0D-BEDC-38103B77D05F}" presName="singleCenter" presStyleLbl="node1" presStyleIdx="0" presStyleCnt="3" custScaleX="167677" custScaleY="125716" custLinFactNeighborY="3209">
        <dgm:presLayoutVars>
          <dgm:chMax val="7"/>
          <dgm:chPref val="7"/>
        </dgm:presLayoutVars>
      </dgm:prSet>
      <dgm:spPr/>
      <dgm:t>
        <a:bodyPr/>
        <a:lstStyle/>
        <a:p>
          <a:endParaRPr lang="en-US"/>
        </a:p>
      </dgm:t>
    </dgm:pt>
    <dgm:pt modelId="{BD3A92E8-1F38-437B-84B4-3B89944E9BBA}" type="pres">
      <dgm:prSet presAssocID="{C821CB50-59AE-426B-8519-9DA143B2123E}" presName="Name56" presStyleLbl="parChTrans1D2" presStyleIdx="0" presStyleCnt="2"/>
      <dgm:spPr/>
      <dgm:t>
        <a:bodyPr/>
        <a:lstStyle/>
        <a:p>
          <a:endParaRPr lang="en-US"/>
        </a:p>
      </dgm:t>
    </dgm:pt>
    <dgm:pt modelId="{64A3D220-4175-40FA-A818-F09D2069206F}" type="pres">
      <dgm:prSet presAssocID="{07C1C3EC-2BF8-4B46-969B-83935F5A9967}" presName="text0" presStyleLbl="node1" presStyleIdx="1" presStyleCnt="3" custScaleX="495502" custScaleY="220842">
        <dgm:presLayoutVars>
          <dgm:bulletEnabled val="1"/>
        </dgm:presLayoutVars>
      </dgm:prSet>
      <dgm:spPr/>
      <dgm:t>
        <a:bodyPr/>
        <a:lstStyle/>
        <a:p>
          <a:endParaRPr lang="en-US"/>
        </a:p>
      </dgm:t>
    </dgm:pt>
    <dgm:pt modelId="{DADC4BB0-349B-42B2-94A3-E7EAF4DE5FBB}" type="pres">
      <dgm:prSet presAssocID="{D95B63B2-8ACE-4473-AA95-877A877F0297}" presName="Name56" presStyleLbl="parChTrans1D2" presStyleIdx="1" presStyleCnt="2"/>
      <dgm:spPr/>
      <dgm:t>
        <a:bodyPr/>
        <a:lstStyle/>
        <a:p>
          <a:endParaRPr lang="en-US"/>
        </a:p>
      </dgm:t>
    </dgm:pt>
    <dgm:pt modelId="{960CB174-9D04-408C-A353-DDF9E24750DF}" type="pres">
      <dgm:prSet presAssocID="{944D56CF-95B0-43FE-B7ED-0CC923C4DFF2}" presName="text0" presStyleLbl="node1" presStyleIdx="2" presStyleCnt="3" custScaleX="372883" custScaleY="156051" custRadScaleRad="102331" custRadScaleInc="-258">
        <dgm:presLayoutVars>
          <dgm:bulletEnabled val="1"/>
        </dgm:presLayoutVars>
      </dgm:prSet>
      <dgm:spPr/>
      <dgm:t>
        <a:bodyPr/>
        <a:lstStyle/>
        <a:p>
          <a:endParaRPr lang="en-US"/>
        </a:p>
      </dgm:t>
    </dgm:pt>
  </dgm:ptLst>
  <dgm:cxnLst>
    <dgm:cxn modelId="{C68C8CBE-B50F-48B7-A436-8BBBF79B272F}" type="presOf" srcId="{07C1C3EC-2BF8-4B46-969B-83935F5A9967}" destId="{64A3D220-4175-40FA-A818-F09D2069206F}" srcOrd="0" destOrd="0" presId="urn:microsoft.com/office/officeart/2008/layout/RadialCluster"/>
    <dgm:cxn modelId="{E492FDA7-39A4-4B06-8866-E5E29D4DCA11}" srcId="{DD52EEF6-E4E9-4B0D-BEDC-38103B77D05F}" destId="{07C1C3EC-2BF8-4B46-969B-83935F5A9967}" srcOrd="0" destOrd="0" parTransId="{C821CB50-59AE-426B-8519-9DA143B2123E}" sibTransId="{2EF724A2-87E4-463D-B220-A7DB470B788A}"/>
    <dgm:cxn modelId="{DC675C54-B555-40A2-B330-CBA32526E207}" srcId="{DD52EEF6-E4E9-4B0D-BEDC-38103B77D05F}" destId="{944D56CF-95B0-43FE-B7ED-0CC923C4DFF2}" srcOrd="1" destOrd="0" parTransId="{D95B63B2-8ACE-4473-AA95-877A877F0297}" sibTransId="{B40D4C32-165D-425C-99F9-968D0879D16D}"/>
    <dgm:cxn modelId="{54C85260-FBC0-4E8D-9FE2-0310A5870864}" type="presOf" srcId="{944D56CF-95B0-43FE-B7ED-0CC923C4DFF2}" destId="{960CB174-9D04-408C-A353-DDF9E24750DF}" srcOrd="0" destOrd="0" presId="urn:microsoft.com/office/officeart/2008/layout/RadialCluster"/>
    <dgm:cxn modelId="{6E0F811A-7389-4307-AE74-E5A431ADCC9C}" srcId="{AB7DC5D2-EF34-4003-AA2C-9FAD00B43DFD}" destId="{DD52EEF6-E4E9-4B0D-BEDC-38103B77D05F}" srcOrd="0" destOrd="0" parTransId="{1FF9192A-A106-4182-B0A8-F91F00A4643D}" sibTransId="{F2178A87-83FA-4C5B-B01B-812AAF9CFE93}"/>
    <dgm:cxn modelId="{CCE7FA7D-BDAB-4DAD-AAB1-8958EAC0C112}" type="presOf" srcId="{D95B63B2-8ACE-4473-AA95-877A877F0297}" destId="{DADC4BB0-349B-42B2-94A3-E7EAF4DE5FBB}" srcOrd="0" destOrd="0" presId="urn:microsoft.com/office/officeart/2008/layout/RadialCluster"/>
    <dgm:cxn modelId="{D3709544-CA83-458C-B911-4DAA2D9216C8}" type="presOf" srcId="{DD52EEF6-E4E9-4B0D-BEDC-38103B77D05F}" destId="{64152A66-DBD9-4800-856A-5DF0EE424A9B}" srcOrd="0" destOrd="0" presId="urn:microsoft.com/office/officeart/2008/layout/RadialCluster"/>
    <dgm:cxn modelId="{9171CBCC-0AB2-4187-BDC9-19C3B731F66A}" type="presOf" srcId="{AB7DC5D2-EF34-4003-AA2C-9FAD00B43DFD}" destId="{8F598761-3731-4D04-90CB-A4CAD543DA2A}" srcOrd="0" destOrd="0" presId="urn:microsoft.com/office/officeart/2008/layout/RadialCluster"/>
    <dgm:cxn modelId="{AE8ADAEE-FF57-4F9F-A7CB-58AE882AB434}" type="presOf" srcId="{C821CB50-59AE-426B-8519-9DA143B2123E}" destId="{BD3A92E8-1F38-437B-84B4-3B89944E9BBA}" srcOrd="0" destOrd="0" presId="urn:microsoft.com/office/officeart/2008/layout/RadialCluster"/>
    <dgm:cxn modelId="{59FBC9DD-4555-46AC-A770-7723DD8EF035}" type="presParOf" srcId="{8F598761-3731-4D04-90CB-A4CAD543DA2A}" destId="{DA0E2B0D-F9F0-4894-8DDC-F4E9109996C8}" srcOrd="0" destOrd="0" presId="urn:microsoft.com/office/officeart/2008/layout/RadialCluster"/>
    <dgm:cxn modelId="{729FD5EC-8479-460B-A601-7CFEAB38CA8B}" type="presParOf" srcId="{DA0E2B0D-F9F0-4894-8DDC-F4E9109996C8}" destId="{64152A66-DBD9-4800-856A-5DF0EE424A9B}" srcOrd="0" destOrd="0" presId="urn:microsoft.com/office/officeart/2008/layout/RadialCluster"/>
    <dgm:cxn modelId="{D9AFF43E-2B40-479E-BC6F-4C9132DA0B5C}" type="presParOf" srcId="{DA0E2B0D-F9F0-4894-8DDC-F4E9109996C8}" destId="{BD3A92E8-1F38-437B-84B4-3B89944E9BBA}" srcOrd="1" destOrd="0" presId="urn:microsoft.com/office/officeart/2008/layout/RadialCluster"/>
    <dgm:cxn modelId="{B03BD4C4-A4BE-455F-A8EB-6F311802F65F}" type="presParOf" srcId="{DA0E2B0D-F9F0-4894-8DDC-F4E9109996C8}" destId="{64A3D220-4175-40FA-A818-F09D2069206F}" srcOrd="2" destOrd="0" presId="urn:microsoft.com/office/officeart/2008/layout/RadialCluster"/>
    <dgm:cxn modelId="{2D798EE5-3344-40B7-9005-886D8212EC00}" type="presParOf" srcId="{DA0E2B0D-F9F0-4894-8DDC-F4E9109996C8}" destId="{DADC4BB0-349B-42B2-94A3-E7EAF4DE5FBB}" srcOrd="3" destOrd="0" presId="urn:microsoft.com/office/officeart/2008/layout/RadialCluster"/>
    <dgm:cxn modelId="{1455E7E4-EDCA-45E8-A04A-928B950B8782}" type="presParOf" srcId="{DA0E2B0D-F9F0-4894-8DDC-F4E9109996C8}" destId="{960CB174-9D04-408C-A353-DDF9E24750DF}" srcOrd="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52A66-DBD9-4800-856A-5DF0EE424A9B}">
      <dsp:nvSpPr>
        <dsp:cNvPr id="0" name=""/>
        <dsp:cNvSpPr/>
      </dsp:nvSpPr>
      <dsp:spPr>
        <a:xfrm>
          <a:off x="1381134" y="2404453"/>
          <a:ext cx="2795963" cy="2096276"/>
        </a:xfrm>
        <a:prstGeom prst="round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endParaRPr lang="sr-Cyrl-RS" sz="1200" b="1" kern="1200" dirty="0" smtClean="0">
            <a:solidFill>
              <a:sysClr val="windowText" lastClr="000000"/>
            </a:solidFill>
            <a:latin typeface="+mj-lt"/>
          </a:endParaRPr>
        </a:p>
        <a:p>
          <a:pPr lvl="0" algn="ctr" defTabSz="533400">
            <a:lnSpc>
              <a:spcPct val="90000"/>
            </a:lnSpc>
            <a:spcBef>
              <a:spcPct val="0"/>
            </a:spcBef>
            <a:spcAft>
              <a:spcPct val="35000"/>
            </a:spcAft>
          </a:pPr>
          <a:r>
            <a:rPr lang="sr-Cyrl-RS" sz="2000" b="1" kern="1200" dirty="0" smtClean="0">
              <a:solidFill>
                <a:sysClr val="windowText" lastClr="000000"/>
              </a:solidFill>
              <a:latin typeface="+mj-lt"/>
            </a:rPr>
            <a:t>ПОТКОМИСИЈА</a:t>
          </a:r>
          <a:endParaRPr lang="sr-Cyrl-RS" sz="2000" b="1" kern="1200" dirty="0">
            <a:solidFill>
              <a:sysClr val="windowText" lastClr="000000"/>
            </a:solidFill>
            <a:latin typeface="+mj-lt"/>
          </a:endParaRPr>
        </a:p>
        <a:p>
          <a:pPr lvl="0" defTabSz="533400">
            <a:lnSpc>
              <a:spcPct val="90000"/>
            </a:lnSpc>
            <a:spcBef>
              <a:spcPct val="0"/>
            </a:spcBef>
            <a:spcAft>
              <a:spcPct val="35000"/>
            </a:spcAft>
          </a:pPr>
          <a:r>
            <a:rPr lang="ru-RU" sz="1400" b="1" kern="1200" dirty="0" smtClean="0">
              <a:solidFill>
                <a:sysClr val="windowText" lastClr="000000"/>
              </a:solidFill>
              <a:latin typeface="+mj-lt"/>
            </a:rPr>
            <a:t>• председник</a:t>
          </a:r>
        </a:p>
        <a:p>
          <a:pPr lvl="0" defTabSz="533400">
            <a:lnSpc>
              <a:spcPct val="90000"/>
            </a:lnSpc>
            <a:spcBef>
              <a:spcPct val="0"/>
            </a:spcBef>
            <a:spcAft>
              <a:spcPct val="35000"/>
            </a:spcAft>
          </a:pPr>
          <a:r>
            <a:rPr lang="ru-RU" sz="1400" b="1" kern="1200" dirty="0" smtClean="0">
              <a:solidFill>
                <a:sysClr val="windowText" lastClr="000000"/>
              </a:solidFill>
              <a:latin typeface="+mj-lt"/>
            </a:rPr>
            <a:t>• заменик председника</a:t>
          </a:r>
        </a:p>
        <a:p>
          <a:pPr lvl="0" defTabSz="533400">
            <a:lnSpc>
              <a:spcPct val="90000"/>
            </a:lnSpc>
            <a:spcBef>
              <a:spcPct val="0"/>
            </a:spcBef>
            <a:spcAft>
              <a:spcPct val="35000"/>
            </a:spcAft>
          </a:pPr>
          <a:r>
            <a:rPr lang="ru-RU" sz="1400" b="1" kern="1200" dirty="0" smtClean="0">
              <a:solidFill>
                <a:sysClr val="windowText" lastClr="000000"/>
              </a:solidFill>
              <a:latin typeface="+mj-lt"/>
            </a:rPr>
            <a:t>• чланови</a:t>
          </a:r>
        </a:p>
        <a:p>
          <a:pPr lvl="0" defTabSz="533400">
            <a:lnSpc>
              <a:spcPct val="90000"/>
            </a:lnSpc>
            <a:spcBef>
              <a:spcPct val="0"/>
            </a:spcBef>
            <a:spcAft>
              <a:spcPct val="35000"/>
            </a:spcAft>
          </a:pPr>
          <a:r>
            <a:rPr lang="ru-RU" sz="1400" b="1" kern="1200" dirty="0" smtClean="0">
              <a:solidFill>
                <a:sysClr val="windowText" lastClr="000000"/>
              </a:solidFill>
              <a:latin typeface="+mj-lt"/>
            </a:rPr>
            <a:t>• заменици чланова</a:t>
          </a:r>
          <a:endParaRPr lang="en-US" sz="1400" b="1" kern="1200" dirty="0" smtClean="0">
            <a:solidFill>
              <a:sysClr val="windowText" lastClr="000000"/>
            </a:solidFill>
            <a:latin typeface="+mj-lt"/>
          </a:endParaRPr>
        </a:p>
        <a:p>
          <a:pPr lvl="0" defTabSz="533400">
            <a:lnSpc>
              <a:spcPct val="90000"/>
            </a:lnSpc>
            <a:spcBef>
              <a:spcPct val="0"/>
            </a:spcBef>
            <a:spcAft>
              <a:spcPct val="35000"/>
            </a:spcAft>
          </a:pPr>
          <a:endParaRPr lang="en-US" sz="1200" kern="1200" dirty="0">
            <a:solidFill>
              <a:sysClr val="windowText" lastClr="000000"/>
            </a:solidFill>
            <a:latin typeface="+mj-lt"/>
          </a:endParaRPr>
        </a:p>
      </dsp:txBody>
      <dsp:txXfrm>
        <a:off x="1483466" y="2506785"/>
        <a:ext cx="2591299" cy="1891612"/>
      </dsp:txXfrm>
    </dsp:sp>
    <dsp:sp modelId="{BD3A92E8-1F38-437B-84B4-3B89944E9BBA}">
      <dsp:nvSpPr>
        <dsp:cNvPr id="0" name=""/>
        <dsp:cNvSpPr/>
      </dsp:nvSpPr>
      <dsp:spPr>
        <a:xfrm rot="16200000">
          <a:off x="2738740" y="2364078"/>
          <a:ext cx="80751" cy="0"/>
        </a:xfrm>
        <a:custGeom>
          <a:avLst/>
          <a:gdLst/>
          <a:ahLst/>
          <a:cxnLst/>
          <a:rect l="0" t="0" r="0" b="0"/>
          <a:pathLst>
            <a:path>
              <a:moveTo>
                <a:pt x="0" y="0"/>
              </a:moveTo>
              <a:lnTo>
                <a:pt x="8075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A3D220-4175-40FA-A818-F09D2069206F}">
      <dsp:nvSpPr>
        <dsp:cNvPr id="0" name=""/>
        <dsp:cNvSpPr/>
      </dsp:nvSpPr>
      <dsp:spPr>
        <a:xfrm>
          <a:off x="11230" y="-143554"/>
          <a:ext cx="5535771" cy="2467257"/>
        </a:xfrm>
        <a:prstGeom prst="round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sr-Cyrl-RS" sz="1600" b="1" kern="1200" dirty="0">
              <a:solidFill>
                <a:sysClr val="windowText" lastClr="000000"/>
              </a:solidFill>
              <a:latin typeface="+mj-lt"/>
            </a:rPr>
            <a:t>РЕПУБЛИЧКА ИЗБОРНА </a:t>
          </a:r>
          <a:r>
            <a:rPr lang="sr-Cyrl-RS" sz="1600" b="1" kern="1200" dirty="0" smtClean="0">
              <a:solidFill>
                <a:sysClr val="windowText" lastClr="000000"/>
              </a:solidFill>
              <a:latin typeface="+mj-lt"/>
            </a:rPr>
            <a:t>КОМИСИЈА</a:t>
          </a:r>
        </a:p>
        <a:p>
          <a:pPr lvl="0" defTabSz="711200">
            <a:lnSpc>
              <a:spcPct val="90000"/>
            </a:lnSpc>
            <a:spcBef>
              <a:spcPct val="0"/>
            </a:spcBef>
            <a:spcAft>
              <a:spcPct val="35000"/>
            </a:spcAft>
          </a:pPr>
          <a:r>
            <a:rPr lang="ru-RU" sz="1400" b="1" kern="1200" dirty="0" smtClean="0">
              <a:solidFill>
                <a:sysClr val="windowText" lastClr="000000"/>
              </a:solidFill>
              <a:latin typeface="+mj-lt"/>
            </a:rPr>
            <a:t>            • председник</a:t>
          </a:r>
        </a:p>
        <a:p>
          <a:pPr marL="365760" lvl="0" defTabSz="711200">
            <a:lnSpc>
              <a:spcPct val="90000"/>
            </a:lnSpc>
            <a:spcBef>
              <a:spcPct val="0"/>
            </a:spcBef>
            <a:spcAft>
              <a:spcPct val="35000"/>
            </a:spcAft>
          </a:pPr>
          <a:r>
            <a:rPr lang="ru-RU" sz="1400" b="1" kern="1200" dirty="0" smtClean="0">
              <a:solidFill>
                <a:sysClr val="windowText" lastClr="000000"/>
              </a:solidFill>
              <a:latin typeface="+mj-lt"/>
            </a:rPr>
            <a:t>• заменик председника</a:t>
          </a:r>
        </a:p>
        <a:p>
          <a:pPr marL="365760" lvl="0" defTabSz="711200">
            <a:lnSpc>
              <a:spcPct val="90000"/>
            </a:lnSpc>
            <a:spcBef>
              <a:spcPct val="0"/>
            </a:spcBef>
            <a:spcAft>
              <a:spcPct val="35000"/>
            </a:spcAft>
          </a:pPr>
          <a:r>
            <a:rPr lang="ru-RU" sz="1400" b="1" kern="1200" dirty="0" smtClean="0">
              <a:solidFill>
                <a:sysClr val="windowText" lastClr="000000"/>
              </a:solidFill>
              <a:latin typeface="+mj-lt"/>
            </a:rPr>
            <a:t>• 22 члана</a:t>
          </a:r>
        </a:p>
        <a:p>
          <a:pPr marL="365760" lvl="0" defTabSz="711200">
            <a:lnSpc>
              <a:spcPct val="90000"/>
            </a:lnSpc>
            <a:spcBef>
              <a:spcPct val="0"/>
            </a:spcBef>
            <a:spcAft>
              <a:spcPct val="35000"/>
            </a:spcAft>
          </a:pPr>
          <a:r>
            <a:rPr lang="ru-RU" sz="1400" b="1" kern="1200" dirty="0" smtClean="0">
              <a:solidFill>
                <a:sysClr val="windowText" lastClr="000000"/>
              </a:solidFill>
              <a:latin typeface="+mj-lt"/>
            </a:rPr>
            <a:t>• 22 заменика члана</a:t>
          </a:r>
        </a:p>
        <a:p>
          <a:pPr marL="365760" lvl="0" defTabSz="711200">
            <a:lnSpc>
              <a:spcPct val="90000"/>
            </a:lnSpc>
            <a:spcBef>
              <a:spcPct val="0"/>
            </a:spcBef>
            <a:spcAft>
              <a:spcPct val="35000"/>
            </a:spcAft>
          </a:pPr>
          <a:r>
            <a:rPr lang="ru-RU" sz="1400" b="1" kern="1200" dirty="0" smtClean="0">
              <a:solidFill>
                <a:sysClr val="windowText" lastClr="000000"/>
              </a:solidFill>
              <a:latin typeface="+mj-lt"/>
            </a:rPr>
            <a:t>• представник Републичког завода за статистику</a:t>
          </a:r>
        </a:p>
        <a:p>
          <a:pPr marL="365760" lvl="0" defTabSz="711200">
            <a:lnSpc>
              <a:spcPct val="90000"/>
            </a:lnSpc>
            <a:spcBef>
              <a:spcPct val="0"/>
            </a:spcBef>
            <a:spcAft>
              <a:spcPct val="35000"/>
            </a:spcAft>
          </a:pPr>
          <a:r>
            <a:rPr lang="ru-RU" sz="1400" b="1" kern="1200" dirty="0" smtClean="0">
              <a:solidFill>
                <a:sysClr val="windowText" lastClr="000000"/>
              </a:solidFill>
              <a:latin typeface="+mj-lt"/>
            </a:rPr>
            <a:t>• секретар</a:t>
          </a:r>
        </a:p>
        <a:p>
          <a:pPr marL="365760" lvl="0" defTabSz="711200">
            <a:lnSpc>
              <a:spcPct val="90000"/>
            </a:lnSpc>
            <a:spcBef>
              <a:spcPct val="0"/>
            </a:spcBef>
            <a:spcAft>
              <a:spcPct val="35000"/>
            </a:spcAft>
          </a:pPr>
          <a:r>
            <a:rPr lang="ru-RU" sz="1400" b="1" kern="1200" dirty="0" smtClean="0">
              <a:solidFill>
                <a:sysClr val="windowText" lastClr="000000"/>
              </a:solidFill>
              <a:latin typeface="+mj-lt"/>
            </a:rPr>
            <a:t>• заменик секретара</a:t>
          </a:r>
          <a:endParaRPr lang="en-US" sz="1400" b="1" kern="1200" dirty="0" smtClean="0">
            <a:solidFill>
              <a:sysClr val="windowText" lastClr="000000"/>
            </a:solidFill>
            <a:latin typeface="+mj-lt"/>
          </a:endParaRPr>
        </a:p>
        <a:p>
          <a:pPr marL="365760" lvl="0" defTabSz="711200">
            <a:lnSpc>
              <a:spcPct val="90000"/>
            </a:lnSpc>
            <a:spcBef>
              <a:spcPct val="0"/>
            </a:spcBef>
            <a:spcAft>
              <a:spcPct val="35000"/>
            </a:spcAft>
          </a:pPr>
          <a:endParaRPr lang="en-US" sz="1000" b="0" kern="1200" dirty="0">
            <a:solidFill>
              <a:sysClr val="windowText" lastClr="000000"/>
            </a:solidFill>
            <a:latin typeface="+mj-lt"/>
          </a:endParaRPr>
        </a:p>
      </dsp:txBody>
      <dsp:txXfrm>
        <a:off x="131672" y="-23112"/>
        <a:ext cx="5294887" cy="2226373"/>
      </dsp:txXfrm>
    </dsp:sp>
    <dsp:sp modelId="{DADC4BB0-349B-42B2-94A3-E7EAF4DE5FBB}">
      <dsp:nvSpPr>
        <dsp:cNvPr id="0" name=""/>
        <dsp:cNvSpPr/>
      </dsp:nvSpPr>
      <dsp:spPr>
        <a:xfrm rot="5384766">
          <a:off x="2705253" y="4579585"/>
          <a:ext cx="157713" cy="0"/>
        </a:xfrm>
        <a:custGeom>
          <a:avLst/>
          <a:gdLst/>
          <a:ahLst/>
          <a:cxnLst/>
          <a:rect l="0" t="0" r="0" b="0"/>
          <a:pathLst>
            <a:path>
              <a:moveTo>
                <a:pt x="0" y="0"/>
              </a:moveTo>
              <a:lnTo>
                <a:pt x="15771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0CB174-9D04-408C-A353-DDF9E24750DF}">
      <dsp:nvSpPr>
        <dsp:cNvPr id="0" name=""/>
        <dsp:cNvSpPr/>
      </dsp:nvSpPr>
      <dsp:spPr>
        <a:xfrm>
          <a:off x="705389" y="4658441"/>
          <a:ext cx="4165866" cy="1743409"/>
        </a:xfrm>
        <a:prstGeom prst="round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sr-Cyrl-RS" sz="1600" b="1" kern="1200" dirty="0" smtClean="0">
              <a:solidFill>
                <a:sysClr val="windowText" lastClr="000000"/>
              </a:solidFill>
              <a:latin typeface="+mj-lt"/>
            </a:rPr>
            <a:t>ГЛАСАЧКИ ОДБОРИ</a:t>
          </a:r>
        </a:p>
        <a:p>
          <a:pPr lvl="0" algn="just" defTabSz="711200">
            <a:lnSpc>
              <a:spcPct val="90000"/>
            </a:lnSpc>
            <a:spcBef>
              <a:spcPct val="0"/>
            </a:spcBef>
            <a:spcAft>
              <a:spcPct val="35000"/>
            </a:spcAft>
          </a:pPr>
          <a:r>
            <a:rPr lang="ru-RU" sz="1600" b="1" kern="1200" dirty="0" smtClean="0">
              <a:solidFill>
                <a:sysClr val="windowText" lastClr="000000"/>
              </a:solidFill>
              <a:latin typeface="+mj-lt"/>
            </a:rPr>
            <a:t>• председник</a:t>
          </a:r>
        </a:p>
        <a:p>
          <a:pPr lvl="0" algn="just" defTabSz="711200">
            <a:lnSpc>
              <a:spcPct val="90000"/>
            </a:lnSpc>
            <a:spcBef>
              <a:spcPct val="0"/>
            </a:spcBef>
            <a:spcAft>
              <a:spcPct val="35000"/>
            </a:spcAft>
          </a:pPr>
          <a:r>
            <a:rPr lang="ru-RU" sz="1600" b="1" kern="1200" dirty="0" smtClean="0">
              <a:solidFill>
                <a:sysClr val="windowText" lastClr="000000"/>
              </a:solidFill>
              <a:latin typeface="+mj-lt"/>
            </a:rPr>
            <a:t>• заменик председника</a:t>
          </a:r>
        </a:p>
        <a:p>
          <a:pPr lvl="0" algn="just" defTabSz="711200">
            <a:lnSpc>
              <a:spcPct val="90000"/>
            </a:lnSpc>
            <a:spcBef>
              <a:spcPct val="0"/>
            </a:spcBef>
            <a:spcAft>
              <a:spcPct val="35000"/>
            </a:spcAft>
          </a:pPr>
          <a:r>
            <a:rPr lang="ru-RU" sz="1600" b="1" kern="1200" dirty="0" smtClean="0">
              <a:solidFill>
                <a:sysClr val="windowText" lastClr="000000"/>
              </a:solidFill>
              <a:latin typeface="+mj-lt"/>
            </a:rPr>
            <a:t>• пет чланова </a:t>
          </a:r>
        </a:p>
        <a:p>
          <a:pPr lvl="0" algn="just" defTabSz="711200">
            <a:lnSpc>
              <a:spcPct val="90000"/>
            </a:lnSpc>
            <a:spcBef>
              <a:spcPct val="0"/>
            </a:spcBef>
            <a:spcAft>
              <a:spcPct val="35000"/>
            </a:spcAft>
          </a:pPr>
          <a:r>
            <a:rPr lang="ru-RU" sz="1600" b="1" kern="1200" dirty="0" smtClean="0">
              <a:solidFill>
                <a:sysClr val="windowText" lastClr="000000"/>
              </a:solidFill>
              <a:latin typeface="+mj-lt"/>
            </a:rPr>
            <a:t>• пет заменика чланова</a:t>
          </a:r>
          <a:endParaRPr lang="en-US" sz="1600" b="1" kern="1200" dirty="0" smtClean="0">
            <a:solidFill>
              <a:sysClr val="windowText" lastClr="000000"/>
            </a:solidFill>
            <a:latin typeface="+mj-lt"/>
          </a:endParaRPr>
        </a:p>
        <a:p>
          <a:pPr lvl="0" algn="ctr" defTabSz="711200">
            <a:lnSpc>
              <a:spcPct val="90000"/>
            </a:lnSpc>
            <a:spcBef>
              <a:spcPct val="0"/>
            </a:spcBef>
            <a:spcAft>
              <a:spcPct val="35000"/>
            </a:spcAft>
          </a:pPr>
          <a:endParaRPr lang="en-US" sz="1200" b="1" kern="1200" dirty="0" smtClean="0">
            <a:solidFill>
              <a:sysClr val="windowText" lastClr="000000"/>
            </a:solidFill>
            <a:latin typeface="+mj-lt"/>
          </a:endParaRPr>
        </a:p>
      </dsp:txBody>
      <dsp:txXfrm>
        <a:off x="790495" y="4743547"/>
        <a:ext cx="3995654" cy="1573197"/>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C4BE44-F5BE-48FF-A784-81D183441EB5}" type="datetimeFigureOut">
              <a:rPr lang="en-US" smtClean="0"/>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3B92A-10CA-46EA-82BA-4E9D01762930}" type="slidenum">
              <a:rPr lang="en-US" smtClean="0"/>
              <a:t>‹#›</a:t>
            </a:fld>
            <a:endParaRPr lang="en-US"/>
          </a:p>
        </p:txBody>
      </p:sp>
    </p:spTree>
    <p:extLst>
      <p:ext uri="{BB962C8B-B14F-4D97-AF65-F5344CB8AC3E}">
        <p14:creationId xmlns:p14="http://schemas.microsoft.com/office/powerpoint/2010/main" val="25529682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C4BE44-F5BE-48FF-A784-81D183441EB5}" type="datetimeFigureOut">
              <a:rPr lang="en-US" smtClean="0"/>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3B92A-10CA-46EA-82BA-4E9D01762930}" type="slidenum">
              <a:rPr lang="en-US" smtClean="0"/>
              <a:t>‹#›</a:t>
            </a:fld>
            <a:endParaRPr lang="en-US"/>
          </a:p>
        </p:txBody>
      </p:sp>
    </p:spTree>
    <p:extLst>
      <p:ext uri="{BB962C8B-B14F-4D97-AF65-F5344CB8AC3E}">
        <p14:creationId xmlns:p14="http://schemas.microsoft.com/office/powerpoint/2010/main" val="1352702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C4BE44-F5BE-48FF-A784-81D183441EB5}" type="datetimeFigureOut">
              <a:rPr lang="en-US" smtClean="0"/>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3B92A-10CA-46EA-82BA-4E9D01762930}" type="slidenum">
              <a:rPr lang="en-US" smtClean="0"/>
              <a:t>‹#›</a:t>
            </a:fld>
            <a:endParaRPr lang="en-US"/>
          </a:p>
        </p:txBody>
      </p:sp>
    </p:spTree>
    <p:extLst>
      <p:ext uri="{BB962C8B-B14F-4D97-AF65-F5344CB8AC3E}">
        <p14:creationId xmlns:p14="http://schemas.microsoft.com/office/powerpoint/2010/main" val="1211931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C4BE44-F5BE-48FF-A784-81D183441EB5}" type="datetimeFigureOut">
              <a:rPr lang="en-US" smtClean="0"/>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3B92A-10CA-46EA-82BA-4E9D01762930}" type="slidenum">
              <a:rPr lang="en-US" smtClean="0"/>
              <a:t>‹#›</a:t>
            </a:fld>
            <a:endParaRPr lang="en-US"/>
          </a:p>
        </p:txBody>
      </p:sp>
    </p:spTree>
    <p:extLst>
      <p:ext uri="{BB962C8B-B14F-4D97-AF65-F5344CB8AC3E}">
        <p14:creationId xmlns:p14="http://schemas.microsoft.com/office/powerpoint/2010/main" val="2736515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9C4BE44-F5BE-48FF-A784-81D183441EB5}" type="datetimeFigureOut">
              <a:rPr lang="en-US" smtClean="0"/>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3B92A-10CA-46EA-82BA-4E9D01762930}" type="slidenum">
              <a:rPr lang="en-US" smtClean="0"/>
              <a:t>‹#›</a:t>
            </a:fld>
            <a:endParaRPr lang="en-US"/>
          </a:p>
        </p:txBody>
      </p:sp>
    </p:spTree>
    <p:extLst>
      <p:ext uri="{BB962C8B-B14F-4D97-AF65-F5344CB8AC3E}">
        <p14:creationId xmlns:p14="http://schemas.microsoft.com/office/powerpoint/2010/main" val="2395447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C4BE44-F5BE-48FF-A784-81D183441EB5}" type="datetimeFigureOut">
              <a:rPr lang="en-US" smtClean="0"/>
              <a:t>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3B92A-10CA-46EA-82BA-4E9D01762930}" type="slidenum">
              <a:rPr lang="en-US" smtClean="0"/>
              <a:t>‹#›</a:t>
            </a:fld>
            <a:endParaRPr lang="en-US"/>
          </a:p>
        </p:txBody>
      </p:sp>
    </p:spTree>
    <p:extLst>
      <p:ext uri="{BB962C8B-B14F-4D97-AF65-F5344CB8AC3E}">
        <p14:creationId xmlns:p14="http://schemas.microsoft.com/office/powerpoint/2010/main" val="1777228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C4BE44-F5BE-48FF-A784-81D183441EB5}" type="datetimeFigureOut">
              <a:rPr lang="en-US" smtClean="0"/>
              <a:t>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03B92A-10CA-46EA-82BA-4E9D01762930}" type="slidenum">
              <a:rPr lang="en-US" smtClean="0"/>
              <a:t>‹#›</a:t>
            </a:fld>
            <a:endParaRPr lang="en-US"/>
          </a:p>
        </p:txBody>
      </p:sp>
    </p:spTree>
    <p:extLst>
      <p:ext uri="{BB962C8B-B14F-4D97-AF65-F5344CB8AC3E}">
        <p14:creationId xmlns:p14="http://schemas.microsoft.com/office/powerpoint/2010/main" val="3780621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C4BE44-F5BE-48FF-A784-81D183441EB5}" type="datetimeFigureOut">
              <a:rPr lang="en-US" smtClean="0"/>
              <a:t>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03B92A-10CA-46EA-82BA-4E9D01762930}" type="slidenum">
              <a:rPr lang="en-US" smtClean="0"/>
              <a:t>‹#›</a:t>
            </a:fld>
            <a:endParaRPr lang="en-US"/>
          </a:p>
        </p:txBody>
      </p:sp>
    </p:spTree>
    <p:extLst>
      <p:ext uri="{BB962C8B-B14F-4D97-AF65-F5344CB8AC3E}">
        <p14:creationId xmlns:p14="http://schemas.microsoft.com/office/powerpoint/2010/main" val="1249041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C4BE44-F5BE-48FF-A784-81D183441EB5}" type="datetimeFigureOut">
              <a:rPr lang="en-US" smtClean="0"/>
              <a:t>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03B92A-10CA-46EA-82BA-4E9D01762930}" type="slidenum">
              <a:rPr lang="en-US" smtClean="0"/>
              <a:t>‹#›</a:t>
            </a:fld>
            <a:endParaRPr lang="en-US"/>
          </a:p>
        </p:txBody>
      </p:sp>
    </p:spTree>
    <p:extLst>
      <p:ext uri="{BB962C8B-B14F-4D97-AF65-F5344CB8AC3E}">
        <p14:creationId xmlns:p14="http://schemas.microsoft.com/office/powerpoint/2010/main" val="883009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C4BE44-F5BE-48FF-A784-81D183441EB5}" type="datetimeFigureOut">
              <a:rPr lang="en-US" smtClean="0"/>
              <a:t>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3B92A-10CA-46EA-82BA-4E9D01762930}" type="slidenum">
              <a:rPr lang="en-US" smtClean="0"/>
              <a:t>‹#›</a:t>
            </a:fld>
            <a:endParaRPr lang="en-US"/>
          </a:p>
        </p:txBody>
      </p:sp>
    </p:spTree>
    <p:extLst>
      <p:ext uri="{BB962C8B-B14F-4D97-AF65-F5344CB8AC3E}">
        <p14:creationId xmlns:p14="http://schemas.microsoft.com/office/powerpoint/2010/main" val="420595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C4BE44-F5BE-48FF-A784-81D183441EB5}" type="datetimeFigureOut">
              <a:rPr lang="en-US" smtClean="0"/>
              <a:t>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3B92A-10CA-46EA-82BA-4E9D01762930}" type="slidenum">
              <a:rPr lang="en-US" smtClean="0"/>
              <a:t>‹#›</a:t>
            </a:fld>
            <a:endParaRPr lang="en-US"/>
          </a:p>
        </p:txBody>
      </p:sp>
    </p:spTree>
    <p:extLst>
      <p:ext uri="{BB962C8B-B14F-4D97-AF65-F5344CB8AC3E}">
        <p14:creationId xmlns:p14="http://schemas.microsoft.com/office/powerpoint/2010/main" val="3094713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C4BE44-F5BE-48FF-A784-81D183441EB5}" type="datetimeFigureOut">
              <a:rPr lang="en-US" smtClean="0"/>
              <a:t>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03B92A-10CA-46EA-82BA-4E9D01762930}" type="slidenum">
              <a:rPr lang="en-US" smtClean="0"/>
              <a:t>‹#›</a:t>
            </a:fld>
            <a:endParaRPr lang="en-US"/>
          </a:p>
        </p:txBody>
      </p:sp>
    </p:spTree>
    <p:extLst>
      <p:ext uri="{BB962C8B-B14F-4D97-AF65-F5344CB8AC3E}">
        <p14:creationId xmlns:p14="http://schemas.microsoft.com/office/powerpoint/2010/main" val="2057943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cid:image005.png@01D5C62B.13DCF9C0" TargetMode="External"/><Relationship Id="rId7" Type="http://schemas.openxmlformats.org/officeDocument/2006/relationships/image" Target="../media/image8.emf"/><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cid:image005.png@01D5C62C.BC1D5FC0" TargetMode="Externa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emf"/><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cid:image005.jpg@01D5C930.C7CA8850"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cid:image005.jpg@01D5C930.C7CA8850"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cid:image007.png@01D5C939.0D936520"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5837" y="564022"/>
            <a:ext cx="10964254" cy="2153541"/>
          </a:xfrm>
        </p:spPr>
        <p:txBody>
          <a:bodyPr>
            <a:normAutofit/>
          </a:bodyPr>
          <a:lstStyle/>
          <a:p>
            <a:r>
              <a:rPr lang="sr-Cyrl-RS" sz="6800" b="1" dirty="0" smtClean="0">
                <a:solidFill>
                  <a:schemeClr val="bg1"/>
                </a:solidFill>
              </a:rPr>
              <a:t>ОБУК</a:t>
            </a:r>
            <a:r>
              <a:rPr lang="sr-Latn-RS" sz="6800" b="1" dirty="0" smtClean="0">
                <a:solidFill>
                  <a:schemeClr val="bg1"/>
                </a:solidFill>
              </a:rPr>
              <a:t>A</a:t>
            </a:r>
            <a:r>
              <a:rPr lang="en-US" sz="6800" b="1" dirty="0" smtClean="0">
                <a:solidFill>
                  <a:schemeClr val="bg1"/>
                </a:solidFill>
              </a:rPr>
              <a:t> </a:t>
            </a:r>
            <a:r>
              <a:rPr lang="sr-Cyrl-RS" sz="6800" b="1" dirty="0" smtClean="0">
                <a:solidFill>
                  <a:schemeClr val="bg1"/>
                </a:solidFill>
              </a:rPr>
              <a:t>ЗА РАД </a:t>
            </a:r>
            <a:r>
              <a:rPr lang="en-US" sz="6800" b="1" dirty="0" smtClean="0">
                <a:solidFill>
                  <a:schemeClr val="bg1"/>
                </a:solidFill>
              </a:rPr>
              <a:t/>
            </a:r>
            <a:br>
              <a:rPr lang="en-US" sz="6800" b="1" dirty="0" smtClean="0">
                <a:solidFill>
                  <a:schemeClr val="bg1"/>
                </a:solidFill>
              </a:rPr>
            </a:br>
            <a:r>
              <a:rPr lang="sr-Cyrl-RS" sz="6800" b="1" dirty="0" smtClean="0">
                <a:solidFill>
                  <a:schemeClr val="bg1"/>
                </a:solidFill>
              </a:rPr>
              <a:t>ГЛАСАЧКИХ ОДБОРА</a:t>
            </a:r>
            <a:endParaRPr lang="en-US" sz="6800" b="1"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185" y="3093577"/>
            <a:ext cx="5062727" cy="2460258"/>
          </a:xfrm>
          <a:prstGeom prst="rect">
            <a:avLst/>
          </a:prstGeom>
          <a:noFill/>
          <a:effectLst>
            <a:outerShdw blurRad="76200" dist="12700" dir="2700000" sy="-23000" kx="-800400" algn="bl" rotWithShape="0">
              <a:prstClr val="black">
                <a:alpha val="20000"/>
              </a:prstClr>
            </a:outerShdw>
            <a:softEdge rad="63500"/>
          </a:effectLst>
        </p:spPr>
      </p:pic>
      <p:sp>
        <p:nvSpPr>
          <p:cNvPr id="4" name="TextBox 3"/>
          <p:cNvSpPr txBox="1"/>
          <p:nvPr/>
        </p:nvSpPr>
        <p:spPr>
          <a:xfrm>
            <a:off x="1014153" y="6154483"/>
            <a:ext cx="9111187" cy="523220"/>
          </a:xfrm>
          <a:prstGeom prst="rect">
            <a:avLst/>
          </a:prstGeom>
          <a:noFill/>
        </p:spPr>
        <p:txBody>
          <a:bodyPr wrap="square" rtlCol="0">
            <a:spAutoFit/>
          </a:bodyPr>
          <a:lstStyle/>
          <a:p>
            <a:r>
              <a:rPr lang="sr-Cyrl-RS" sz="2800" b="1" dirty="0" smtClean="0">
                <a:solidFill>
                  <a:schemeClr val="bg1"/>
                </a:solidFill>
                <a:latin typeface="+mj-lt"/>
              </a:rPr>
              <a:t>РЕПУБЛИЧКА ИЗБОРНА КОМИСИЈА, децембар 2021. године</a:t>
            </a:r>
            <a:endParaRPr lang="en-US" sz="2800" b="1" dirty="0">
              <a:solidFill>
                <a:schemeClr val="bg1"/>
              </a:solidFill>
              <a:latin typeface="+mj-lt"/>
            </a:endParaRPr>
          </a:p>
        </p:txBody>
      </p:sp>
    </p:spTree>
    <p:extLst>
      <p:ext uri="{BB962C8B-B14F-4D97-AF65-F5344CB8AC3E}">
        <p14:creationId xmlns:p14="http://schemas.microsoft.com/office/powerpoint/2010/main" val="167309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par>
                          <p:cTn id="8" fill="hold">
                            <p:stCondLst>
                              <p:cond delay="1750"/>
                            </p:stCondLst>
                            <p:childTnLst>
                              <p:par>
                                <p:cTn id="9" presetID="10" presetClass="entr" presetSubtype="0" fill="hold" nodeType="afterEffect">
                                  <p:stCondLst>
                                    <p:cond delay="2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500"/>
                                        <p:tgtEl>
                                          <p:spTgt spid="3"/>
                                        </p:tgtEl>
                                      </p:cBhvr>
                                    </p:animEffect>
                                  </p:childTnLst>
                                </p:cTn>
                              </p:par>
                            </p:childTnLst>
                          </p:cTn>
                        </p:par>
                        <p:par>
                          <p:cTn id="12" fill="hold">
                            <p:stCondLst>
                              <p:cond delay="3500"/>
                            </p:stCondLst>
                            <p:childTnLst>
                              <p:par>
                                <p:cTn id="13" presetID="10" presetClass="entr" presetSubtype="0" fill="hold" grpId="0" nodeType="afterEffect">
                                  <p:stCondLst>
                                    <p:cond delay="25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504" y="538385"/>
            <a:ext cx="11804073" cy="5614587"/>
          </a:xfrm>
        </p:spPr>
        <p:txBody>
          <a:bodyPr>
            <a:normAutofit/>
          </a:bodyPr>
          <a:lstStyle/>
          <a:p>
            <a:pPr marL="0" indent="0">
              <a:lnSpc>
                <a:spcPct val="120000"/>
              </a:lnSpc>
              <a:spcBef>
                <a:spcPts val="0"/>
              </a:spcBef>
              <a:buNone/>
            </a:pPr>
            <a:endParaRPr lang="sr-Cyrl-RS" sz="1500" dirty="0" smtClean="0">
              <a:solidFill>
                <a:schemeClr val="bg1"/>
              </a:solidFill>
            </a:endParaRPr>
          </a:p>
          <a:p>
            <a:pPr lvl="0" algn="just">
              <a:lnSpc>
                <a:spcPct val="100000"/>
              </a:lnSpc>
              <a:spcBef>
                <a:spcPts val="0"/>
              </a:spcBef>
            </a:pPr>
            <a:r>
              <a:rPr lang="ru-RU" sz="2400" b="1" dirty="0" smtClean="0">
                <a:solidFill>
                  <a:srgbClr val="FFC000"/>
                </a:solidFill>
              </a:rPr>
              <a:t>Решење </a:t>
            </a:r>
            <a:r>
              <a:rPr lang="ru-RU" sz="2400" b="1" dirty="0">
                <a:solidFill>
                  <a:srgbClr val="FFC000"/>
                </a:solidFill>
              </a:rPr>
              <a:t>о именовању чланова гласачког одбора </a:t>
            </a:r>
            <a:endParaRPr lang="ru-RU" sz="2400" b="1" dirty="0" smtClean="0">
              <a:solidFill>
                <a:srgbClr val="FFC000"/>
              </a:solidFill>
            </a:endParaRPr>
          </a:p>
          <a:p>
            <a:pPr marL="0" lvl="0" indent="0" algn="just">
              <a:lnSpc>
                <a:spcPct val="100000"/>
              </a:lnSpc>
              <a:spcBef>
                <a:spcPts val="0"/>
              </a:spcBef>
              <a:buNone/>
            </a:pPr>
            <a:r>
              <a:rPr lang="sr-Cyrl-RS" sz="2400" dirty="0" smtClean="0">
                <a:solidFill>
                  <a:schemeClr val="bg1"/>
                </a:solidFill>
              </a:rPr>
              <a:t>(</a:t>
            </a:r>
            <a:r>
              <a:rPr lang="ru-RU" sz="2400" dirty="0">
                <a:solidFill>
                  <a:schemeClr val="bg1"/>
                </a:solidFill>
              </a:rPr>
              <a:t>Решење садржи лична имена и податке о лицима која су именована у састав гласачког одбора и служи за утврђивање која су лица овлашћена да, као чланови гласачког одбора, спроведу гласање на гласачком месту</a:t>
            </a:r>
            <a:r>
              <a:rPr lang="sr-Cyrl-RS" sz="2400" dirty="0" smtClean="0">
                <a:solidFill>
                  <a:schemeClr val="bg1"/>
                </a:solidFill>
              </a:rPr>
              <a:t>)</a:t>
            </a:r>
          </a:p>
          <a:p>
            <a:pPr marL="0" indent="0" algn="just">
              <a:lnSpc>
                <a:spcPct val="120000"/>
              </a:lnSpc>
              <a:spcBef>
                <a:spcPts val="0"/>
              </a:spcBef>
              <a:buNone/>
            </a:pPr>
            <a:endParaRPr lang="sr-Cyrl-RS" sz="1200" dirty="0" smtClean="0">
              <a:solidFill>
                <a:schemeClr val="bg1"/>
              </a:solidFill>
            </a:endParaRPr>
          </a:p>
          <a:p>
            <a:pPr marL="0" indent="0" algn="just">
              <a:lnSpc>
                <a:spcPct val="120000"/>
              </a:lnSpc>
              <a:spcBef>
                <a:spcPts val="0"/>
              </a:spcBef>
              <a:buNone/>
            </a:pPr>
            <a:endParaRPr lang="sr-Cyrl-RS" sz="1200" dirty="0" smtClean="0">
              <a:solidFill>
                <a:schemeClr val="bg1"/>
              </a:solidFill>
            </a:endParaRPr>
          </a:p>
          <a:p>
            <a:pPr lvl="0" algn="just">
              <a:lnSpc>
                <a:spcPct val="100000"/>
              </a:lnSpc>
              <a:spcBef>
                <a:spcPts val="0"/>
              </a:spcBef>
            </a:pPr>
            <a:r>
              <a:rPr lang="sr-Cyrl-RS" sz="2400" b="1" dirty="0" smtClean="0">
                <a:solidFill>
                  <a:srgbClr val="FFC000"/>
                </a:solidFill>
              </a:rPr>
              <a:t>ИЗВОД ИЗ БИРАЧКОГ СПИСКА </a:t>
            </a:r>
            <a:r>
              <a:rPr lang="sr-Cyrl-RS" sz="2400" b="1" dirty="0" smtClean="0">
                <a:solidFill>
                  <a:schemeClr val="bg1"/>
                </a:solidFill>
              </a:rPr>
              <a:t>по коме ће гласати гласачи на гласачком месту или </a:t>
            </a:r>
            <a:r>
              <a:rPr lang="sr-Cyrl-RS" sz="2400" b="1" dirty="0" smtClean="0">
                <a:solidFill>
                  <a:srgbClr val="FFC000"/>
                </a:solidFill>
              </a:rPr>
              <a:t>ПОСЕБАН ИЗВОД ИЗ БИРАЧКОГ СПИСКА </a:t>
            </a:r>
            <a:r>
              <a:rPr lang="sr-Cyrl-RS" sz="2400" b="1" dirty="0" smtClean="0">
                <a:solidFill>
                  <a:schemeClr val="bg1"/>
                </a:solidFill>
              </a:rPr>
              <a:t>по коме ће гласати гласачи који су на </a:t>
            </a:r>
            <a:r>
              <a:rPr lang="sr-Cyrl-RS" sz="2400" b="1" dirty="0" smtClean="0">
                <a:solidFill>
                  <a:srgbClr val="FFC000"/>
                </a:solidFill>
              </a:rPr>
              <a:t>извршењу заводске санкције</a:t>
            </a:r>
            <a:r>
              <a:rPr lang="sr-Cyrl-RS" sz="2400" b="1" dirty="0" smtClean="0">
                <a:solidFill>
                  <a:schemeClr val="bg1"/>
                </a:solidFill>
              </a:rPr>
              <a:t>, и евентуални списак </a:t>
            </a:r>
            <a:r>
              <a:rPr lang="sr-Cyrl-RS" sz="2400" b="1" dirty="0">
                <a:solidFill>
                  <a:schemeClr val="bg1"/>
                </a:solidFill>
              </a:rPr>
              <a:t>накнадних промена у бирачком списку који се прилаже уз извод из бирачког списка</a:t>
            </a:r>
            <a:endParaRPr lang="en-US" sz="2400" b="1" dirty="0">
              <a:solidFill>
                <a:schemeClr val="bg1"/>
              </a:solidFill>
            </a:endParaRPr>
          </a:p>
          <a:p>
            <a:pPr marL="0" indent="0" algn="just">
              <a:lnSpc>
                <a:spcPct val="100000"/>
              </a:lnSpc>
              <a:spcBef>
                <a:spcPts val="0"/>
              </a:spcBef>
              <a:buNone/>
            </a:pPr>
            <a:r>
              <a:rPr lang="sr-Cyrl-RS" sz="2400" dirty="0" smtClean="0">
                <a:solidFill>
                  <a:schemeClr val="bg1"/>
                </a:solidFill>
              </a:rPr>
              <a:t>   (документ који садржи личне податке о гласачима који имају право да гласају на гласачком месту и служи и за евидентирање гласача који су гласали)</a:t>
            </a:r>
          </a:p>
          <a:p>
            <a:pPr marL="0" indent="0" algn="just">
              <a:lnSpc>
                <a:spcPct val="120000"/>
              </a:lnSpc>
              <a:spcBef>
                <a:spcPts val="0"/>
              </a:spcBef>
              <a:buNone/>
            </a:pPr>
            <a:endParaRPr lang="en-US" sz="1500" dirty="0" smtClean="0">
              <a:solidFill>
                <a:schemeClr val="bg1"/>
              </a:solidFill>
            </a:endParaRPr>
          </a:p>
          <a:p>
            <a:pPr marL="0" indent="0">
              <a:lnSpc>
                <a:spcPct val="120000"/>
              </a:lnSpc>
              <a:spcBef>
                <a:spcPts val="0"/>
              </a:spcBef>
              <a:buNone/>
            </a:pPr>
            <a:endParaRPr lang="en-US" dirty="0">
              <a:solidFill>
                <a:schemeClr val="bg1"/>
              </a:solidFill>
            </a:endParaRPr>
          </a:p>
        </p:txBody>
      </p:sp>
    </p:spTree>
    <p:extLst>
      <p:ext uri="{BB962C8B-B14F-4D97-AF65-F5344CB8AC3E}">
        <p14:creationId xmlns:p14="http://schemas.microsoft.com/office/powerpoint/2010/main" val="249731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nodeType="after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nodeType="afterEffect">
                                  <p:stCondLst>
                                    <p:cond delay="50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42" presetClass="entr" presetSubtype="0" fill="hold" nodeType="afterEffect">
                                  <p:stCondLst>
                                    <p:cond delay="50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anim calcmode="lin" valueType="num">
                                      <p:cBhvr>
                                        <p:cTn id="2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645" y="324740"/>
            <a:ext cx="11690647" cy="6358071"/>
          </a:xfrm>
        </p:spPr>
        <p:txBody>
          <a:bodyPr>
            <a:noAutofit/>
          </a:bodyPr>
          <a:lstStyle/>
          <a:p>
            <a:pPr marL="0" indent="0">
              <a:buNone/>
            </a:pPr>
            <a:endParaRPr lang="sr-Cyrl-RS" sz="2400" dirty="0" smtClean="0">
              <a:solidFill>
                <a:schemeClr val="bg1"/>
              </a:solidFill>
            </a:endParaRPr>
          </a:p>
          <a:p>
            <a:pPr marL="0" indent="0">
              <a:buNone/>
            </a:pPr>
            <a:endParaRPr lang="sr-Cyrl-RS" sz="2400" dirty="0" smtClean="0">
              <a:solidFill>
                <a:schemeClr val="bg1"/>
              </a:solidFill>
            </a:endParaRPr>
          </a:p>
          <a:p>
            <a:pPr marL="0" indent="0" algn="just">
              <a:lnSpc>
                <a:spcPct val="100000"/>
              </a:lnSpc>
              <a:spcBef>
                <a:spcPts val="0"/>
              </a:spcBef>
              <a:buNone/>
            </a:pPr>
            <a:r>
              <a:rPr lang="ru-RU" sz="2400" dirty="0">
                <a:solidFill>
                  <a:schemeClr val="bg1"/>
                </a:solidFill>
              </a:rPr>
              <a:t>Пошто заврши са свим горе наведеним радњама, гласачки одбор </a:t>
            </a:r>
            <a:r>
              <a:rPr lang="ru-RU" sz="2400" b="1" dirty="0">
                <a:solidFill>
                  <a:srgbClr val="FFC000"/>
                </a:solidFill>
                <a:effectLst>
                  <a:outerShdw blurRad="38100" dist="38100" dir="2700000" algn="tl">
                    <a:srgbClr val="000000">
                      <a:alpha val="43137"/>
                    </a:srgbClr>
                  </a:outerShdw>
                </a:effectLst>
              </a:rPr>
              <a:t>сав гласачки материјал ставља у врећу</a:t>
            </a:r>
            <a:r>
              <a:rPr lang="ru-RU" sz="2400" dirty="0">
                <a:solidFill>
                  <a:schemeClr val="bg1"/>
                </a:solidFill>
              </a:rPr>
              <a:t> у којој је тај материјал донет на гласачко место, водећи рачуна да је врећа </a:t>
            </a:r>
            <a:r>
              <a:rPr lang="ru-RU" sz="2400" dirty="0">
                <a:solidFill>
                  <a:srgbClr val="FFC000"/>
                </a:solidFill>
              </a:rPr>
              <a:t>и даље обележена налепницом</a:t>
            </a:r>
            <a:r>
              <a:rPr lang="sr-Cyrl-RS" sz="2400" dirty="0" smtClean="0">
                <a:solidFill>
                  <a:schemeClr val="bg1"/>
                </a:solidFill>
              </a:rPr>
              <a:t>.</a:t>
            </a:r>
          </a:p>
          <a:p>
            <a:pPr marL="0" indent="0" algn="just">
              <a:lnSpc>
                <a:spcPct val="100000"/>
              </a:lnSpc>
              <a:spcBef>
                <a:spcPts val="0"/>
              </a:spcBef>
              <a:buNone/>
            </a:pPr>
            <a:endParaRPr lang="en-US" sz="2400" dirty="0">
              <a:solidFill>
                <a:schemeClr val="bg1"/>
              </a:solidFill>
            </a:endParaRPr>
          </a:p>
          <a:p>
            <a:pPr marL="0" indent="0" algn="just">
              <a:lnSpc>
                <a:spcPct val="100000"/>
              </a:lnSpc>
              <a:spcBef>
                <a:spcPts val="0"/>
              </a:spcBef>
              <a:buNone/>
            </a:pPr>
            <a:r>
              <a:rPr lang="ru-RU" sz="2400" dirty="0">
                <a:solidFill>
                  <a:schemeClr val="bg1"/>
                </a:solidFill>
              </a:rPr>
              <a:t>Гласачки одбор треба да води рачуна да </a:t>
            </a:r>
            <a:r>
              <a:rPr lang="ru-RU" sz="2400" dirty="0">
                <a:solidFill>
                  <a:srgbClr val="FFC000"/>
                </a:solidFill>
              </a:rPr>
              <a:t>спрејове </a:t>
            </a:r>
            <a:r>
              <a:rPr lang="ru-RU" sz="2400" dirty="0">
                <a:solidFill>
                  <a:schemeClr val="bg1"/>
                </a:solidFill>
              </a:rPr>
              <a:t>за обележавање прста гласача, </a:t>
            </a:r>
            <a:r>
              <a:rPr lang="ru-RU" sz="2400" dirty="0">
                <a:solidFill>
                  <a:srgbClr val="FFC000"/>
                </a:solidFill>
              </a:rPr>
              <a:t>УВ лампе</a:t>
            </a:r>
            <a:r>
              <a:rPr lang="ru-RU" sz="2400" dirty="0">
                <a:solidFill>
                  <a:schemeClr val="bg1"/>
                </a:solidFill>
              </a:rPr>
              <a:t> и сав </a:t>
            </a:r>
            <a:r>
              <a:rPr lang="ru-RU" sz="2400" dirty="0">
                <a:solidFill>
                  <a:srgbClr val="FFC000"/>
                </a:solidFill>
              </a:rPr>
              <a:t>канцеларијски материјал, укључујући и маказе</a:t>
            </a:r>
            <a:r>
              <a:rPr lang="ru-RU" sz="2400" dirty="0">
                <a:solidFill>
                  <a:schemeClr val="bg1"/>
                </a:solidFill>
              </a:rPr>
              <a:t>, стави </a:t>
            </a:r>
            <a:r>
              <a:rPr lang="ru-RU" sz="3200" b="1" dirty="0">
                <a:solidFill>
                  <a:srgbClr val="FFC000"/>
                </a:solidFill>
                <a:effectLst>
                  <a:outerShdw blurRad="38100" dist="38100" dir="2700000" algn="tl">
                    <a:srgbClr val="000000">
                      <a:alpha val="43137"/>
                    </a:srgbClr>
                  </a:outerShdw>
                </a:effectLst>
              </a:rPr>
              <a:t>у посебну кесу </a:t>
            </a:r>
            <a:r>
              <a:rPr lang="ru-RU" sz="2400" dirty="0">
                <a:solidFill>
                  <a:schemeClr val="bg1"/>
                </a:solidFill>
              </a:rPr>
              <a:t>или мању врећу у којој је тај материјал и био спакован приликом примопредаје пре гласања и да га тако спакован стави у врећу са гласачким материјалом. Кеса, односно мања врећа мора да буде затворена/завезана, како се њен садржај не би помешао са осталим материјалом у врећи</a:t>
            </a:r>
            <a:r>
              <a:rPr lang="sr-Cyrl-RS"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55434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750"/>
                                        <p:tgtEl>
                                          <p:spTgt spid="3">
                                            <p:txEl>
                                              <p:pRg st="2" end="2"/>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110" y="271122"/>
            <a:ext cx="11314632" cy="1087660"/>
          </a:xfrm>
        </p:spPr>
        <p:txBody>
          <a:bodyPr>
            <a:normAutofit fontScale="90000"/>
          </a:bodyPr>
          <a:lstStyle/>
          <a:p>
            <a:pPr algn="ctr"/>
            <a:r>
              <a:rPr lang="ru-RU" b="1" cap="all" dirty="0" smtClean="0">
                <a:solidFill>
                  <a:schemeClr val="bg1"/>
                </a:solidFill>
              </a:rPr>
              <a:t>11</a:t>
            </a:r>
            <a:r>
              <a:rPr lang="ru-RU" b="1" cap="all" dirty="0">
                <a:solidFill>
                  <a:schemeClr val="bg1"/>
                </a:solidFill>
              </a:rPr>
              <a:t>. ПРИМОПРЕДАЈА ГЛАСАЧКО МАТЕРИЈАЛА ПОСЛЕ ГЛАСАЊА</a:t>
            </a:r>
            <a:endParaRPr lang="en-US" dirty="0">
              <a:solidFill>
                <a:schemeClr val="bg1"/>
              </a:solidFill>
            </a:endParaRPr>
          </a:p>
        </p:txBody>
      </p:sp>
      <p:sp>
        <p:nvSpPr>
          <p:cNvPr id="3" name="Content Placeholder 2"/>
          <p:cNvSpPr>
            <a:spLocks noGrp="1"/>
          </p:cNvSpPr>
          <p:nvPr>
            <p:ph idx="1"/>
          </p:nvPr>
        </p:nvSpPr>
        <p:spPr>
          <a:xfrm>
            <a:off x="282011" y="1563880"/>
            <a:ext cx="11519731" cy="4836920"/>
          </a:xfrm>
        </p:spPr>
        <p:txBody>
          <a:bodyPr>
            <a:noAutofit/>
          </a:bodyPr>
          <a:lstStyle/>
          <a:p>
            <a:pPr marL="0" indent="0" algn="just">
              <a:lnSpc>
                <a:spcPct val="100000"/>
              </a:lnSpc>
              <a:spcBef>
                <a:spcPts val="0"/>
              </a:spcBef>
              <a:buNone/>
            </a:pPr>
            <a:r>
              <a:rPr lang="ru-RU" sz="2400" dirty="0">
                <a:solidFill>
                  <a:schemeClr val="bg1"/>
                </a:solidFill>
              </a:rPr>
              <a:t>Гласачки материјал се после гласања предаје поткомисији у седишту општине/града. Примопредаји могу да присуствују сви чланови и заменици чланова гласачког одбора, а не само они који су одређени да предају гласачки  материјал поткомисији.</a:t>
            </a:r>
            <a:endParaRPr lang="ru-RU" sz="2400" dirty="0" smtClean="0">
              <a:solidFill>
                <a:schemeClr val="bg1"/>
              </a:solidFill>
            </a:endParaRPr>
          </a:p>
          <a:p>
            <a:pPr marL="0" indent="0" algn="just">
              <a:lnSpc>
                <a:spcPct val="100000"/>
              </a:lnSpc>
              <a:spcBef>
                <a:spcPts val="0"/>
              </a:spcBef>
              <a:buNone/>
            </a:pPr>
            <a:endParaRPr lang="en-US" sz="1000" dirty="0">
              <a:solidFill>
                <a:schemeClr val="bg1"/>
              </a:solidFill>
            </a:endParaRPr>
          </a:p>
          <a:p>
            <a:pPr marL="0" indent="0" algn="just">
              <a:lnSpc>
                <a:spcPct val="100000"/>
              </a:lnSpc>
              <a:spcBef>
                <a:spcPts val="0"/>
              </a:spcBef>
              <a:buNone/>
            </a:pPr>
            <a:r>
              <a:rPr lang="ru-RU" sz="2400" dirty="0" smtClean="0">
                <a:solidFill>
                  <a:schemeClr val="bg1"/>
                </a:solidFill>
              </a:rPr>
              <a:t>Рок за предају изборног материјала </a:t>
            </a:r>
            <a:r>
              <a:rPr lang="ru-RU" sz="2400" dirty="0">
                <a:solidFill>
                  <a:schemeClr val="bg1"/>
                </a:solidFill>
              </a:rPr>
              <a:t>поткомисији је 12 часова од затварања гласачког места, али је гласачки одбор дужан да на примопредају оде одмах по завршетку рада.</a:t>
            </a:r>
            <a:endParaRPr lang="ru-RU" sz="2400" dirty="0" smtClean="0">
              <a:solidFill>
                <a:schemeClr val="bg1"/>
              </a:solidFill>
            </a:endParaRPr>
          </a:p>
          <a:p>
            <a:pPr marL="0" indent="0" algn="just">
              <a:lnSpc>
                <a:spcPct val="100000"/>
              </a:lnSpc>
              <a:spcBef>
                <a:spcPts val="0"/>
              </a:spcBef>
              <a:buNone/>
            </a:pPr>
            <a:endParaRPr lang="en-US" sz="1000" dirty="0" smtClean="0">
              <a:solidFill>
                <a:schemeClr val="bg1"/>
              </a:solidFill>
            </a:endParaRPr>
          </a:p>
          <a:p>
            <a:pPr marL="0" indent="0" algn="just">
              <a:lnSpc>
                <a:spcPct val="100000"/>
              </a:lnSpc>
              <a:spcBef>
                <a:spcPts val="0"/>
              </a:spcBef>
              <a:buNone/>
            </a:pPr>
            <a:r>
              <a:rPr lang="ru-RU" sz="2400" dirty="0" smtClean="0">
                <a:solidFill>
                  <a:schemeClr val="bg1"/>
                </a:solidFill>
              </a:rPr>
              <a:t>О </a:t>
            </a:r>
            <a:r>
              <a:rPr lang="ru-RU" sz="2400" dirty="0" err="1" smtClean="0">
                <a:solidFill>
                  <a:schemeClr val="bg1"/>
                </a:solidFill>
              </a:rPr>
              <a:t>примопредаји</a:t>
            </a:r>
            <a:r>
              <a:rPr lang="ru-RU" sz="2400" dirty="0" smtClean="0">
                <a:solidFill>
                  <a:schemeClr val="bg1"/>
                </a:solidFill>
              </a:rPr>
              <a:t> се </a:t>
            </a:r>
            <a:r>
              <a:rPr lang="ru-RU" sz="2400" dirty="0" err="1" smtClean="0">
                <a:solidFill>
                  <a:schemeClr val="bg1"/>
                </a:solidFill>
              </a:rPr>
              <a:t>сачињава</a:t>
            </a:r>
            <a:r>
              <a:rPr lang="ru-RU" sz="2400" dirty="0" smtClean="0">
                <a:solidFill>
                  <a:schemeClr val="bg1"/>
                </a:solidFill>
              </a:rPr>
              <a:t> </a:t>
            </a:r>
            <a:r>
              <a:rPr lang="ru-RU" sz="2400" dirty="0" err="1" smtClean="0">
                <a:solidFill>
                  <a:schemeClr val="bg1"/>
                </a:solidFill>
              </a:rPr>
              <a:t>посебан</a:t>
            </a:r>
            <a:r>
              <a:rPr lang="ru-RU" sz="2400" dirty="0" smtClean="0">
                <a:solidFill>
                  <a:schemeClr val="bg1"/>
                </a:solidFill>
              </a:rPr>
              <a:t> </a:t>
            </a:r>
            <a:r>
              <a:rPr lang="ru-RU" sz="2400" dirty="0" err="1" smtClean="0">
                <a:solidFill>
                  <a:schemeClr val="bg1"/>
                </a:solidFill>
              </a:rPr>
              <a:t>записник</a:t>
            </a:r>
            <a:r>
              <a:rPr lang="ru-RU" sz="2400" dirty="0" smtClean="0">
                <a:solidFill>
                  <a:schemeClr val="bg1"/>
                </a:solidFill>
              </a:rPr>
              <a:t>.</a:t>
            </a:r>
            <a:endParaRPr lang="en-US" sz="2400" dirty="0" smtClean="0">
              <a:solidFill>
                <a:schemeClr val="bg1"/>
              </a:solidFill>
            </a:endParaRPr>
          </a:p>
          <a:p>
            <a:pPr algn="just">
              <a:lnSpc>
                <a:spcPct val="100000"/>
              </a:lnSpc>
              <a:spcBef>
                <a:spcPts val="0"/>
              </a:spcBef>
            </a:pPr>
            <a:endParaRPr lang="en-US" sz="1000" dirty="0" smtClean="0">
              <a:solidFill>
                <a:schemeClr val="bg1"/>
              </a:solidFill>
            </a:endParaRPr>
          </a:p>
          <a:p>
            <a:pPr marL="0" indent="0" algn="just">
              <a:lnSpc>
                <a:spcPct val="100000"/>
              </a:lnSpc>
              <a:spcBef>
                <a:spcPts val="0"/>
              </a:spcBef>
              <a:buNone/>
            </a:pPr>
            <a:r>
              <a:rPr lang="ru-RU" sz="2400" b="1" dirty="0" smtClean="0">
                <a:solidFill>
                  <a:schemeClr val="bg1"/>
                </a:solidFill>
              </a:rPr>
              <a:t>НАПОМЕНА:</a:t>
            </a:r>
            <a:endParaRPr lang="en-US" sz="2400" dirty="0" smtClean="0">
              <a:solidFill>
                <a:schemeClr val="bg1"/>
              </a:solidFill>
            </a:endParaRPr>
          </a:p>
          <a:p>
            <a:pPr marL="0" indent="0" algn="just">
              <a:lnSpc>
                <a:spcPct val="100000"/>
              </a:lnSpc>
              <a:spcBef>
                <a:spcPts val="0"/>
              </a:spcBef>
              <a:buNone/>
            </a:pPr>
            <a:r>
              <a:rPr lang="ru-RU" sz="2400" dirty="0">
                <a:solidFill>
                  <a:schemeClr val="bg1"/>
                </a:solidFill>
              </a:rPr>
              <a:t>Примопредаји гласачког материјала после гласања могу да присуствују посматрачи којима је РИК издао акредитације.</a:t>
            </a:r>
            <a:endParaRPr lang="en-US" sz="2400" dirty="0">
              <a:solidFill>
                <a:schemeClr val="bg1"/>
              </a:solidFill>
            </a:endParaRPr>
          </a:p>
        </p:txBody>
      </p:sp>
    </p:spTree>
    <p:extLst>
      <p:ext uri="{BB962C8B-B14F-4D97-AF65-F5344CB8AC3E}">
        <p14:creationId xmlns:p14="http://schemas.microsoft.com/office/powerpoint/2010/main" val="3525412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465" y="307648"/>
            <a:ext cx="11545369" cy="6434983"/>
          </a:xfrm>
        </p:spPr>
        <p:txBody>
          <a:bodyPr>
            <a:noAutofit/>
          </a:bodyPr>
          <a:lstStyle/>
          <a:p>
            <a:pPr marL="0" indent="0" algn="just">
              <a:lnSpc>
                <a:spcPct val="100000"/>
              </a:lnSpc>
              <a:spcBef>
                <a:spcPts val="0"/>
              </a:spcBef>
              <a:buNone/>
            </a:pPr>
            <a:r>
              <a:rPr lang="ru-RU" b="1" dirty="0">
                <a:solidFill>
                  <a:srgbClr val="FF0000"/>
                </a:solidFill>
              </a:rPr>
              <a:t>Поткомисији</a:t>
            </a:r>
            <a:r>
              <a:rPr lang="ru-RU" b="1" dirty="0">
                <a:solidFill>
                  <a:schemeClr val="bg1"/>
                </a:solidFill>
              </a:rPr>
              <a:t> се предаје</a:t>
            </a:r>
            <a:r>
              <a:rPr lang="ru-RU" dirty="0" smtClean="0">
                <a:solidFill>
                  <a:schemeClr val="bg1"/>
                </a:solidFill>
              </a:rPr>
              <a:t>:</a:t>
            </a:r>
          </a:p>
          <a:p>
            <a:pPr marL="0" indent="0" algn="just">
              <a:lnSpc>
                <a:spcPct val="100000"/>
              </a:lnSpc>
              <a:spcBef>
                <a:spcPts val="0"/>
              </a:spcBef>
              <a:buNone/>
            </a:pPr>
            <a:endParaRPr lang="en-US" sz="1050" dirty="0">
              <a:solidFill>
                <a:schemeClr val="bg1"/>
              </a:solidFill>
            </a:endParaRPr>
          </a:p>
          <a:p>
            <a:pPr marL="111125" lvl="1" indent="171450" algn="just">
              <a:lnSpc>
                <a:spcPct val="100000"/>
              </a:lnSpc>
              <a:spcBef>
                <a:spcPts val="0"/>
              </a:spcBef>
            </a:pPr>
            <a:r>
              <a:rPr lang="ru-RU" b="1" dirty="0" smtClean="0">
                <a:solidFill>
                  <a:srgbClr val="FF0000"/>
                </a:solidFill>
                <a:effectLst>
                  <a:outerShdw blurRad="38100" dist="38100" dir="2700000" algn="tl">
                    <a:srgbClr val="000000">
                      <a:alpha val="43137"/>
                    </a:srgbClr>
                  </a:outerShdw>
                </a:effectLst>
              </a:rPr>
              <a:t>први </a:t>
            </a:r>
            <a:r>
              <a:rPr lang="ru-RU" b="1" dirty="0">
                <a:solidFill>
                  <a:srgbClr val="FF0000"/>
                </a:solidFill>
                <a:effectLst>
                  <a:outerShdw blurRad="38100" dist="38100" dir="2700000" algn="tl">
                    <a:srgbClr val="000000">
                      <a:alpha val="43137"/>
                    </a:srgbClr>
                  </a:outerShdw>
                </a:effectLst>
              </a:rPr>
              <a:t>(оригинални) и други примерак записника о раду </a:t>
            </a:r>
            <a:r>
              <a:rPr lang="ru-RU" dirty="0">
                <a:solidFill>
                  <a:schemeClr val="bg1"/>
                </a:solidFill>
              </a:rPr>
              <a:t>гласачког одбора</a:t>
            </a:r>
            <a:endParaRPr lang="ru-RU" dirty="0" smtClean="0">
              <a:solidFill>
                <a:schemeClr val="bg1"/>
              </a:solidFill>
            </a:endParaRPr>
          </a:p>
          <a:p>
            <a:pPr marL="111125" lvl="1" indent="171450" algn="just">
              <a:lnSpc>
                <a:spcPct val="100000"/>
              </a:lnSpc>
              <a:spcBef>
                <a:spcPts val="0"/>
              </a:spcBef>
            </a:pPr>
            <a:r>
              <a:rPr lang="ru-RU" b="1" dirty="0" smtClean="0">
                <a:solidFill>
                  <a:srgbClr val="FFC000"/>
                </a:solidFill>
                <a:effectLst>
                  <a:outerShdw blurRad="38100" dist="38100" dir="2700000" algn="tl">
                    <a:srgbClr val="000000">
                      <a:alpha val="43137"/>
                    </a:srgbClr>
                  </a:outerShdw>
                </a:effectLst>
              </a:rPr>
              <a:t>извод </a:t>
            </a:r>
            <a:r>
              <a:rPr lang="ru-RU" b="1" dirty="0">
                <a:solidFill>
                  <a:srgbClr val="FFC000"/>
                </a:solidFill>
                <a:effectLst>
                  <a:outerShdw blurRad="38100" dist="38100" dir="2700000" algn="tl">
                    <a:srgbClr val="000000">
                      <a:alpha val="43137"/>
                    </a:srgbClr>
                  </a:outerShdw>
                </a:effectLst>
              </a:rPr>
              <a:t>из бирачког списка </a:t>
            </a:r>
            <a:r>
              <a:rPr lang="ru-RU" dirty="0">
                <a:solidFill>
                  <a:schemeClr val="bg1"/>
                </a:solidFill>
              </a:rPr>
              <a:t>по којем се гласало на гласачком месту са евентуалним списком накнадних промена у бирачком списку и посебан извод из бирачког списка за гласаче у Војсци Србије</a:t>
            </a:r>
          </a:p>
          <a:p>
            <a:pPr marL="111125" lvl="1" indent="171450" algn="just">
              <a:lnSpc>
                <a:spcPct val="100000"/>
              </a:lnSpc>
              <a:spcBef>
                <a:spcPts val="0"/>
              </a:spcBef>
            </a:pPr>
            <a:r>
              <a:rPr lang="ru-RU" dirty="0" smtClean="0">
                <a:solidFill>
                  <a:srgbClr val="FFC000"/>
                </a:solidFill>
                <a:effectLst>
                  <a:outerShdw blurRad="38100" dist="38100" dir="2700000" algn="tl">
                    <a:srgbClr val="000000">
                      <a:alpha val="43137"/>
                    </a:srgbClr>
                  </a:outerShdw>
                </a:effectLst>
              </a:rPr>
              <a:t>запечаћен </a:t>
            </a:r>
            <a:r>
              <a:rPr lang="ru-RU" dirty="0">
                <a:solidFill>
                  <a:srgbClr val="FFC000"/>
                </a:solidFill>
                <a:effectLst>
                  <a:outerShdw blurRad="38100" dist="38100" dir="2700000" algn="tl">
                    <a:srgbClr val="000000">
                      <a:alpha val="43137"/>
                    </a:srgbClr>
                  </a:outerShdw>
                </a:effectLst>
              </a:rPr>
              <a:t>коверат са </a:t>
            </a:r>
            <a:r>
              <a:rPr lang="ru-RU" b="1" dirty="0">
                <a:solidFill>
                  <a:srgbClr val="FFC000"/>
                </a:solidFill>
                <a:effectLst>
                  <a:outerShdw blurRad="38100" dist="38100" dir="2700000" algn="tl">
                    <a:srgbClr val="000000">
                      <a:alpha val="43137"/>
                    </a:srgbClr>
                  </a:outerShdw>
                </a:effectLst>
              </a:rPr>
              <a:t>контролним листом </a:t>
            </a:r>
            <a:r>
              <a:rPr lang="ru-RU" dirty="0">
                <a:solidFill>
                  <a:schemeClr val="bg1"/>
                </a:solidFill>
              </a:rPr>
              <a:t>за проверу исправности гласачке кутије</a:t>
            </a:r>
          </a:p>
          <a:p>
            <a:pPr marL="111125" lvl="1" indent="171450" algn="just">
              <a:lnSpc>
                <a:spcPct val="100000"/>
              </a:lnSpc>
              <a:spcBef>
                <a:spcPts val="0"/>
              </a:spcBef>
            </a:pPr>
            <a:r>
              <a:rPr lang="ru-RU" dirty="0" smtClean="0">
                <a:solidFill>
                  <a:srgbClr val="FFC000"/>
                </a:solidFill>
              </a:rPr>
              <a:t>запечаћен </a:t>
            </a:r>
            <a:r>
              <a:rPr lang="ru-RU" dirty="0">
                <a:solidFill>
                  <a:srgbClr val="FFC000"/>
                </a:solidFill>
              </a:rPr>
              <a:t>коверат са </a:t>
            </a:r>
            <a:r>
              <a:rPr lang="ru-RU" b="1" dirty="0">
                <a:solidFill>
                  <a:srgbClr val="FFC000"/>
                </a:solidFill>
                <a:effectLst>
                  <a:outerShdw blurRad="38100" dist="38100" dir="2700000" algn="tl">
                    <a:srgbClr val="000000">
                      <a:alpha val="43137"/>
                    </a:srgbClr>
                  </a:outerShdw>
                </a:effectLst>
              </a:rPr>
              <a:t>неупотребљеним</a:t>
            </a:r>
            <a:r>
              <a:rPr lang="ru-RU" dirty="0">
                <a:solidFill>
                  <a:srgbClr val="FFC000"/>
                </a:solidFill>
              </a:rPr>
              <a:t> </a:t>
            </a:r>
            <a:r>
              <a:rPr lang="ru-RU" dirty="0">
                <a:solidFill>
                  <a:schemeClr val="bg1"/>
                </a:solidFill>
              </a:rPr>
              <a:t>гласачким листићима</a:t>
            </a:r>
          </a:p>
          <a:p>
            <a:pPr marL="111125" lvl="1" indent="171450" algn="just">
              <a:lnSpc>
                <a:spcPct val="100000"/>
              </a:lnSpc>
              <a:spcBef>
                <a:spcPts val="0"/>
              </a:spcBef>
            </a:pPr>
            <a:r>
              <a:rPr lang="ru-RU" dirty="0" smtClean="0">
                <a:solidFill>
                  <a:srgbClr val="FFC000"/>
                </a:solidFill>
              </a:rPr>
              <a:t>запечаћен </a:t>
            </a:r>
            <a:r>
              <a:rPr lang="ru-RU" dirty="0">
                <a:solidFill>
                  <a:srgbClr val="FFC000"/>
                </a:solidFill>
              </a:rPr>
              <a:t>коверат са </a:t>
            </a:r>
            <a:r>
              <a:rPr lang="ru-RU" b="1" dirty="0">
                <a:solidFill>
                  <a:srgbClr val="FFC000"/>
                </a:solidFill>
                <a:effectLst>
                  <a:outerShdw blurRad="38100" dist="38100" dir="2700000" algn="tl">
                    <a:srgbClr val="000000">
                      <a:alpha val="43137"/>
                    </a:srgbClr>
                  </a:outerShdw>
                </a:effectLst>
              </a:rPr>
              <a:t>неважећим</a:t>
            </a:r>
            <a:r>
              <a:rPr lang="ru-RU" dirty="0">
                <a:solidFill>
                  <a:schemeClr val="bg1"/>
                </a:solidFill>
              </a:rPr>
              <a:t> гласачким листићима</a:t>
            </a:r>
          </a:p>
          <a:p>
            <a:pPr marL="111125" lvl="1" indent="171450" algn="just">
              <a:lnSpc>
                <a:spcPct val="100000"/>
              </a:lnSpc>
              <a:spcBef>
                <a:spcPts val="0"/>
              </a:spcBef>
            </a:pPr>
            <a:r>
              <a:rPr lang="ru-RU" dirty="0" smtClean="0">
                <a:solidFill>
                  <a:srgbClr val="FFC000"/>
                </a:solidFill>
              </a:rPr>
              <a:t>запечаћен </a:t>
            </a:r>
            <a:r>
              <a:rPr lang="ru-RU" dirty="0">
                <a:solidFill>
                  <a:srgbClr val="FFC000"/>
                </a:solidFill>
              </a:rPr>
              <a:t>коверат са </a:t>
            </a:r>
            <a:r>
              <a:rPr lang="ru-RU" b="1" dirty="0">
                <a:solidFill>
                  <a:srgbClr val="FFC000"/>
                </a:solidFill>
                <a:effectLst>
                  <a:outerShdw blurRad="38100" dist="38100" dir="2700000" algn="tl">
                    <a:srgbClr val="000000">
                      <a:alpha val="43137"/>
                    </a:srgbClr>
                  </a:outerShdw>
                </a:effectLst>
              </a:rPr>
              <a:t>важећим </a:t>
            </a:r>
            <a:r>
              <a:rPr lang="ru-RU" dirty="0">
                <a:solidFill>
                  <a:schemeClr val="bg1"/>
                </a:solidFill>
              </a:rPr>
              <a:t>гласачким листићима</a:t>
            </a:r>
          </a:p>
          <a:p>
            <a:pPr marL="111125" lvl="1" indent="171450" algn="just">
              <a:lnSpc>
                <a:spcPct val="100000"/>
              </a:lnSpc>
              <a:spcBef>
                <a:spcPts val="0"/>
              </a:spcBef>
            </a:pPr>
            <a:r>
              <a:rPr lang="ru-RU" dirty="0" smtClean="0">
                <a:solidFill>
                  <a:srgbClr val="FFC000"/>
                </a:solidFill>
              </a:rPr>
              <a:t>запечаћен </a:t>
            </a:r>
            <a:r>
              <a:rPr lang="ru-RU" dirty="0">
                <a:solidFill>
                  <a:srgbClr val="FFC000"/>
                </a:solidFill>
              </a:rPr>
              <a:t>коверат са </a:t>
            </a:r>
            <a:r>
              <a:rPr lang="ru-RU" b="1" dirty="0">
                <a:solidFill>
                  <a:srgbClr val="FFC000"/>
                </a:solidFill>
                <a:effectLst>
                  <a:outerShdw blurRad="38100" dist="38100" dir="2700000" algn="tl">
                    <a:srgbClr val="000000">
                      <a:alpha val="43137"/>
                    </a:srgbClr>
                  </a:outerShdw>
                </a:effectLst>
              </a:rPr>
              <a:t>потврдама </a:t>
            </a:r>
            <a:r>
              <a:rPr lang="ru-RU" dirty="0">
                <a:solidFill>
                  <a:schemeClr val="bg1"/>
                </a:solidFill>
              </a:rPr>
              <a:t>о изборном праву за гласање ван гласачког места</a:t>
            </a:r>
          </a:p>
          <a:p>
            <a:pPr marL="111125" lvl="1" indent="171450" algn="just">
              <a:lnSpc>
                <a:spcPct val="100000"/>
              </a:lnSpc>
              <a:spcBef>
                <a:spcPts val="0"/>
              </a:spcBef>
            </a:pPr>
            <a:r>
              <a:rPr lang="ru-RU" b="1" dirty="0" smtClean="0">
                <a:solidFill>
                  <a:srgbClr val="FFC000"/>
                </a:solidFill>
                <a:effectLst>
                  <a:outerShdw blurRad="38100" dist="38100" dir="2700000" algn="tl">
                    <a:srgbClr val="000000">
                      <a:alpha val="43137"/>
                    </a:srgbClr>
                  </a:outerShdw>
                </a:effectLst>
              </a:rPr>
              <a:t>сигурносна </a:t>
            </a:r>
            <a:r>
              <a:rPr lang="ru-RU" b="1" dirty="0">
                <a:solidFill>
                  <a:srgbClr val="FFC000"/>
                </a:solidFill>
                <a:effectLst>
                  <a:outerShdw blurRad="38100" dist="38100" dir="2700000" algn="tl">
                    <a:srgbClr val="000000">
                      <a:alpha val="43137"/>
                    </a:srgbClr>
                  </a:outerShdw>
                </a:effectLst>
              </a:rPr>
              <a:t>затворница </a:t>
            </a:r>
            <a:r>
              <a:rPr lang="ru-RU" dirty="0">
                <a:solidFill>
                  <a:schemeClr val="bg1"/>
                </a:solidFill>
              </a:rPr>
              <a:t>која је коришћена за печаћење вреће са гласачким материјалом на примопредаји гласачког материјала између поткомисије и гласачког одбора пре гласања</a:t>
            </a:r>
          </a:p>
          <a:p>
            <a:pPr marL="111125" lvl="1" indent="171450" algn="just">
              <a:lnSpc>
                <a:spcPct val="100000"/>
              </a:lnSpc>
              <a:spcBef>
                <a:spcPts val="0"/>
              </a:spcBef>
            </a:pPr>
            <a:r>
              <a:rPr lang="ru-RU" dirty="0" smtClean="0">
                <a:solidFill>
                  <a:schemeClr val="bg1"/>
                </a:solidFill>
              </a:rPr>
              <a:t>један </a:t>
            </a:r>
            <a:r>
              <a:rPr lang="ru-RU" b="1" dirty="0">
                <a:solidFill>
                  <a:srgbClr val="FFC000"/>
                </a:solidFill>
                <a:effectLst>
                  <a:outerShdw blurRad="38100" dist="38100" dir="2700000" algn="tl">
                    <a:srgbClr val="000000">
                      <a:alpha val="43137"/>
                    </a:srgbClr>
                  </a:outerShdw>
                </a:effectLst>
              </a:rPr>
              <a:t>примерак евиденције о присутности </a:t>
            </a:r>
            <a:r>
              <a:rPr lang="ru-RU" dirty="0">
                <a:solidFill>
                  <a:schemeClr val="bg1"/>
                </a:solidFill>
              </a:rPr>
              <a:t>на гласачком месту чланова и заменика чланова гласачког одбора </a:t>
            </a:r>
          </a:p>
        </p:txBody>
      </p:sp>
    </p:spTree>
    <p:extLst>
      <p:ext uri="{BB962C8B-B14F-4D97-AF65-F5344CB8AC3E}">
        <p14:creationId xmlns:p14="http://schemas.microsoft.com/office/powerpoint/2010/main" val="320914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2500"/>
                            </p:stCondLst>
                            <p:childTnLst>
                              <p:par>
                                <p:cTn id="13" presetID="10" presetClass="entr" presetSubtype="0" fill="hold" nodeType="afterEffect">
                                  <p:stCondLst>
                                    <p:cond delay="25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childTnLst>
                          </p:cTn>
                        </p:par>
                        <p:par>
                          <p:cTn id="16" fill="hold">
                            <p:stCondLst>
                              <p:cond delay="3750"/>
                            </p:stCondLst>
                            <p:childTnLst>
                              <p:par>
                                <p:cTn id="17" presetID="10" presetClass="entr" presetSubtype="0" fill="hold" nodeType="afterEffect">
                                  <p:stCondLst>
                                    <p:cond delay="25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childTnLst>
                          </p:cTn>
                        </p:par>
                        <p:par>
                          <p:cTn id="20" fill="hold">
                            <p:stCondLst>
                              <p:cond delay="5000"/>
                            </p:stCondLst>
                            <p:childTnLst>
                              <p:par>
                                <p:cTn id="21" presetID="10" presetClass="entr" presetSubtype="0" fill="hold" nodeType="afterEffect">
                                  <p:stCondLst>
                                    <p:cond delay="25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childTnLst>
                                </p:cTn>
                              </p:par>
                            </p:childTnLst>
                          </p:cTn>
                        </p:par>
                        <p:par>
                          <p:cTn id="24" fill="hold">
                            <p:stCondLst>
                              <p:cond delay="6250"/>
                            </p:stCondLst>
                            <p:childTnLst>
                              <p:par>
                                <p:cTn id="25" presetID="10" presetClass="entr" presetSubtype="0" fill="hold" nodeType="afterEffect">
                                  <p:stCondLst>
                                    <p:cond delay="25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childTnLst>
                                </p:cTn>
                              </p:par>
                            </p:childTnLst>
                          </p:cTn>
                        </p:par>
                        <p:par>
                          <p:cTn id="28" fill="hold">
                            <p:stCondLst>
                              <p:cond delay="7500"/>
                            </p:stCondLst>
                            <p:childTnLst>
                              <p:par>
                                <p:cTn id="29" presetID="10" presetClass="entr" presetSubtype="0" fill="hold" nodeType="afterEffect">
                                  <p:stCondLst>
                                    <p:cond delay="25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childTnLst>
                                </p:cTn>
                              </p:par>
                            </p:childTnLst>
                          </p:cTn>
                        </p:par>
                        <p:par>
                          <p:cTn id="32" fill="hold">
                            <p:stCondLst>
                              <p:cond delay="8750"/>
                            </p:stCondLst>
                            <p:childTnLst>
                              <p:par>
                                <p:cTn id="33" presetID="10" presetClass="entr" presetSubtype="0" fill="hold" nodeType="afterEffect">
                                  <p:stCondLst>
                                    <p:cond delay="25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childTnLst>
                                </p:cTn>
                              </p:par>
                            </p:childTnLst>
                          </p:cTn>
                        </p:par>
                        <p:par>
                          <p:cTn id="36" fill="hold">
                            <p:stCondLst>
                              <p:cond delay="10000"/>
                            </p:stCondLst>
                            <p:childTnLst>
                              <p:par>
                                <p:cTn id="37" presetID="10" presetClass="entr" presetSubtype="0" fill="hold" nodeType="afterEffect">
                                  <p:stCondLst>
                                    <p:cond delay="25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1000"/>
                                        <p:tgtEl>
                                          <p:spTgt spid="3">
                                            <p:txEl>
                                              <p:pRg st="9" end="9"/>
                                            </p:txEl>
                                          </p:spTgt>
                                        </p:tgtEl>
                                      </p:cBhvr>
                                    </p:animEffect>
                                  </p:childTnLst>
                                </p:cTn>
                              </p:par>
                            </p:childTnLst>
                          </p:cTn>
                        </p:par>
                        <p:par>
                          <p:cTn id="40" fill="hold">
                            <p:stCondLst>
                              <p:cond delay="11250"/>
                            </p:stCondLst>
                            <p:childTnLst>
                              <p:par>
                                <p:cTn id="41" presetID="10" presetClass="entr" presetSubtype="0" fill="hold" nodeType="afterEffect">
                                  <p:stCondLst>
                                    <p:cond delay="25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2010" y="538386"/>
            <a:ext cx="11271903" cy="5708590"/>
          </a:xfrm>
        </p:spPr>
        <p:txBody>
          <a:bodyPr/>
          <a:lstStyle/>
          <a:p>
            <a:pPr marL="0" indent="0" algn="just">
              <a:buNone/>
            </a:pPr>
            <a:endParaRPr lang="ru-RU" sz="1000" dirty="0" smtClean="0">
              <a:solidFill>
                <a:schemeClr val="bg1"/>
              </a:solidFill>
            </a:endParaRPr>
          </a:p>
          <a:p>
            <a:pPr marL="0" indent="0" algn="just">
              <a:lnSpc>
                <a:spcPct val="100000"/>
              </a:lnSpc>
              <a:spcBef>
                <a:spcPts val="0"/>
              </a:spcBef>
              <a:buNone/>
            </a:pPr>
            <a:r>
              <a:rPr lang="ru-RU" sz="2400" dirty="0">
                <a:solidFill>
                  <a:schemeClr val="bg1"/>
                </a:solidFill>
              </a:rPr>
              <a:t>Након предаје наведеног гласачког материјала поткомисији, </a:t>
            </a:r>
            <a:r>
              <a:rPr lang="ru-RU" sz="2400" b="1" dirty="0">
                <a:solidFill>
                  <a:schemeClr val="bg1"/>
                </a:solidFill>
              </a:rPr>
              <a:t>гласачки одбор предаје </a:t>
            </a:r>
            <a:r>
              <a:rPr lang="ru-RU" sz="2400" b="1" dirty="0" smtClean="0">
                <a:solidFill>
                  <a:srgbClr val="FFC000"/>
                </a:solidFill>
                <a:effectLst>
                  <a:outerShdw blurRad="38100" dist="38100" dir="2700000" algn="tl">
                    <a:srgbClr val="000000">
                      <a:alpha val="43137"/>
                    </a:srgbClr>
                  </a:outerShdw>
                </a:effectLst>
              </a:rPr>
              <a:t>општинској</a:t>
            </a:r>
            <a:r>
              <a:rPr lang="en-US" sz="2400" b="1" dirty="0" smtClean="0">
                <a:solidFill>
                  <a:srgbClr val="FFC000"/>
                </a:solidFill>
                <a:effectLst>
                  <a:outerShdw blurRad="38100" dist="38100" dir="2700000" algn="tl">
                    <a:srgbClr val="000000">
                      <a:alpha val="43137"/>
                    </a:srgbClr>
                  </a:outerShdw>
                </a:effectLst>
              </a:rPr>
              <a:t> </a:t>
            </a:r>
            <a:r>
              <a:rPr lang="ru-RU" sz="2400" b="1" dirty="0" smtClean="0">
                <a:solidFill>
                  <a:srgbClr val="FFC000"/>
                </a:solidFill>
                <a:effectLst>
                  <a:outerShdw blurRad="38100" dist="38100" dir="2700000" algn="tl">
                    <a:srgbClr val="000000">
                      <a:alpha val="43137"/>
                    </a:srgbClr>
                  </a:outerShdw>
                </a:effectLst>
              </a:rPr>
              <a:t>управи</a:t>
            </a:r>
            <a:r>
              <a:rPr lang="ru-RU" sz="2400" dirty="0" smtClean="0">
                <a:solidFill>
                  <a:srgbClr val="FFC000"/>
                </a:solidFill>
                <a:effectLst>
                  <a:outerShdw blurRad="38100" dist="38100" dir="2700000" algn="tl">
                    <a:srgbClr val="000000">
                      <a:alpha val="43137"/>
                    </a:srgbClr>
                  </a:outerShdw>
                </a:effectLst>
              </a:rPr>
              <a:t> </a:t>
            </a:r>
            <a:r>
              <a:rPr lang="ru-RU" sz="2400" dirty="0">
                <a:solidFill>
                  <a:schemeClr val="bg1"/>
                </a:solidFill>
              </a:rPr>
              <a:t>остали гласачки материјал:</a:t>
            </a:r>
            <a:endParaRPr lang="ru-RU" sz="2400" dirty="0" smtClean="0">
              <a:solidFill>
                <a:schemeClr val="bg1"/>
              </a:solidFill>
            </a:endParaRPr>
          </a:p>
          <a:p>
            <a:pPr marL="0" indent="0" algn="just">
              <a:lnSpc>
                <a:spcPct val="100000"/>
              </a:lnSpc>
              <a:spcBef>
                <a:spcPts val="0"/>
              </a:spcBef>
              <a:buNone/>
            </a:pPr>
            <a:endParaRPr lang="en-US" sz="1000" dirty="0">
              <a:solidFill>
                <a:schemeClr val="bg1"/>
              </a:solidFill>
            </a:endParaRPr>
          </a:p>
          <a:p>
            <a:pPr marL="401638" lvl="1" indent="-282575" algn="just">
              <a:lnSpc>
                <a:spcPct val="100000"/>
              </a:lnSpc>
              <a:spcBef>
                <a:spcPts val="0"/>
              </a:spcBef>
            </a:pPr>
            <a:r>
              <a:rPr lang="ru-RU" strike="sngStrike" dirty="0" smtClean="0">
                <a:solidFill>
                  <a:schemeClr val="bg1"/>
                </a:solidFill>
              </a:rPr>
              <a:t>гласачку </a:t>
            </a:r>
            <a:r>
              <a:rPr lang="ru-RU" strike="sngStrike" dirty="0">
                <a:solidFill>
                  <a:schemeClr val="bg1"/>
                </a:solidFill>
              </a:rPr>
              <a:t>кутију</a:t>
            </a:r>
          </a:p>
          <a:p>
            <a:pPr marL="401638" lvl="1" indent="-282575" algn="just">
              <a:lnSpc>
                <a:spcPct val="100000"/>
              </a:lnSpc>
              <a:spcBef>
                <a:spcPts val="0"/>
              </a:spcBef>
            </a:pPr>
            <a:r>
              <a:rPr lang="ru-RU" dirty="0" smtClean="0">
                <a:solidFill>
                  <a:srgbClr val="FFC000"/>
                </a:solidFill>
                <a:effectLst>
                  <a:outerShdw blurRad="38100" dist="38100" dir="2700000" algn="tl">
                    <a:srgbClr val="000000">
                      <a:alpha val="43137"/>
                    </a:srgbClr>
                  </a:outerShdw>
                </a:effectLst>
              </a:rPr>
              <a:t>спрејове </a:t>
            </a:r>
            <a:r>
              <a:rPr lang="ru-RU" dirty="0">
                <a:solidFill>
                  <a:schemeClr val="bg1"/>
                </a:solidFill>
              </a:rPr>
              <a:t>за обележавање прста гласача</a:t>
            </a:r>
          </a:p>
          <a:p>
            <a:pPr marL="401638" lvl="1" indent="-282575" algn="just">
              <a:lnSpc>
                <a:spcPct val="100000"/>
              </a:lnSpc>
              <a:spcBef>
                <a:spcPts val="0"/>
              </a:spcBef>
            </a:pPr>
            <a:r>
              <a:rPr lang="ru-RU" dirty="0" smtClean="0">
                <a:solidFill>
                  <a:srgbClr val="FFC000"/>
                </a:solidFill>
                <a:effectLst>
                  <a:outerShdw blurRad="38100" dist="38100" dir="2700000" algn="tl">
                    <a:srgbClr val="000000">
                      <a:alpha val="43137"/>
                    </a:srgbClr>
                  </a:outerShdw>
                </a:effectLst>
              </a:rPr>
              <a:t>УВ </a:t>
            </a:r>
            <a:r>
              <a:rPr lang="ru-RU" dirty="0">
                <a:solidFill>
                  <a:srgbClr val="FFC000"/>
                </a:solidFill>
                <a:effectLst>
                  <a:outerShdw blurRad="38100" dist="38100" dir="2700000" algn="tl">
                    <a:srgbClr val="000000">
                      <a:alpha val="43137"/>
                    </a:srgbClr>
                  </a:outerShdw>
                </a:effectLst>
              </a:rPr>
              <a:t>лампе</a:t>
            </a:r>
          </a:p>
          <a:p>
            <a:pPr marL="401638" lvl="1" indent="-282575" algn="just">
              <a:lnSpc>
                <a:spcPct val="100000"/>
              </a:lnSpc>
              <a:spcBef>
                <a:spcPts val="0"/>
              </a:spcBef>
            </a:pPr>
            <a:r>
              <a:rPr lang="ru-RU" strike="sngStrike" dirty="0" smtClean="0">
                <a:solidFill>
                  <a:schemeClr val="bg1"/>
                </a:solidFill>
              </a:rPr>
              <a:t>параване</a:t>
            </a:r>
            <a:endParaRPr lang="ru-RU" strike="sngStrike" dirty="0">
              <a:solidFill>
                <a:schemeClr val="bg1"/>
              </a:solidFill>
            </a:endParaRPr>
          </a:p>
          <a:p>
            <a:pPr marL="401638" lvl="1" indent="-282575" algn="just">
              <a:lnSpc>
                <a:spcPct val="100000"/>
              </a:lnSpc>
              <a:spcBef>
                <a:spcPts val="0"/>
              </a:spcBef>
            </a:pPr>
            <a:r>
              <a:rPr lang="ru-RU" dirty="0" smtClean="0">
                <a:solidFill>
                  <a:schemeClr val="bg1"/>
                </a:solidFill>
              </a:rPr>
              <a:t>један </a:t>
            </a:r>
            <a:r>
              <a:rPr lang="ru-RU" dirty="0">
                <a:solidFill>
                  <a:schemeClr val="bg1"/>
                </a:solidFill>
              </a:rPr>
              <a:t>примерак </a:t>
            </a:r>
            <a:r>
              <a:rPr lang="ru-RU" dirty="0">
                <a:solidFill>
                  <a:srgbClr val="FFC000"/>
                </a:solidFill>
                <a:effectLst>
                  <a:outerShdw blurRad="38100" dist="38100" dir="2700000" algn="tl">
                    <a:srgbClr val="000000">
                      <a:alpha val="43137"/>
                    </a:srgbClr>
                  </a:outerShdw>
                </a:effectLst>
              </a:rPr>
              <a:t>евиденције о присутности </a:t>
            </a:r>
            <a:r>
              <a:rPr lang="ru-RU" dirty="0">
                <a:solidFill>
                  <a:schemeClr val="bg1"/>
                </a:solidFill>
              </a:rPr>
              <a:t>на гласачком месту чланова и заменика чланова гласачког одбора</a:t>
            </a:r>
          </a:p>
          <a:p>
            <a:pPr marL="401638" lvl="1" indent="-282575" algn="just">
              <a:lnSpc>
                <a:spcPct val="100000"/>
              </a:lnSpc>
              <a:spcBef>
                <a:spcPts val="0"/>
              </a:spcBef>
            </a:pPr>
            <a:r>
              <a:rPr lang="ru-RU" dirty="0" smtClean="0">
                <a:solidFill>
                  <a:srgbClr val="FFC000"/>
                </a:solidFill>
                <a:effectLst>
                  <a:outerShdw blurRad="38100" dist="38100" dir="2700000" algn="tl">
                    <a:srgbClr val="000000">
                      <a:alpha val="43137"/>
                    </a:srgbClr>
                  </a:outerShdw>
                </a:effectLst>
              </a:rPr>
              <a:t>идентификационе </a:t>
            </a:r>
            <a:r>
              <a:rPr lang="ru-RU" dirty="0">
                <a:solidFill>
                  <a:srgbClr val="FFC000"/>
                </a:solidFill>
                <a:effectLst>
                  <a:outerShdw blurRad="38100" dist="38100" dir="2700000" algn="tl">
                    <a:srgbClr val="000000">
                      <a:alpha val="43137"/>
                    </a:srgbClr>
                  </a:outerShdw>
                </a:effectLst>
              </a:rPr>
              <a:t>картице </a:t>
            </a:r>
            <a:r>
              <a:rPr lang="ru-RU" dirty="0">
                <a:solidFill>
                  <a:schemeClr val="bg1"/>
                </a:solidFill>
              </a:rPr>
              <a:t>чланова гласачког одбора</a:t>
            </a:r>
          </a:p>
          <a:p>
            <a:pPr marL="401638" lvl="1" indent="-282575" algn="just">
              <a:lnSpc>
                <a:spcPct val="100000"/>
              </a:lnSpc>
              <a:spcBef>
                <a:spcPts val="0"/>
              </a:spcBef>
            </a:pPr>
            <a:r>
              <a:rPr lang="ru-RU" dirty="0" smtClean="0">
                <a:solidFill>
                  <a:srgbClr val="FFC000"/>
                </a:solidFill>
              </a:rPr>
              <a:t>прибор </a:t>
            </a:r>
            <a:r>
              <a:rPr lang="ru-RU" dirty="0">
                <a:solidFill>
                  <a:srgbClr val="FFC000"/>
                </a:solidFill>
              </a:rPr>
              <a:t>за писање</a:t>
            </a:r>
            <a:r>
              <a:rPr lang="ru-RU" dirty="0">
                <a:solidFill>
                  <a:schemeClr val="bg1"/>
                </a:solidFill>
              </a:rPr>
              <a:t>, маказе и др.</a:t>
            </a:r>
          </a:p>
        </p:txBody>
      </p:sp>
    </p:spTree>
    <p:extLst>
      <p:ext uri="{BB962C8B-B14F-4D97-AF65-F5344CB8AC3E}">
        <p14:creationId xmlns:p14="http://schemas.microsoft.com/office/powerpoint/2010/main" val="3672104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50"/>
                                        <p:tgtEl>
                                          <p:spTgt spid="3">
                                            <p:txEl>
                                              <p:pRg st="1" end="1"/>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750"/>
                                        <p:tgtEl>
                                          <p:spTgt spid="3">
                                            <p:txEl>
                                              <p:pRg st="3" end="3"/>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750"/>
                                        <p:tgtEl>
                                          <p:spTgt spid="3">
                                            <p:txEl>
                                              <p:pRg st="4" end="4"/>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750"/>
                                        <p:tgtEl>
                                          <p:spTgt spid="3">
                                            <p:txEl>
                                              <p:pRg st="5" end="5"/>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750"/>
                                        <p:tgtEl>
                                          <p:spTgt spid="3">
                                            <p:txEl>
                                              <p:pRg st="6" end="6"/>
                                            </p:txEl>
                                          </p:spTgt>
                                        </p:tgtEl>
                                      </p:cBhvr>
                                    </p:animEffect>
                                  </p:childTnLst>
                                </p:cTn>
                              </p:par>
                            </p:childTnLst>
                          </p:cTn>
                        </p:par>
                        <p:par>
                          <p:cTn id="24" fill="hold">
                            <p:stCondLst>
                              <p:cond delay="3750"/>
                            </p:stCondLst>
                            <p:childTnLst>
                              <p:par>
                                <p:cTn id="25" presetID="10" presetClass="entr" presetSubtype="0" fill="hold" grpId="0"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750"/>
                                        <p:tgtEl>
                                          <p:spTgt spid="3">
                                            <p:txEl>
                                              <p:pRg st="7" end="7"/>
                                            </p:txEl>
                                          </p:spTgt>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750"/>
                                        <p:tgtEl>
                                          <p:spTgt spid="3">
                                            <p:txEl>
                                              <p:pRg st="8" end="8"/>
                                            </p:txEl>
                                          </p:spTgt>
                                        </p:tgtEl>
                                      </p:cBhvr>
                                    </p:animEffect>
                                  </p:childTnLst>
                                </p:cTn>
                              </p:par>
                            </p:childTnLst>
                          </p:cTn>
                        </p:par>
                        <p:par>
                          <p:cTn id="32" fill="hold">
                            <p:stCondLst>
                              <p:cond delay="5250"/>
                            </p:stCondLst>
                            <p:childTnLst>
                              <p:par>
                                <p:cTn id="33" presetID="10" presetClass="entr" presetSubtype="0" fill="hold" grpId="0" nodeType="after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75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645" y="188007"/>
            <a:ext cx="11707738" cy="6434984"/>
          </a:xfrm>
        </p:spPr>
        <p:txBody>
          <a:bodyPr/>
          <a:lstStyle/>
          <a:p>
            <a:pPr marL="0" indent="0" algn="just">
              <a:lnSpc>
                <a:spcPct val="100000"/>
              </a:lnSpc>
              <a:spcBef>
                <a:spcPts val="0"/>
              </a:spcBef>
              <a:buNone/>
            </a:pPr>
            <a:endParaRPr lang="sr-Cyrl-RS" sz="2400" b="1" cap="all" dirty="0" smtClean="0">
              <a:solidFill>
                <a:schemeClr val="bg1"/>
              </a:solidFill>
            </a:endParaRPr>
          </a:p>
          <a:p>
            <a:pPr marL="0" indent="0" algn="just">
              <a:lnSpc>
                <a:spcPct val="100000"/>
              </a:lnSpc>
              <a:spcBef>
                <a:spcPts val="0"/>
              </a:spcBef>
              <a:buNone/>
            </a:pPr>
            <a:endParaRPr lang="sr-Cyrl-RS" sz="2400" b="1" cap="all" dirty="0">
              <a:solidFill>
                <a:schemeClr val="bg1"/>
              </a:solidFill>
            </a:endParaRPr>
          </a:p>
          <a:p>
            <a:pPr marL="0" indent="0" algn="just">
              <a:lnSpc>
                <a:spcPct val="100000"/>
              </a:lnSpc>
              <a:spcBef>
                <a:spcPts val="0"/>
              </a:spcBef>
              <a:buNone/>
            </a:pPr>
            <a:r>
              <a:rPr lang="ru-RU" sz="2400" b="1" cap="all" dirty="0">
                <a:solidFill>
                  <a:srgbClr val="FFC000"/>
                </a:solidFill>
                <a:effectLst>
                  <a:outerShdw blurRad="38100" dist="38100" dir="2700000" algn="tl">
                    <a:srgbClr val="000000">
                      <a:alpha val="43137"/>
                    </a:srgbClr>
                  </a:outerShdw>
                </a:effectLst>
              </a:rPr>
              <a:t>ПЕЧАЋЕЊЕ</a:t>
            </a:r>
            <a:r>
              <a:rPr lang="ru-RU" sz="2400" b="1" cap="all" dirty="0">
                <a:solidFill>
                  <a:schemeClr val="bg1"/>
                </a:solidFill>
              </a:rPr>
              <a:t> ВРЕЋЕ СА ГЛАСАЧКИМ МАТЕРИЈАЛОМ</a:t>
            </a:r>
            <a:endParaRPr lang="sr-Cyrl-RS" sz="2400" b="1" cap="all" dirty="0" smtClean="0">
              <a:solidFill>
                <a:schemeClr val="bg1"/>
              </a:solidFill>
            </a:endParaRPr>
          </a:p>
          <a:p>
            <a:pPr marL="0" indent="0" algn="just">
              <a:lnSpc>
                <a:spcPct val="100000"/>
              </a:lnSpc>
              <a:spcBef>
                <a:spcPts val="0"/>
              </a:spcBef>
              <a:buNone/>
            </a:pPr>
            <a:endParaRPr lang="en-US" sz="2400" b="1" cap="all" dirty="0">
              <a:solidFill>
                <a:schemeClr val="bg1"/>
              </a:solidFill>
            </a:endParaRPr>
          </a:p>
          <a:p>
            <a:pPr marL="0" indent="0" algn="just">
              <a:lnSpc>
                <a:spcPct val="100000"/>
              </a:lnSpc>
              <a:spcBef>
                <a:spcPts val="0"/>
              </a:spcBef>
              <a:buNone/>
            </a:pPr>
            <a:r>
              <a:rPr lang="sr-Cyrl-RS" sz="2400" dirty="0">
                <a:solidFill>
                  <a:schemeClr val="bg1"/>
                </a:solidFill>
              </a:rPr>
              <a:t>Пошто се обави примопредаја горе наведеног гласачког материјала, врећу у који је стављен гласачки материјал који је предвиђен да се ставља у врећу, </a:t>
            </a:r>
            <a:r>
              <a:rPr lang="sr-Cyrl-RS" sz="2400" b="1" dirty="0">
                <a:solidFill>
                  <a:srgbClr val="FFC000"/>
                </a:solidFill>
                <a:effectLst>
                  <a:outerShdw blurRad="38100" dist="38100" dir="2700000" algn="tl">
                    <a:srgbClr val="000000">
                      <a:alpha val="43137"/>
                    </a:srgbClr>
                  </a:outerShdw>
                </a:effectLst>
              </a:rPr>
              <a:t>поткомисија печати сигурносном затворницом БЕЛЕ БОЈЕ</a:t>
            </a:r>
            <a:r>
              <a:rPr lang="sr-Cyrl-RS" sz="2400" dirty="0">
                <a:solidFill>
                  <a:schemeClr val="bg1"/>
                </a:solidFill>
              </a:rPr>
              <a:t>, чији се серијски број уписује у записник о примопредаји гласачког материјала. </a:t>
            </a:r>
            <a:endParaRPr lang="sr-Cyrl-RS" sz="2400" dirty="0" smtClean="0">
              <a:solidFill>
                <a:schemeClr val="bg1"/>
              </a:solidFill>
            </a:endParaRPr>
          </a:p>
          <a:p>
            <a:pPr marL="0" indent="0" algn="just">
              <a:lnSpc>
                <a:spcPct val="100000"/>
              </a:lnSpc>
              <a:spcBef>
                <a:spcPts val="0"/>
              </a:spcBef>
              <a:buNone/>
            </a:pPr>
            <a:endParaRPr lang="en-US" sz="2400" dirty="0">
              <a:solidFill>
                <a:schemeClr val="bg1"/>
              </a:solidFill>
            </a:endParaRPr>
          </a:p>
          <a:p>
            <a:pPr marL="0" indent="0" algn="just">
              <a:lnSpc>
                <a:spcPct val="100000"/>
              </a:lnSpc>
              <a:spcBef>
                <a:spcPts val="0"/>
              </a:spcBef>
              <a:buNone/>
            </a:pPr>
            <a:r>
              <a:rPr lang="ru-RU" sz="2400" dirty="0">
                <a:solidFill>
                  <a:srgbClr val="FFC000"/>
                </a:solidFill>
                <a:effectLst>
                  <a:outerShdw blurRad="38100" dist="38100" dir="2700000" algn="tl">
                    <a:srgbClr val="000000">
                      <a:alpha val="43137"/>
                    </a:srgbClr>
                  </a:outerShdw>
                </a:effectLst>
              </a:rPr>
              <a:t>У врећу се обавезно ставља </a:t>
            </a:r>
            <a:r>
              <a:rPr lang="ru-RU" sz="2400" b="1" dirty="0">
                <a:solidFill>
                  <a:srgbClr val="FFC000"/>
                </a:solidFill>
                <a:effectLst>
                  <a:outerShdw blurRad="38100" dist="38100" dir="2700000" algn="tl">
                    <a:srgbClr val="000000">
                      <a:alpha val="43137"/>
                    </a:srgbClr>
                  </a:outerShdw>
                </a:effectLst>
              </a:rPr>
              <a:t>и сигурносна затворница </a:t>
            </a:r>
            <a:r>
              <a:rPr lang="ru-RU" sz="2400" dirty="0">
                <a:solidFill>
                  <a:schemeClr val="bg1"/>
                </a:solidFill>
              </a:rPr>
              <a:t>којом је врећа била запечаћена на примопредаји гласачког материјала пре гласања. </a:t>
            </a:r>
            <a:endParaRPr lang="ru-RU" sz="2400" dirty="0" smtClean="0">
              <a:solidFill>
                <a:schemeClr val="bg1"/>
              </a:solidFill>
            </a:endParaRPr>
          </a:p>
          <a:p>
            <a:pPr marL="0" indent="0" algn="just">
              <a:lnSpc>
                <a:spcPct val="100000"/>
              </a:lnSpc>
              <a:spcBef>
                <a:spcPts val="0"/>
              </a:spcBef>
              <a:buNone/>
            </a:pPr>
            <a:endParaRPr lang="en-US" sz="2400" dirty="0">
              <a:solidFill>
                <a:schemeClr val="bg1"/>
              </a:solidFill>
            </a:endParaRPr>
          </a:p>
          <a:p>
            <a:pPr marL="0" indent="0" algn="just">
              <a:lnSpc>
                <a:spcPct val="100000"/>
              </a:lnSpc>
              <a:spcBef>
                <a:spcPts val="0"/>
              </a:spcBef>
              <a:buNone/>
            </a:pPr>
            <a:r>
              <a:rPr lang="ru-RU" sz="2400" dirty="0">
                <a:solidFill>
                  <a:schemeClr val="bg1"/>
                </a:solidFill>
              </a:rPr>
              <a:t>Печаћењу вреће обавезно присуствују чланови гласачког одбора који су предали материјал</a:t>
            </a:r>
            <a:r>
              <a:rPr lang="sr-Cyrl-RS" sz="2400" dirty="0" smtClean="0">
                <a:solidFill>
                  <a:schemeClr val="bg1"/>
                </a:solidFill>
              </a:rPr>
              <a:t>.</a:t>
            </a:r>
            <a:endParaRPr lang="en-US" sz="2400" dirty="0">
              <a:solidFill>
                <a:schemeClr val="bg1"/>
              </a:solidFill>
            </a:endParaRPr>
          </a:p>
          <a:p>
            <a:pPr marL="0" indent="0" algn="just">
              <a:lnSpc>
                <a:spcPct val="100000"/>
              </a:lnSpc>
              <a:spcBef>
                <a:spcPts val="0"/>
              </a:spcBef>
              <a:buNone/>
            </a:pPr>
            <a:endParaRPr lang="en-US" dirty="0">
              <a:solidFill>
                <a:schemeClr val="bg1"/>
              </a:solidFill>
            </a:endParaRPr>
          </a:p>
        </p:txBody>
      </p:sp>
    </p:spTree>
    <p:extLst>
      <p:ext uri="{BB962C8B-B14F-4D97-AF65-F5344CB8AC3E}">
        <p14:creationId xmlns:p14="http://schemas.microsoft.com/office/powerpoint/2010/main" val="215556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750"/>
                                        <p:tgtEl>
                                          <p:spTgt spid="3">
                                            <p:txEl>
                                              <p:pRg st="2" end="2"/>
                                            </p:txEl>
                                          </p:spTgt>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750"/>
                                        <p:tgtEl>
                                          <p:spTgt spid="3">
                                            <p:txEl>
                                              <p:pRg st="4" end="4"/>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750"/>
                                        <p:tgtEl>
                                          <p:spTgt spid="3">
                                            <p:txEl>
                                              <p:pRg st="6" end="6"/>
                                            </p:txEl>
                                          </p:spTgt>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75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282" y="179462"/>
            <a:ext cx="11553914" cy="6426437"/>
          </a:xfrm>
        </p:spPr>
        <p:txBody>
          <a:bodyPr>
            <a:normAutofit/>
          </a:bodyPr>
          <a:lstStyle/>
          <a:p>
            <a:pPr marL="0" indent="0" algn="just">
              <a:buNone/>
            </a:pPr>
            <a:endParaRPr lang="sr-Cyrl-RS" sz="1500" b="1" dirty="0" smtClean="0">
              <a:solidFill>
                <a:schemeClr val="bg1"/>
              </a:solidFill>
            </a:endParaRPr>
          </a:p>
          <a:p>
            <a:pPr marL="0" indent="0" algn="just">
              <a:lnSpc>
                <a:spcPct val="110000"/>
              </a:lnSpc>
              <a:spcBef>
                <a:spcPts val="0"/>
              </a:spcBef>
              <a:buNone/>
            </a:pPr>
            <a:r>
              <a:rPr lang="sr-Cyrl-RS" b="1" dirty="0" smtClean="0">
                <a:solidFill>
                  <a:schemeClr val="bg1"/>
                </a:solidFill>
              </a:rPr>
              <a:t>! </a:t>
            </a:r>
            <a:r>
              <a:rPr lang="sr-Cyrl-RS" b="1" dirty="0">
                <a:solidFill>
                  <a:schemeClr val="bg1"/>
                </a:solidFill>
              </a:rPr>
              <a:t>ОБРАТИТИ ПАЖЊУ:</a:t>
            </a:r>
            <a:endParaRPr lang="en-US" dirty="0">
              <a:solidFill>
                <a:schemeClr val="bg1"/>
              </a:solidFill>
            </a:endParaRPr>
          </a:p>
          <a:p>
            <a:pPr marL="0" indent="0" algn="just">
              <a:lnSpc>
                <a:spcPct val="100000"/>
              </a:lnSpc>
              <a:spcBef>
                <a:spcPts val="0"/>
              </a:spcBef>
              <a:buNone/>
            </a:pPr>
            <a:endParaRPr lang="ru-RU" sz="2600" dirty="0" smtClean="0">
              <a:solidFill>
                <a:schemeClr val="bg1"/>
              </a:solidFill>
            </a:endParaRPr>
          </a:p>
          <a:p>
            <a:pPr marL="0" indent="0" algn="just">
              <a:lnSpc>
                <a:spcPct val="100000"/>
              </a:lnSpc>
              <a:spcBef>
                <a:spcPts val="0"/>
              </a:spcBef>
              <a:buNone/>
            </a:pPr>
            <a:r>
              <a:rPr lang="ru-RU" sz="2600" dirty="0" smtClean="0">
                <a:solidFill>
                  <a:schemeClr val="bg1"/>
                </a:solidFill>
              </a:rPr>
              <a:t>У </a:t>
            </a:r>
            <a:r>
              <a:rPr lang="ru-RU" sz="2600" dirty="0">
                <a:solidFill>
                  <a:schemeClr val="bg1"/>
                </a:solidFill>
              </a:rPr>
              <a:t>врећу се </a:t>
            </a:r>
            <a:r>
              <a:rPr lang="ru-RU" sz="3200" b="1" dirty="0">
                <a:solidFill>
                  <a:srgbClr val="FFC000"/>
                </a:solidFill>
                <a:effectLst>
                  <a:outerShdw blurRad="38100" dist="38100" dir="2700000" algn="tl">
                    <a:srgbClr val="000000">
                      <a:alpha val="43137"/>
                    </a:srgbClr>
                  </a:outerShdw>
                </a:effectLst>
              </a:rPr>
              <a:t>никако</a:t>
            </a:r>
            <a:r>
              <a:rPr lang="ru-RU" sz="3200" b="1" dirty="0">
                <a:solidFill>
                  <a:schemeClr val="bg1"/>
                </a:solidFill>
              </a:rPr>
              <a:t> </a:t>
            </a:r>
            <a:r>
              <a:rPr lang="ru-RU" sz="3200" b="1" dirty="0">
                <a:solidFill>
                  <a:srgbClr val="FFC000"/>
                </a:solidFill>
                <a:effectLst>
                  <a:outerShdw blurRad="38100" dist="38100" dir="2700000" algn="tl">
                    <a:srgbClr val="000000">
                      <a:alpha val="43137"/>
                    </a:srgbClr>
                  </a:outerShdw>
                </a:effectLst>
              </a:rPr>
              <a:t>не </a:t>
            </a:r>
            <a:r>
              <a:rPr lang="ru-RU" sz="3200" b="1" dirty="0" smtClean="0">
                <a:solidFill>
                  <a:srgbClr val="FFC000"/>
                </a:solidFill>
                <a:effectLst>
                  <a:outerShdw blurRad="38100" dist="38100" dir="2700000" algn="tl">
                    <a:srgbClr val="000000">
                      <a:alpha val="43137"/>
                    </a:srgbClr>
                  </a:outerShdw>
                </a:effectLst>
              </a:rPr>
              <a:t>ставља</a:t>
            </a:r>
            <a:r>
              <a:rPr lang="ru-RU" sz="3200" dirty="0" smtClean="0">
                <a:solidFill>
                  <a:schemeClr val="bg1"/>
                </a:solidFill>
              </a:rPr>
              <a:t>:</a:t>
            </a:r>
          </a:p>
          <a:p>
            <a:pPr marL="0" indent="0" algn="just">
              <a:lnSpc>
                <a:spcPct val="100000"/>
              </a:lnSpc>
              <a:spcBef>
                <a:spcPts val="0"/>
              </a:spcBef>
              <a:buNone/>
            </a:pPr>
            <a:endParaRPr lang="en-US" sz="1000" dirty="0">
              <a:solidFill>
                <a:schemeClr val="bg1"/>
              </a:solidFill>
            </a:endParaRPr>
          </a:p>
          <a:p>
            <a:pPr marL="0" indent="0" algn="just">
              <a:lnSpc>
                <a:spcPct val="100000"/>
              </a:lnSpc>
              <a:spcBef>
                <a:spcPts val="0"/>
              </a:spcBef>
              <a:buNone/>
            </a:pPr>
            <a:r>
              <a:rPr lang="ru-RU" sz="2600" dirty="0">
                <a:solidFill>
                  <a:schemeClr val="bg1"/>
                </a:solidFill>
              </a:rPr>
              <a:t>• </a:t>
            </a:r>
            <a:r>
              <a:rPr lang="ru-RU" sz="2600" dirty="0">
                <a:solidFill>
                  <a:srgbClr val="FFC000"/>
                </a:solidFill>
                <a:effectLst>
                  <a:outerShdw blurRad="38100" dist="38100" dir="2700000" algn="tl">
                    <a:srgbClr val="000000">
                      <a:alpha val="43137"/>
                    </a:srgbClr>
                  </a:outerShdw>
                </a:effectLst>
              </a:rPr>
              <a:t>записник о раду </a:t>
            </a:r>
            <a:r>
              <a:rPr lang="ru-RU" sz="2600" dirty="0">
                <a:solidFill>
                  <a:schemeClr val="bg1"/>
                </a:solidFill>
              </a:rPr>
              <a:t>гласачког одбора</a:t>
            </a:r>
          </a:p>
          <a:p>
            <a:pPr marL="0" indent="0" algn="just">
              <a:lnSpc>
                <a:spcPct val="100000"/>
              </a:lnSpc>
              <a:spcBef>
                <a:spcPts val="0"/>
              </a:spcBef>
              <a:buNone/>
            </a:pPr>
            <a:r>
              <a:rPr lang="ru-RU" sz="2600" dirty="0">
                <a:solidFill>
                  <a:schemeClr val="bg1"/>
                </a:solidFill>
              </a:rPr>
              <a:t>• </a:t>
            </a:r>
            <a:r>
              <a:rPr lang="ru-RU" sz="2600" dirty="0">
                <a:solidFill>
                  <a:srgbClr val="FFC000"/>
                </a:solidFill>
                <a:effectLst>
                  <a:outerShdw blurRad="38100" dist="38100" dir="2700000" algn="tl">
                    <a:srgbClr val="000000">
                      <a:alpha val="43137"/>
                    </a:srgbClr>
                  </a:outerShdw>
                </a:effectLst>
              </a:rPr>
              <a:t>извод из бирачког списка</a:t>
            </a:r>
            <a:r>
              <a:rPr lang="ru-RU" sz="2600" dirty="0">
                <a:solidFill>
                  <a:schemeClr val="bg1"/>
                </a:solidFill>
              </a:rPr>
              <a:t>, са евентуалним списком накнадних промена и посебни извод из бирачког списка за гласање гласача у Војсци Србије</a:t>
            </a:r>
          </a:p>
          <a:p>
            <a:pPr marL="0" indent="0" algn="just">
              <a:lnSpc>
                <a:spcPct val="100000"/>
              </a:lnSpc>
              <a:spcBef>
                <a:spcPts val="0"/>
              </a:spcBef>
              <a:buNone/>
            </a:pPr>
            <a:r>
              <a:rPr lang="ru-RU" sz="2600" dirty="0">
                <a:solidFill>
                  <a:schemeClr val="bg1"/>
                </a:solidFill>
              </a:rPr>
              <a:t>• </a:t>
            </a:r>
            <a:r>
              <a:rPr lang="ru-RU" sz="2600" dirty="0">
                <a:solidFill>
                  <a:srgbClr val="FFC000"/>
                </a:solidFill>
                <a:effectLst>
                  <a:outerShdw blurRad="38100" dist="38100" dir="2700000" algn="tl">
                    <a:srgbClr val="000000">
                      <a:alpha val="43137"/>
                    </a:srgbClr>
                  </a:outerShdw>
                </a:effectLst>
              </a:rPr>
              <a:t>коверат са потврдама </a:t>
            </a:r>
            <a:r>
              <a:rPr lang="ru-RU" sz="2600" dirty="0">
                <a:solidFill>
                  <a:schemeClr val="bg1"/>
                </a:solidFill>
              </a:rPr>
              <a:t>о изборном праву за гласање </a:t>
            </a:r>
            <a:r>
              <a:rPr lang="ru-RU" sz="2600" dirty="0">
                <a:solidFill>
                  <a:srgbClr val="FFC000"/>
                </a:solidFill>
                <a:effectLst>
                  <a:outerShdw blurRad="38100" dist="38100" dir="2700000" algn="tl">
                    <a:srgbClr val="000000">
                      <a:alpha val="43137"/>
                    </a:srgbClr>
                  </a:outerShdw>
                </a:effectLst>
              </a:rPr>
              <a:t>ван гласачког места</a:t>
            </a:r>
          </a:p>
          <a:p>
            <a:pPr marL="0" indent="0" algn="just">
              <a:lnSpc>
                <a:spcPct val="100000"/>
              </a:lnSpc>
              <a:spcBef>
                <a:spcPts val="0"/>
              </a:spcBef>
              <a:buNone/>
            </a:pPr>
            <a:r>
              <a:rPr lang="ru-RU" sz="2600" dirty="0">
                <a:solidFill>
                  <a:schemeClr val="bg1"/>
                </a:solidFill>
              </a:rPr>
              <a:t>• </a:t>
            </a:r>
            <a:r>
              <a:rPr lang="ru-RU" sz="2600" dirty="0">
                <a:solidFill>
                  <a:srgbClr val="FFC000"/>
                </a:solidFill>
                <a:effectLst>
                  <a:outerShdw blurRad="38100" dist="38100" dir="2700000" algn="tl">
                    <a:srgbClr val="000000">
                      <a:alpha val="43137"/>
                    </a:srgbClr>
                  </a:outerShdw>
                </a:effectLst>
              </a:rPr>
              <a:t>примерак Записника о примопредаји гласачког материјала после гласања </a:t>
            </a:r>
            <a:r>
              <a:rPr lang="ru-RU" sz="2600" dirty="0">
                <a:solidFill>
                  <a:schemeClr val="bg1"/>
                </a:solidFill>
              </a:rPr>
              <a:t>између гласачког одбора и поткомисије</a:t>
            </a:r>
          </a:p>
          <a:p>
            <a:pPr marL="0" indent="0" algn="just">
              <a:lnSpc>
                <a:spcPct val="100000"/>
              </a:lnSpc>
              <a:spcBef>
                <a:spcPts val="0"/>
              </a:spcBef>
              <a:buNone/>
            </a:pPr>
            <a:r>
              <a:rPr lang="ru-RU" sz="2600" dirty="0">
                <a:solidFill>
                  <a:schemeClr val="bg1"/>
                </a:solidFill>
              </a:rPr>
              <a:t>• један </a:t>
            </a:r>
            <a:r>
              <a:rPr lang="ru-RU" sz="2600" dirty="0">
                <a:solidFill>
                  <a:srgbClr val="FFC000"/>
                </a:solidFill>
                <a:effectLst>
                  <a:outerShdw blurRad="38100" dist="38100" dir="2700000" algn="tl">
                    <a:srgbClr val="000000">
                      <a:alpha val="43137"/>
                    </a:srgbClr>
                  </a:outerShdw>
                </a:effectLst>
              </a:rPr>
              <a:t>примерак евиденције о присутности </a:t>
            </a:r>
            <a:r>
              <a:rPr lang="ru-RU" sz="2600" dirty="0">
                <a:solidFill>
                  <a:schemeClr val="bg1"/>
                </a:solidFill>
              </a:rPr>
              <a:t>на гласачком месту чланова и заменика чланова гласачког одбора </a:t>
            </a:r>
          </a:p>
          <a:p>
            <a:pPr marL="0" indent="0" algn="just">
              <a:lnSpc>
                <a:spcPct val="100000"/>
              </a:lnSpc>
              <a:spcBef>
                <a:spcPts val="0"/>
              </a:spcBef>
              <a:buNone/>
            </a:pPr>
            <a:endParaRPr lang="en-US" sz="1000" dirty="0">
              <a:solidFill>
                <a:schemeClr val="bg1"/>
              </a:solidFill>
            </a:endParaRPr>
          </a:p>
        </p:txBody>
      </p:sp>
    </p:spTree>
    <p:extLst>
      <p:ext uri="{BB962C8B-B14F-4D97-AF65-F5344CB8AC3E}">
        <p14:creationId xmlns:p14="http://schemas.microsoft.com/office/powerpoint/2010/main" val="213346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1000"/>
                                        <p:tgtEl>
                                          <p:spTgt spid="3">
                                            <p:txEl>
                                              <p:pRg st="3" end="3"/>
                                            </p:txEl>
                                          </p:spTgt>
                                        </p:tgtEl>
                                      </p:cBhvr>
                                    </p:animEffect>
                                  </p:childTnLst>
                                </p:cTn>
                              </p:par>
                            </p:childTnLst>
                          </p:cTn>
                        </p:par>
                        <p:par>
                          <p:cTn id="12" fill="hold">
                            <p:stCondLst>
                              <p:cond delay="2500"/>
                            </p:stCondLst>
                            <p:childTnLst>
                              <p:par>
                                <p:cTn id="13" presetID="10" presetClass="entr" presetSubtype="0" fill="hold" nodeType="afterEffect">
                                  <p:stCondLst>
                                    <p:cond delay="25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1000"/>
                                        <p:tgtEl>
                                          <p:spTgt spid="3">
                                            <p:txEl>
                                              <p:pRg st="5" end="5"/>
                                            </p:txEl>
                                          </p:spTgt>
                                        </p:tgtEl>
                                      </p:cBhvr>
                                    </p:animEffect>
                                  </p:childTnLst>
                                </p:cTn>
                              </p:par>
                            </p:childTnLst>
                          </p:cTn>
                        </p:par>
                        <p:par>
                          <p:cTn id="16" fill="hold">
                            <p:stCondLst>
                              <p:cond delay="3750"/>
                            </p:stCondLst>
                            <p:childTnLst>
                              <p:par>
                                <p:cTn id="17" presetID="10" presetClass="entr" presetSubtype="0" fill="hold" nodeType="afterEffect">
                                  <p:stCondLst>
                                    <p:cond delay="25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childTnLst>
                                </p:cTn>
                              </p:par>
                            </p:childTnLst>
                          </p:cTn>
                        </p:par>
                        <p:par>
                          <p:cTn id="20" fill="hold">
                            <p:stCondLst>
                              <p:cond delay="5000"/>
                            </p:stCondLst>
                            <p:childTnLst>
                              <p:par>
                                <p:cTn id="21" presetID="10" presetClass="entr" presetSubtype="0" fill="hold" nodeType="afterEffect">
                                  <p:stCondLst>
                                    <p:cond delay="25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1000"/>
                                        <p:tgtEl>
                                          <p:spTgt spid="3">
                                            <p:txEl>
                                              <p:pRg st="7" end="7"/>
                                            </p:txEl>
                                          </p:spTgt>
                                        </p:tgtEl>
                                      </p:cBhvr>
                                    </p:animEffect>
                                  </p:childTnLst>
                                </p:cTn>
                              </p:par>
                            </p:childTnLst>
                          </p:cTn>
                        </p:par>
                        <p:par>
                          <p:cTn id="24" fill="hold">
                            <p:stCondLst>
                              <p:cond delay="6250"/>
                            </p:stCondLst>
                            <p:childTnLst>
                              <p:par>
                                <p:cTn id="25" presetID="10" presetClass="entr" presetSubtype="0" fill="hold" nodeType="afterEffect">
                                  <p:stCondLst>
                                    <p:cond delay="25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1000"/>
                                        <p:tgtEl>
                                          <p:spTgt spid="3">
                                            <p:txEl>
                                              <p:pRg st="8" end="8"/>
                                            </p:txEl>
                                          </p:spTgt>
                                        </p:tgtEl>
                                      </p:cBhvr>
                                    </p:animEffect>
                                  </p:childTnLst>
                                </p:cTn>
                              </p:par>
                            </p:childTnLst>
                          </p:cTn>
                        </p:par>
                        <p:par>
                          <p:cTn id="28" fill="hold">
                            <p:stCondLst>
                              <p:cond delay="7500"/>
                            </p:stCondLst>
                            <p:childTnLst>
                              <p:par>
                                <p:cTn id="29" presetID="10" presetClass="entr" presetSubtype="0" fill="hold" nodeType="afterEffect">
                                  <p:stCondLst>
                                    <p:cond delay="25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281" y="222191"/>
            <a:ext cx="11536823" cy="6298250"/>
          </a:xfrm>
        </p:spPr>
        <p:txBody>
          <a:bodyPr>
            <a:normAutofit/>
          </a:bodyPr>
          <a:lstStyle/>
          <a:p>
            <a:pPr marL="0" indent="0" algn="just">
              <a:buNone/>
            </a:pPr>
            <a:endParaRPr lang="ru-RU" b="1" dirty="0" smtClean="0">
              <a:solidFill>
                <a:schemeClr val="bg1"/>
              </a:solidFill>
            </a:endParaRPr>
          </a:p>
          <a:p>
            <a:pPr marL="0" indent="0" algn="just">
              <a:buNone/>
            </a:pPr>
            <a:endParaRPr lang="ru-RU" b="1" dirty="0">
              <a:solidFill>
                <a:schemeClr val="bg1"/>
              </a:solidFill>
            </a:endParaRPr>
          </a:p>
          <a:p>
            <a:pPr marL="0" indent="0" algn="just">
              <a:buNone/>
            </a:pPr>
            <a:endParaRPr lang="ru-RU" b="1" dirty="0" smtClean="0">
              <a:solidFill>
                <a:schemeClr val="bg1"/>
              </a:solidFill>
            </a:endParaRPr>
          </a:p>
          <a:p>
            <a:pPr marL="0" indent="0" algn="just">
              <a:buNone/>
            </a:pPr>
            <a:r>
              <a:rPr lang="ru-RU" b="1" dirty="0" smtClean="0">
                <a:solidFill>
                  <a:schemeClr val="bg1"/>
                </a:solidFill>
              </a:rPr>
              <a:t>НАПОМЕНА:</a:t>
            </a:r>
            <a:endParaRPr lang="en-US" b="1" dirty="0" smtClean="0">
              <a:solidFill>
                <a:schemeClr val="bg1"/>
              </a:solidFill>
            </a:endParaRPr>
          </a:p>
          <a:p>
            <a:pPr marL="0" indent="0" algn="just">
              <a:buNone/>
            </a:pPr>
            <a:endParaRPr lang="en-US" dirty="0">
              <a:solidFill>
                <a:schemeClr val="bg1"/>
              </a:solidFill>
            </a:endParaRPr>
          </a:p>
          <a:p>
            <a:pPr marL="0" indent="0" algn="just">
              <a:buNone/>
            </a:pPr>
            <a:r>
              <a:rPr lang="ru-RU" sz="2400" dirty="0">
                <a:solidFill>
                  <a:schemeClr val="bg1"/>
                </a:solidFill>
              </a:rPr>
              <a:t>У пракси се може десити ситуација да </a:t>
            </a:r>
            <a:r>
              <a:rPr lang="ru-RU" sz="2400" dirty="0">
                <a:solidFill>
                  <a:srgbClr val="FFC000"/>
                </a:solidFill>
              </a:rPr>
              <a:t>на врећи нема налепнице </a:t>
            </a:r>
            <a:r>
              <a:rPr lang="ru-RU" sz="2400" dirty="0">
                <a:solidFill>
                  <a:schemeClr val="bg1"/>
                </a:solidFill>
              </a:rPr>
              <a:t>која је била залепљена приликом примопредаје материјала пре гласања. У том случају </a:t>
            </a:r>
            <a:r>
              <a:rPr lang="ru-RU" sz="2400" b="1" i="1" dirty="0">
                <a:solidFill>
                  <a:srgbClr val="FFC000"/>
                </a:solidFill>
                <a:effectLst>
                  <a:outerShdw blurRad="38100" dist="38100" dir="2700000" algn="tl">
                    <a:srgbClr val="000000">
                      <a:alpha val="43137"/>
                    </a:srgbClr>
                  </a:outerShdw>
                </a:effectLst>
              </a:rPr>
              <a:t>поткомисија треба да, пре печаћења, на врећи маркером испише број гласачког места и назив </a:t>
            </a:r>
            <a:r>
              <a:rPr lang="ru-RU" sz="2400" b="1" i="1" dirty="0" smtClean="0">
                <a:solidFill>
                  <a:srgbClr val="FFC000"/>
                </a:solidFill>
                <a:effectLst>
                  <a:outerShdw blurRad="38100" dist="38100" dir="2700000" algn="tl">
                    <a:srgbClr val="000000">
                      <a:alpha val="43137"/>
                    </a:srgbClr>
                  </a:outerShdw>
                </a:effectLst>
              </a:rPr>
              <a:t>општине</a:t>
            </a:r>
            <a:r>
              <a:rPr lang="ru-RU" b="1" i="1" dirty="0" smtClean="0">
                <a:solidFill>
                  <a:srgbClr val="FFC000"/>
                </a:solidFill>
                <a:effectLst>
                  <a:outerShdw blurRad="38100" dist="38100" dir="2700000" algn="tl">
                    <a:srgbClr val="000000">
                      <a:alpha val="43137"/>
                    </a:srgbClr>
                  </a:outerShdw>
                </a:effectLst>
              </a:rPr>
              <a:t>.</a:t>
            </a:r>
            <a:endParaRPr lang="sr-Latn-RS" b="1" i="1" dirty="0" smtClean="0">
              <a:solidFill>
                <a:srgbClr val="FFC000"/>
              </a:solidFill>
              <a:effectLst>
                <a:outerShdw blurRad="38100" dist="38100" dir="2700000" algn="tl">
                  <a:srgbClr val="000000">
                    <a:alpha val="43137"/>
                  </a:srgbClr>
                </a:outerShdw>
              </a:effectLst>
            </a:endParaRPr>
          </a:p>
          <a:p>
            <a:pPr marL="0" indent="0" algn="just">
              <a:buNone/>
            </a:pPr>
            <a:endParaRPr lang="sr-Latn-RS" sz="2400" dirty="0">
              <a:solidFill>
                <a:schemeClr val="bg1"/>
              </a:solidFill>
            </a:endParaRPr>
          </a:p>
          <a:p>
            <a:pPr marL="0" indent="0" algn="just">
              <a:buNone/>
            </a:pPr>
            <a:endParaRPr lang="en-US" sz="2400" dirty="0">
              <a:solidFill>
                <a:schemeClr val="bg1"/>
              </a:solidFill>
            </a:endParaRPr>
          </a:p>
        </p:txBody>
      </p:sp>
    </p:spTree>
    <p:extLst>
      <p:ext uri="{BB962C8B-B14F-4D97-AF65-F5344CB8AC3E}">
        <p14:creationId xmlns:p14="http://schemas.microsoft.com/office/powerpoint/2010/main" val="2785641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750"/>
                                        <p:tgtEl>
                                          <p:spTgt spid="3">
                                            <p:txEl>
                                              <p:pRg st="3" end="3"/>
                                            </p:txEl>
                                          </p:spTgt>
                                        </p:tgtEl>
                                      </p:cBhvr>
                                    </p:animEffect>
                                  </p:childTnLst>
                                </p:cTn>
                              </p:par>
                            </p:childTnLst>
                          </p:cTn>
                        </p:par>
                        <p:par>
                          <p:cTn id="8" fill="hold">
                            <p:stCondLst>
                              <p:cond delay="1000"/>
                            </p:stCondLst>
                            <p:childTnLst>
                              <p:par>
                                <p:cTn id="9" presetID="10" presetClass="entr" presetSubtype="0" fill="hold" nodeType="afterEffect">
                                  <p:stCondLst>
                                    <p:cond delay="25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fade">
                                      <p:cBhvr>
                                        <p:cTn id="11" dur="7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740" y="452927"/>
            <a:ext cx="11029060" cy="5486400"/>
          </a:xfrm>
        </p:spPr>
        <p:txBody>
          <a:bodyPr>
            <a:normAutofit/>
          </a:bodyPr>
          <a:lstStyle/>
          <a:p>
            <a:pPr marL="0" indent="0" algn="just">
              <a:lnSpc>
                <a:spcPct val="100000"/>
              </a:lnSpc>
              <a:spcBef>
                <a:spcPts val="0"/>
              </a:spcBef>
              <a:buNone/>
            </a:pPr>
            <a:endParaRPr lang="ru-RU" sz="1500" b="1" cap="all" dirty="0" smtClean="0">
              <a:solidFill>
                <a:schemeClr val="bg1"/>
              </a:solidFill>
            </a:endParaRPr>
          </a:p>
          <a:p>
            <a:pPr marL="0" indent="0" algn="just">
              <a:buNone/>
            </a:pPr>
            <a:endParaRPr lang="ru-RU" sz="2400" b="1" cap="all" dirty="0" smtClean="0">
              <a:solidFill>
                <a:schemeClr val="bg1"/>
              </a:solidFill>
            </a:endParaRPr>
          </a:p>
          <a:p>
            <a:pPr marL="0" indent="0" algn="just">
              <a:buNone/>
            </a:pPr>
            <a:r>
              <a:rPr lang="ru-RU" sz="2400" b="1" strike="sngStrike" cap="all" dirty="0">
                <a:solidFill>
                  <a:schemeClr val="bg1"/>
                </a:solidFill>
              </a:rPr>
              <a:t>ПРЕДАЈА ГЛАСАЧКОГ МАТЕРИЈАЛА ЗА ГЛАСАЊЕ У ИНОСТРАНСТВУ</a:t>
            </a:r>
            <a:endParaRPr lang="ru-RU" sz="2400" b="1" strike="sngStrike" cap="all" dirty="0" smtClean="0">
              <a:solidFill>
                <a:schemeClr val="bg1"/>
              </a:solidFill>
            </a:endParaRPr>
          </a:p>
          <a:p>
            <a:pPr marL="0" indent="0" algn="just">
              <a:lnSpc>
                <a:spcPct val="100000"/>
              </a:lnSpc>
              <a:spcBef>
                <a:spcPts val="0"/>
              </a:spcBef>
              <a:buNone/>
            </a:pPr>
            <a:endParaRPr lang="en-US" sz="1500" b="1" strike="sngStrike" cap="all" dirty="0">
              <a:solidFill>
                <a:schemeClr val="bg1"/>
              </a:solidFill>
            </a:endParaRPr>
          </a:p>
          <a:p>
            <a:pPr marL="0" indent="0" algn="just">
              <a:buNone/>
            </a:pPr>
            <a:r>
              <a:rPr lang="sr-Cyrl-RS" sz="2400" b="1" strike="sngStrike" dirty="0" smtClean="0">
                <a:solidFill>
                  <a:schemeClr val="bg1"/>
                </a:solidFill>
              </a:rPr>
              <a:t>Гласачки материјал </a:t>
            </a:r>
            <a:r>
              <a:rPr lang="sr-Cyrl-RS" sz="2400" b="1" strike="sngStrike" dirty="0">
                <a:solidFill>
                  <a:schemeClr val="bg1"/>
                </a:solidFill>
              </a:rPr>
              <a:t>после </a:t>
            </a:r>
            <a:r>
              <a:rPr lang="sr-Cyrl-RS" sz="2400" b="1" strike="sngStrike" dirty="0" smtClean="0">
                <a:solidFill>
                  <a:schemeClr val="bg1"/>
                </a:solidFill>
              </a:rPr>
              <a:t>гласања</a:t>
            </a:r>
            <a:r>
              <a:rPr lang="sr-Cyrl-RS" sz="2400" strike="sngStrike" dirty="0" smtClean="0">
                <a:solidFill>
                  <a:schemeClr val="bg1"/>
                </a:solidFill>
              </a:rPr>
              <a:t> гласачки одбори </a:t>
            </a:r>
            <a:r>
              <a:rPr lang="sr-Cyrl-RS" sz="2400" strike="sngStrike" dirty="0">
                <a:solidFill>
                  <a:schemeClr val="bg1"/>
                </a:solidFill>
              </a:rPr>
              <a:t>са </a:t>
            </a:r>
            <a:r>
              <a:rPr lang="sr-Cyrl-RS" sz="2400" strike="sngStrike" dirty="0" smtClean="0">
                <a:solidFill>
                  <a:schemeClr val="bg1"/>
                </a:solidFill>
              </a:rPr>
              <a:t>гласачких места </a:t>
            </a:r>
            <a:r>
              <a:rPr lang="sr-Cyrl-RS" sz="2400" strike="sngStrike" dirty="0">
                <a:solidFill>
                  <a:schemeClr val="bg1"/>
                </a:solidFill>
              </a:rPr>
              <a:t>у иностранству </a:t>
            </a:r>
            <a:r>
              <a:rPr lang="sr-Cyrl-RS" sz="2400" strike="sngStrike" dirty="0" smtClean="0">
                <a:solidFill>
                  <a:schemeClr val="bg1"/>
                </a:solidFill>
              </a:rPr>
              <a:t>предају непосредно </a:t>
            </a:r>
            <a:r>
              <a:rPr lang="sr-Cyrl-RS" sz="2400" strike="sngStrike" dirty="0">
                <a:solidFill>
                  <a:schemeClr val="bg1"/>
                </a:solidFill>
              </a:rPr>
              <a:t>координатору РИК. </a:t>
            </a:r>
            <a:endParaRPr lang="sr-Cyrl-RS" sz="2400" strike="sngStrike" dirty="0" smtClean="0">
              <a:solidFill>
                <a:schemeClr val="bg1"/>
              </a:solidFill>
            </a:endParaRPr>
          </a:p>
          <a:p>
            <a:pPr marL="0" indent="0" algn="just">
              <a:lnSpc>
                <a:spcPct val="100000"/>
              </a:lnSpc>
              <a:spcBef>
                <a:spcPts val="0"/>
              </a:spcBef>
              <a:buNone/>
            </a:pPr>
            <a:endParaRPr lang="en-US" sz="1000" strike="sngStrike" dirty="0">
              <a:solidFill>
                <a:schemeClr val="bg1"/>
              </a:solidFill>
            </a:endParaRPr>
          </a:p>
          <a:p>
            <a:pPr marL="0" indent="0" algn="just">
              <a:buNone/>
            </a:pPr>
            <a:r>
              <a:rPr lang="sr-Cyrl-RS" sz="2400" strike="sngStrike" dirty="0">
                <a:solidFill>
                  <a:schemeClr val="bg1"/>
                </a:solidFill>
              </a:rPr>
              <a:t>Примопредаја се врши у Београду, у седишту РИК. </a:t>
            </a:r>
            <a:endParaRPr lang="sr-Cyrl-RS" sz="2400" strike="sngStrike" dirty="0" smtClean="0">
              <a:solidFill>
                <a:schemeClr val="bg1"/>
              </a:solidFill>
            </a:endParaRPr>
          </a:p>
          <a:p>
            <a:pPr marL="0" indent="0" algn="just">
              <a:lnSpc>
                <a:spcPct val="100000"/>
              </a:lnSpc>
              <a:spcBef>
                <a:spcPts val="0"/>
              </a:spcBef>
              <a:buNone/>
            </a:pPr>
            <a:endParaRPr lang="en-US" sz="1000" strike="sngStrike" dirty="0">
              <a:solidFill>
                <a:schemeClr val="bg1"/>
              </a:solidFill>
            </a:endParaRPr>
          </a:p>
          <a:p>
            <a:pPr marL="0" indent="0" algn="just">
              <a:buNone/>
            </a:pPr>
            <a:r>
              <a:rPr lang="ru-RU" sz="2400" strike="sngStrike" dirty="0">
                <a:solidFill>
                  <a:schemeClr val="bg1"/>
                </a:solidFill>
              </a:rPr>
              <a:t>Гласачки одбор преноси гласачки материјал са гласачког места у иностранству на начин на који се доставља дипломатска пошиљка, а којим је осигурана безбедност гласачког материјала</a:t>
            </a:r>
            <a:r>
              <a:rPr lang="sr-Cyrl-RS" sz="2400" strike="sngStrike" dirty="0" smtClean="0">
                <a:solidFill>
                  <a:schemeClr val="bg1"/>
                </a:solidFill>
              </a:rPr>
              <a:t>.</a:t>
            </a:r>
            <a:endParaRPr lang="en-US" sz="2400" strike="sngStrike" dirty="0">
              <a:solidFill>
                <a:schemeClr val="bg1"/>
              </a:solidFill>
            </a:endParaRPr>
          </a:p>
        </p:txBody>
      </p:sp>
    </p:spTree>
    <p:extLst>
      <p:ext uri="{BB962C8B-B14F-4D97-AF65-F5344CB8AC3E}">
        <p14:creationId xmlns:p14="http://schemas.microsoft.com/office/powerpoint/2010/main" val="1530541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473" y="521293"/>
            <a:ext cx="10892327" cy="5655670"/>
          </a:xfrm>
        </p:spPr>
        <p:txBody>
          <a:bodyPr/>
          <a:lstStyle/>
          <a:p>
            <a:pPr marL="0" indent="0" algn="ctr">
              <a:buNone/>
            </a:pPr>
            <a:endParaRPr lang="en-US" b="1" dirty="0" smtClean="0">
              <a:solidFill>
                <a:schemeClr val="bg1"/>
              </a:solidFill>
            </a:endParaRPr>
          </a:p>
          <a:p>
            <a:pPr marL="0" indent="0" algn="ctr">
              <a:buNone/>
            </a:pPr>
            <a:endParaRPr lang="en-US" b="1" dirty="0">
              <a:solidFill>
                <a:schemeClr val="bg1"/>
              </a:solidFill>
            </a:endParaRPr>
          </a:p>
          <a:p>
            <a:pPr marL="0" indent="0" algn="ctr">
              <a:buNone/>
            </a:pPr>
            <a:endParaRPr lang="en-US" sz="2900" b="1" dirty="0" smtClean="0">
              <a:solidFill>
                <a:schemeClr val="bg1"/>
              </a:solidFill>
            </a:endParaRPr>
          </a:p>
          <a:p>
            <a:pPr marL="0" indent="0" algn="ctr">
              <a:buNone/>
            </a:pPr>
            <a:r>
              <a:rPr lang="sr-Cyrl-RS" sz="2900" b="1" dirty="0" smtClean="0">
                <a:solidFill>
                  <a:schemeClr val="bg1"/>
                </a:solidFill>
              </a:rPr>
              <a:t>ХВАЛА </a:t>
            </a:r>
            <a:r>
              <a:rPr lang="sr-Cyrl-RS" sz="2900" b="1" dirty="0">
                <a:solidFill>
                  <a:schemeClr val="bg1"/>
                </a:solidFill>
              </a:rPr>
              <a:t>НА ПАЖЊИ</a:t>
            </a:r>
          </a:p>
          <a:p>
            <a:pPr algn="ctr"/>
            <a:endParaRPr lang="sr-Cyrl-RS" sz="1200" b="1" dirty="0">
              <a:solidFill>
                <a:schemeClr val="bg1"/>
              </a:solidFill>
            </a:endParaRPr>
          </a:p>
          <a:p>
            <a:pPr marL="0" indent="0" algn="ctr">
              <a:buNone/>
            </a:pPr>
            <a:r>
              <a:rPr lang="sr-Cyrl-RS" sz="3000" b="1" dirty="0">
                <a:solidFill>
                  <a:srgbClr val="FFC000"/>
                </a:solidFill>
                <a:effectLst>
                  <a:outerShdw blurRad="38100" dist="38100" dir="2700000" algn="tl">
                    <a:srgbClr val="000000">
                      <a:alpha val="43137"/>
                    </a:srgbClr>
                  </a:outerShdw>
                </a:effectLst>
              </a:rPr>
              <a:t>ПИТАЊА / КОМЕНТАРИ / СУГЕСТИЈЕ</a:t>
            </a:r>
          </a:p>
          <a:p>
            <a:pPr algn="ctr"/>
            <a:endParaRPr lang="sr-Cyrl-RS" sz="1050" b="1" dirty="0">
              <a:solidFill>
                <a:schemeClr val="bg1"/>
              </a:solidFill>
            </a:endParaRPr>
          </a:p>
          <a:p>
            <a:pPr marL="0" indent="0" algn="ctr">
              <a:buNone/>
            </a:pPr>
            <a:r>
              <a:rPr lang="sr-Cyrl-RS" sz="3400" b="1" dirty="0">
                <a:solidFill>
                  <a:schemeClr val="bg1"/>
                </a:solidFill>
              </a:rPr>
              <a:t>К Р А Ј   О Б У К </a:t>
            </a:r>
            <a:r>
              <a:rPr lang="sr-Cyrl-RS" sz="3400" b="1" dirty="0" smtClean="0">
                <a:solidFill>
                  <a:schemeClr val="bg1"/>
                </a:solidFill>
              </a:rPr>
              <a:t>Е</a:t>
            </a:r>
            <a:endParaRPr lang="en-US" dirty="0"/>
          </a:p>
        </p:txBody>
      </p:sp>
    </p:spTree>
    <p:extLst>
      <p:ext uri="{BB962C8B-B14F-4D97-AF65-F5344CB8AC3E}">
        <p14:creationId xmlns:p14="http://schemas.microsoft.com/office/powerpoint/2010/main" val="83028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82" y="448888"/>
            <a:ext cx="11671068" cy="6035040"/>
          </a:xfrm>
        </p:spPr>
        <p:txBody>
          <a:bodyPr>
            <a:noAutofit/>
          </a:bodyPr>
          <a:lstStyle/>
          <a:p>
            <a:pPr lvl="0" algn="just">
              <a:lnSpc>
                <a:spcPct val="100000"/>
              </a:lnSpc>
              <a:spcBef>
                <a:spcPts val="0"/>
              </a:spcBef>
            </a:pPr>
            <a:r>
              <a:rPr lang="ru-RU" sz="2400" b="1" dirty="0" smtClean="0">
                <a:solidFill>
                  <a:srgbClr val="FFC000"/>
                </a:solidFill>
              </a:rPr>
              <a:t>ПОСЕБАН </a:t>
            </a:r>
            <a:r>
              <a:rPr lang="ru-RU" sz="2400" b="1" dirty="0">
                <a:solidFill>
                  <a:srgbClr val="FFC000"/>
                </a:solidFill>
              </a:rPr>
              <a:t>ИЗВОД ИЗ БИРАЧКОГ СПИСКА</a:t>
            </a:r>
            <a:r>
              <a:rPr lang="ru-RU" sz="2400" b="1" dirty="0">
                <a:solidFill>
                  <a:schemeClr val="bg1"/>
                </a:solidFill>
              </a:rPr>
              <a:t>, ако на гласачком месту гласају гласачи који су </a:t>
            </a:r>
            <a:r>
              <a:rPr lang="ru-RU" sz="2400" b="1" dirty="0">
                <a:solidFill>
                  <a:srgbClr val="FFC000"/>
                </a:solidFill>
              </a:rPr>
              <a:t>на одслужењу војног рока</a:t>
            </a:r>
            <a:r>
              <a:rPr lang="ru-RU" sz="2400" b="1" dirty="0">
                <a:solidFill>
                  <a:schemeClr val="bg1"/>
                </a:solidFill>
              </a:rPr>
              <a:t>, на војној вежби или на школовању у јединицама или установама Војске </a:t>
            </a:r>
            <a:r>
              <a:rPr lang="ru-RU" sz="2400" b="1" dirty="0" smtClean="0">
                <a:solidFill>
                  <a:schemeClr val="bg1"/>
                </a:solidFill>
              </a:rPr>
              <a:t>Србије </a:t>
            </a:r>
          </a:p>
          <a:p>
            <a:pPr marL="0" lvl="0" indent="0" algn="just">
              <a:lnSpc>
                <a:spcPct val="100000"/>
              </a:lnSpc>
              <a:spcBef>
                <a:spcPts val="0"/>
              </a:spcBef>
              <a:buNone/>
            </a:pPr>
            <a:r>
              <a:rPr lang="ru-RU" sz="2400" b="1" dirty="0">
                <a:solidFill>
                  <a:schemeClr val="bg1"/>
                </a:solidFill>
              </a:rPr>
              <a:t> </a:t>
            </a:r>
            <a:r>
              <a:rPr lang="ru-RU" sz="2400" b="1" dirty="0" smtClean="0">
                <a:solidFill>
                  <a:schemeClr val="bg1"/>
                </a:solidFill>
              </a:rPr>
              <a:t>  </a:t>
            </a:r>
            <a:r>
              <a:rPr lang="sr-Cyrl-RS" sz="2400" dirty="0" smtClean="0">
                <a:solidFill>
                  <a:schemeClr val="bg1"/>
                </a:solidFill>
              </a:rPr>
              <a:t>(</a:t>
            </a:r>
            <a:r>
              <a:rPr lang="ru-RU" sz="2400" dirty="0">
                <a:solidFill>
                  <a:schemeClr val="bg1"/>
                </a:solidFill>
              </a:rPr>
              <a:t>документ који садржи личне податке о гласачима који имају право да гласају на гласачком месту и служи и за евидентирање гласача који су гласали</a:t>
            </a:r>
            <a:r>
              <a:rPr lang="sr-Cyrl-RS" sz="2400" dirty="0" smtClean="0">
                <a:solidFill>
                  <a:schemeClr val="bg1"/>
                </a:solidFill>
              </a:rPr>
              <a:t>)</a:t>
            </a:r>
          </a:p>
          <a:p>
            <a:pPr marL="0" indent="0" algn="just">
              <a:lnSpc>
                <a:spcPct val="100000"/>
              </a:lnSpc>
              <a:spcBef>
                <a:spcPts val="0"/>
              </a:spcBef>
              <a:buNone/>
            </a:pPr>
            <a:endParaRPr lang="sr-Cyrl-RS" sz="1500" dirty="0" smtClean="0">
              <a:solidFill>
                <a:schemeClr val="bg1"/>
              </a:solidFill>
            </a:endParaRPr>
          </a:p>
          <a:p>
            <a:pPr marL="0" indent="0" algn="just">
              <a:lnSpc>
                <a:spcPct val="100000"/>
              </a:lnSpc>
              <a:spcBef>
                <a:spcPts val="0"/>
              </a:spcBef>
              <a:buNone/>
            </a:pPr>
            <a:endParaRPr lang="sr-Cyrl-RS" sz="1500" dirty="0">
              <a:solidFill>
                <a:schemeClr val="bg1"/>
              </a:solidFill>
            </a:endParaRPr>
          </a:p>
          <a:p>
            <a:pPr lvl="0" algn="just">
              <a:lnSpc>
                <a:spcPct val="100000"/>
              </a:lnSpc>
              <a:spcBef>
                <a:spcPts val="0"/>
              </a:spcBef>
            </a:pPr>
            <a:r>
              <a:rPr lang="sr-Cyrl-RS" sz="2400" b="1" dirty="0" smtClean="0">
                <a:solidFill>
                  <a:srgbClr val="FFC000"/>
                </a:solidFill>
              </a:rPr>
              <a:t>ГЛАСАЧКЕ </a:t>
            </a:r>
            <a:r>
              <a:rPr lang="sr-Cyrl-RS" sz="2400" b="1" dirty="0">
                <a:solidFill>
                  <a:srgbClr val="FFC000"/>
                </a:solidFill>
              </a:rPr>
              <a:t>ЛИСТИЋЕ </a:t>
            </a:r>
            <a:r>
              <a:rPr lang="sr-Cyrl-RS" sz="2400" b="1" dirty="0">
                <a:solidFill>
                  <a:schemeClr val="bg1"/>
                </a:solidFill>
              </a:rPr>
              <a:t>за гласање </a:t>
            </a:r>
            <a:r>
              <a:rPr lang="sr-Cyrl-RS" sz="2400" b="1" dirty="0" smtClean="0">
                <a:solidFill>
                  <a:schemeClr val="bg1"/>
                </a:solidFill>
              </a:rPr>
              <a:t>гласача ПО </a:t>
            </a:r>
            <a:r>
              <a:rPr lang="sr-Cyrl-RS" sz="2400" b="1" dirty="0">
                <a:solidFill>
                  <a:schemeClr val="bg1"/>
                </a:solidFill>
              </a:rPr>
              <a:t>ИЗВОДУ/ПОСЕБНОМ ИЗВОДУ из бирачког </a:t>
            </a:r>
            <a:r>
              <a:rPr lang="sr-Cyrl-RS" sz="2400" b="1" dirty="0" smtClean="0">
                <a:solidFill>
                  <a:schemeClr val="bg1"/>
                </a:solidFill>
              </a:rPr>
              <a:t> списка </a:t>
            </a:r>
            <a:endParaRPr lang="sr-Cyrl-RS" sz="2400" b="1" dirty="0">
              <a:solidFill>
                <a:schemeClr val="bg1"/>
              </a:solidFill>
            </a:endParaRPr>
          </a:p>
          <a:p>
            <a:pPr marL="0" lvl="0" indent="0" algn="just">
              <a:lnSpc>
                <a:spcPct val="100000"/>
              </a:lnSpc>
              <a:spcBef>
                <a:spcPts val="0"/>
              </a:spcBef>
              <a:buNone/>
            </a:pPr>
            <a:r>
              <a:rPr lang="sr-Cyrl-RS" sz="2400" dirty="0">
                <a:solidFill>
                  <a:schemeClr val="bg1"/>
                </a:solidFill>
              </a:rPr>
              <a:t> </a:t>
            </a:r>
            <a:r>
              <a:rPr lang="sr-Cyrl-RS" sz="2400" dirty="0" smtClean="0">
                <a:solidFill>
                  <a:schemeClr val="bg1"/>
                </a:solidFill>
              </a:rPr>
              <a:t>  Гласачки листић </a:t>
            </a:r>
            <a:r>
              <a:rPr lang="sr-Cyrl-RS" sz="2400" dirty="0">
                <a:solidFill>
                  <a:schemeClr val="bg1"/>
                </a:solidFill>
              </a:rPr>
              <a:t>садржи следеће елементе:</a:t>
            </a:r>
            <a:endParaRPr lang="en-US" sz="2400" dirty="0">
              <a:solidFill>
                <a:schemeClr val="bg1"/>
              </a:solidFill>
            </a:endParaRPr>
          </a:p>
          <a:p>
            <a:pPr lvl="0" algn="just">
              <a:lnSpc>
                <a:spcPct val="100000"/>
              </a:lnSpc>
              <a:spcBef>
                <a:spcPts val="0"/>
              </a:spcBef>
            </a:pPr>
            <a:r>
              <a:rPr lang="ru-RU" sz="2400" dirty="0" smtClean="0">
                <a:solidFill>
                  <a:schemeClr val="bg1"/>
                </a:solidFill>
              </a:rPr>
              <a:t>ознаку </a:t>
            </a:r>
            <a:r>
              <a:rPr lang="ru-RU" sz="2400" dirty="0">
                <a:solidFill>
                  <a:schemeClr val="bg1"/>
                </a:solidFill>
              </a:rPr>
              <a:t>врсте референдума</a:t>
            </a:r>
          </a:p>
          <a:p>
            <a:pPr lvl="0" algn="just">
              <a:lnSpc>
                <a:spcPct val="100000"/>
              </a:lnSpc>
              <a:spcBef>
                <a:spcPts val="0"/>
              </a:spcBef>
            </a:pPr>
            <a:r>
              <a:rPr lang="ru-RU" sz="2400" dirty="0" smtClean="0">
                <a:solidFill>
                  <a:schemeClr val="bg1"/>
                </a:solidFill>
              </a:rPr>
              <a:t>датум </a:t>
            </a:r>
            <a:r>
              <a:rPr lang="ru-RU" sz="2400" dirty="0">
                <a:solidFill>
                  <a:schemeClr val="bg1"/>
                </a:solidFill>
              </a:rPr>
              <a:t>одржавања референдума</a:t>
            </a:r>
          </a:p>
          <a:p>
            <a:pPr lvl="0" algn="just">
              <a:lnSpc>
                <a:spcPct val="100000"/>
              </a:lnSpc>
              <a:spcBef>
                <a:spcPts val="0"/>
              </a:spcBef>
            </a:pPr>
            <a:r>
              <a:rPr lang="ru-RU" sz="2400" dirty="0" smtClean="0">
                <a:solidFill>
                  <a:schemeClr val="bg1"/>
                </a:solidFill>
              </a:rPr>
              <a:t>питање </a:t>
            </a:r>
            <a:r>
              <a:rPr lang="ru-RU" sz="2400" dirty="0">
                <a:solidFill>
                  <a:schemeClr val="bg1"/>
                </a:solidFill>
              </a:rPr>
              <a:t>о коме грађани треба да се изјасне на референдуму</a:t>
            </a:r>
          </a:p>
          <a:p>
            <a:pPr lvl="0" algn="just">
              <a:lnSpc>
                <a:spcPct val="100000"/>
              </a:lnSpc>
              <a:spcBef>
                <a:spcPts val="0"/>
              </a:spcBef>
            </a:pPr>
            <a:r>
              <a:rPr lang="ru-RU" sz="2400" dirty="0" smtClean="0">
                <a:solidFill>
                  <a:schemeClr val="bg1"/>
                </a:solidFill>
              </a:rPr>
              <a:t>речи </a:t>
            </a:r>
            <a:r>
              <a:rPr lang="ru-RU" sz="2400" dirty="0">
                <a:solidFill>
                  <a:schemeClr val="bg1"/>
                </a:solidFill>
              </a:rPr>
              <a:t>„за” и „против”, односно „да” и „не” штампане једна поред друге</a:t>
            </a:r>
          </a:p>
          <a:p>
            <a:pPr lvl="0" algn="just">
              <a:lnSpc>
                <a:spcPct val="100000"/>
              </a:lnSpc>
              <a:spcBef>
                <a:spcPts val="0"/>
              </a:spcBef>
            </a:pPr>
            <a:r>
              <a:rPr lang="ru-RU" sz="2400" dirty="0" smtClean="0">
                <a:solidFill>
                  <a:schemeClr val="bg1"/>
                </a:solidFill>
              </a:rPr>
              <a:t>упутство </a:t>
            </a:r>
            <a:r>
              <a:rPr lang="ru-RU" sz="2400" dirty="0">
                <a:solidFill>
                  <a:schemeClr val="bg1"/>
                </a:solidFill>
              </a:rPr>
              <a:t>о начину гласања </a:t>
            </a:r>
          </a:p>
        </p:txBody>
      </p:sp>
    </p:spTree>
    <p:extLst>
      <p:ext uri="{BB962C8B-B14F-4D97-AF65-F5344CB8AC3E}">
        <p14:creationId xmlns:p14="http://schemas.microsoft.com/office/powerpoint/2010/main" val="124156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50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1000"/>
                                        <p:tgtEl>
                                          <p:spTgt spid="3">
                                            <p:txEl>
                                              <p:pRg st="5" end="5"/>
                                            </p:txEl>
                                          </p:spTgt>
                                        </p:tgtEl>
                                      </p:cBhvr>
                                    </p:animEffect>
                                    <p:anim calcmode="lin" valueType="num">
                                      <p:cBhvr>
                                        <p:cTn id="2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42" presetClass="entr" presetSubtype="0" fill="hold" nodeType="afterEffect">
                                  <p:stCondLst>
                                    <p:cond delay="50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34" fill="hold">
                            <p:stCondLst>
                              <p:cond delay="6000"/>
                            </p:stCondLst>
                            <p:childTnLst>
                              <p:par>
                                <p:cTn id="35" presetID="42" presetClass="entr" presetSubtype="0" fill="hold" nodeType="afterEffect">
                                  <p:stCondLst>
                                    <p:cond delay="50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40" fill="hold">
                            <p:stCondLst>
                              <p:cond delay="7500"/>
                            </p:stCondLst>
                            <p:childTnLst>
                              <p:par>
                                <p:cTn id="41" presetID="42" presetClass="entr" presetSubtype="0" fill="hold" nodeType="afterEffect">
                                  <p:stCondLst>
                                    <p:cond delay="50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1000"/>
                                        <p:tgtEl>
                                          <p:spTgt spid="3">
                                            <p:txEl>
                                              <p:pRg st="8" end="8"/>
                                            </p:txEl>
                                          </p:spTgt>
                                        </p:tgtEl>
                                      </p:cBhvr>
                                    </p:animEffect>
                                    <p:anim calcmode="lin" valueType="num">
                                      <p:cBhvr>
                                        <p:cTn id="4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46" fill="hold">
                            <p:stCondLst>
                              <p:cond delay="9000"/>
                            </p:stCondLst>
                            <p:childTnLst>
                              <p:par>
                                <p:cTn id="47" presetID="42" presetClass="entr" presetSubtype="0" fill="hold" nodeType="afterEffect">
                                  <p:stCondLst>
                                    <p:cond delay="50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52" fill="hold">
                            <p:stCondLst>
                              <p:cond delay="10500"/>
                            </p:stCondLst>
                            <p:childTnLst>
                              <p:par>
                                <p:cTn id="53" presetID="42" presetClass="entr" presetSubtype="0" fill="hold" nodeType="afterEffect">
                                  <p:stCondLst>
                                    <p:cond delay="50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fade">
                                      <p:cBhvr>
                                        <p:cTn id="55" dur="1000"/>
                                        <p:tgtEl>
                                          <p:spTgt spid="3">
                                            <p:txEl>
                                              <p:pRg st="10" end="10"/>
                                            </p:txEl>
                                          </p:spTgt>
                                        </p:tgtEl>
                                      </p:cBhvr>
                                    </p:animEffect>
                                    <p:anim calcmode="lin" valueType="num">
                                      <p:cBhvr>
                                        <p:cTn id="5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131" y="282632"/>
            <a:ext cx="11596253" cy="6434051"/>
          </a:xfrm>
        </p:spPr>
        <p:txBody>
          <a:bodyPr>
            <a:normAutofit/>
          </a:bodyPr>
          <a:lstStyle/>
          <a:p>
            <a:pPr marL="0" indent="0">
              <a:buNone/>
            </a:pPr>
            <a:endParaRPr lang="ru-RU" sz="1500" b="1" cap="all" dirty="0" smtClean="0">
              <a:solidFill>
                <a:schemeClr val="bg1"/>
              </a:solidFill>
            </a:endParaRPr>
          </a:p>
          <a:p>
            <a:pPr marL="0" indent="0">
              <a:buNone/>
            </a:pPr>
            <a:endParaRPr lang="ru-RU" sz="1500" b="1" cap="all" dirty="0">
              <a:solidFill>
                <a:schemeClr val="bg1"/>
              </a:solidFill>
            </a:endParaRPr>
          </a:p>
          <a:p>
            <a:pPr marL="0" indent="0">
              <a:buNone/>
            </a:pPr>
            <a:endParaRPr lang="ru-RU" sz="1500" b="1" cap="all" dirty="0" smtClean="0">
              <a:solidFill>
                <a:schemeClr val="bg1"/>
              </a:solidFill>
            </a:endParaRPr>
          </a:p>
          <a:p>
            <a:pPr marL="0" indent="0">
              <a:buNone/>
            </a:pPr>
            <a:endParaRPr lang="ru-RU" sz="1500" b="1" cap="all" dirty="0" smtClean="0">
              <a:solidFill>
                <a:schemeClr val="bg1"/>
              </a:solidFill>
            </a:endParaRPr>
          </a:p>
          <a:p>
            <a:pPr lvl="0" algn="just">
              <a:lnSpc>
                <a:spcPct val="100000"/>
              </a:lnSpc>
              <a:spcBef>
                <a:spcPts val="0"/>
              </a:spcBef>
            </a:pPr>
            <a:r>
              <a:rPr lang="sr-Cyrl-RS" sz="2400" b="1" dirty="0">
                <a:solidFill>
                  <a:srgbClr val="FF0000"/>
                </a:solidFill>
              </a:rPr>
              <a:t>КОНТРОЛНИ ЛИСТ </a:t>
            </a:r>
            <a:r>
              <a:rPr lang="sr-Cyrl-RS" sz="2400" b="1" dirty="0">
                <a:solidFill>
                  <a:schemeClr val="bg1"/>
                </a:solidFill>
              </a:rPr>
              <a:t>за проверу исправности гласачке кутије</a:t>
            </a:r>
            <a:endParaRPr lang="en-US" sz="2400" dirty="0">
              <a:solidFill>
                <a:schemeClr val="bg1"/>
              </a:solidFill>
            </a:endParaRPr>
          </a:p>
          <a:p>
            <a:pPr marL="0" indent="0" algn="just">
              <a:lnSpc>
                <a:spcPct val="100000"/>
              </a:lnSpc>
              <a:spcBef>
                <a:spcPts val="0"/>
              </a:spcBef>
              <a:buNone/>
            </a:pPr>
            <a:r>
              <a:rPr lang="sr-Cyrl-RS" sz="2400" dirty="0" smtClean="0">
                <a:solidFill>
                  <a:schemeClr val="bg1"/>
                </a:solidFill>
              </a:rPr>
              <a:t>(</a:t>
            </a:r>
            <a:r>
              <a:rPr lang="ru-RU" sz="2400" dirty="0" smtClean="0">
                <a:solidFill>
                  <a:schemeClr val="bg1"/>
                </a:solidFill>
              </a:rPr>
              <a:t>Гласачки </a:t>
            </a:r>
            <a:r>
              <a:rPr lang="ru-RU" sz="2400" dirty="0">
                <a:solidFill>
                  <a:schemeClr val="bg1"/>
                </a:solidFill>
              </a:rPr>
              <a:t>одбор проверава да ли је гласачка кутија исправна, празна и погодна да обезбеди сигурност и тајност садржине гласачких листића. Резултат контроле уписује се у контролни </a:t>
            </a:r>
            <a:r>
              <a:rPr lang="ru-RU" sz="2400" dirty="0" smtClean="0">
                <a:solidFill>
                  <a:schemeClr val="bg1"/>
                </a:solidFill>
              </a:rPr>
              <a:t>лист)</a:t>
            </a:r>
          </a:p>
          <a:p>
            <a:pPr marL="0" indent="0" algn="just">
              <a:lnSpc>
                <a:spcPct val="100000"/>
              </a:lnSpc>
              <a:spcBef>
                <a:spcPts val="0"/>
              </a:spcBef>
              <a:buNone/>
            </a:pPr>
            <a:endParaRPr lang="en-US" sz="1500" dirty="0">
              <a:solidFill>
                <a:schemeClr val="bg1"/>
              </a:solidFill>
            </a:endParaRPr>
          </a:p>
          <a:p>
            <a:pPr lvl="0" algn="just">
              <a:lnSpc>
                <a:spcPct val="100000"/>
              </a:lnSpc>
              <a:spcBef>
                <a:spcPts val="0"/>
              </a:spcBef>
            </a:pPr>
            <a:r>
              <a:rPr lang="ru-RU" sz="2200" b="1" dirty="0" smtClean="0">
                <a:solidFill>
                  <a:srgbClr val="FFC000"/>
                </a:solidFill>
              </a:rPr>
              <a:t>ЗАПИСНИК </a:t>
            </a:r>
            <a:r>
              <a:rPr lang="ru-RU" sz="2200" b="1" dirty="0">
                <a:solidFill>
                  <a:srgbClr val="FFC000"/>
                </a:solidFill>
              </a:rPr>
              <a:t>О РАДУ ГЛАСАЧКОГ ОДБОРА </a:t>
            </a:r>
            <a:r>
              <a:rPr lang="ru-RU" sz="2200" b="1" dirty="0">
                <a:solidFill>
                  <a:schemeClr val="bg1"/>
                </a:solidFill>
              </a:rPr>
              <a:t>на спровођењу гласања и утврђивању резултата гласања за републички референдум, у три примерака (Образац РГ-2</a:t>
            </a:r>
            <a:r>
              <a:rPr lang="ru-RU" sz="2200" b="1" dirty="0" smtClean="0">
                <a:solidFill>
                  <a:schemeClr val="bg1"/>
                </a:solidFill>
              </a:rPr>
              <a:t>)</a:t>
            </a:r>
          </a:p>
          <a:p>
            <a:pPr marL="0" lvl="0" indent="0" algn="just">
              <a:lnSpc>
                <a:spcPct val="100000"/>
              </a:lnSpc>
              <a:spcBef>
                <a:spcPts val="0"/>
              </a:spcBef>
              <a:buNone/>
            </a:pPr>
            <a:r>
              <a:rPr lang="ru-RU" sz="2200" b="1" dirty="0">
                <a:solidFill>
                  <a:schemeClr val="bg1"/>
                </a:solidFill>
              </a:rPr>
              <a:t> </a:t>
            </a:r>
            <a:r>
              <a:rPr lang="ru-RU" sz="2200" b="1" dirty="0" smtClean="0">
                <a:solidFill>
                  <a:schemeClr val="bg1"/>
                </a:solidFill>
              </a:rPr>
              <a:t>  </a:t>
            </a:r>
            <a:r>
              <a:rPr lang="sr-Cyrl-RS" sz="2400" dirty="0" smtClean="0">
                <a:solidFill>
                  <a:schemeClr val="bg1"/>
                </a:solidFill>
              </a:rPr>
              <a:t>(</a:t>
            </a:r>
            <a:r>
              <a:rPr lang="ru-RU" sz="2400" dirty="0">
                <a:solidFill>
                  <a:schemeClr val="bg1"/>
                </a:solidFill>
              </a:rPr>
              <a:t>документ који попуњава гласачки одбор и у који се уносе све чињенице о току гласања и резултати гласања на глсачком месту</a:t>
            </a:r>
            <a:r>
              <a:rPr lang="sr-Cyrl-RS" sz="2400" dirty="0" smtClean="0">
                <a:solidFill>
                  <a:schemeClr val="bg1"/>
                </a:solidFill>
              </a:rPr>
              <a:t>)</a:t>
            </a:r>
          </a:p>
          <a:p>
            <a:pPr marL="0" indent="0" algn="just">
              <a:lnSpc>
                <a:spcPct val="100000"/>
              </a:lnSpc>
              <a:spcBef>
                <a:spcPts val="0"/>
              </a:spcBef>
              <a:buNone/>
            </a:pPr>
            <a:endParaRPr lang="sr-Cyrl-RS" sz="2400" dirty="0" smtClean="0">
              <a:solidFill>
                <a:schemeClr val="bg1"/>
              </a:solidFill>
            </a:endParaRPr>
          </a:p>
        </p:txBody>
      </p:sp>
    </p:spTree>
    <p:extLst>
      <p:ext uri="{BB962C8B-B14F-4D97-AF65-F5344CB8AC3E}">
        <p14:creationId xmlns:p14="http://schemas.microsoft.com/office/powerpoint/2010/main" val="3929660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1000"/>
                                        <p:tgtEl>
                                          <p:spTgt spid="3">
                                            <p:txEl>
                                              <p:pRg st="5" end="5"/>
                                            </p:txEl>
                                          </p:spTgt>
                                        </p:tgtEl>
                                      </p:cBhvr>
                                    </p:animEffect>
                                    <p:anim calcmode="lin" valueType="num">
                                      <p:cBhvr>
                                        <p:cTn id="1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1000"/>
                                        <p:tgtEl>
                                          <p:spTgt spid="3">
                                            <p:txEl>
                                              <p:pRg st="7" end="7"/>
                                            </p:txEl>
                                          </p:spTgt>
                                        </p:tgtEl>
                                      </p:cBhvr>
                                    </p:animEffect>
                                    <p:anim calcmode="lin" valueType="num">
                                      <p:cBhvr>
                                        <p:cTn id="2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1000"/>
                                        <p:tgtEl>
                                          <p:spTgt spid="3">
                                            <p:txEl>
                                              <p:pRg st="8" end="8"/>
                                            </p:txEl>
                                          </p:spTgt>
                                        </p:tgtEl>
                                      </p:cBhvr>
                                    </p:animEffect>
                                    <p:anim calcmode="lin" valueType="num">
                                      <p:cBhvr>
                                        <p:cTn id="2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131" y="282632"/>
            <a:ext cx="11596253" cy="6434051"/>
          </a:xfrm>
        </p:spPr>
        <p:txBody>
          <a:bodyPr>
            <a:normAutofit/>
          </a:bodyPr>
          <a:lstStyle/>
          <a:p>
            <a:pPr marL="0" indent="0" algn="just">
              <a:lnSpc>
                <a:spcPct val="100000"/>
              </a:lnSpc>
              <a:spcBef>
                <a:spcPts val="0"/>
              </a:spcBef>
              <a:buNone/>
            </a:pPr>
            <a:endParaRPr lang="en-US" sz="1500" dirty="0">
              <a:solidFill>
                <a:schemeClr val="bg1"/>
              </a:solidFill>
            </a:endParaRPr>
          </a:p>
          <a:p>
            <a:pPr lvl="0" algn="just">
              <a:lnSpc>
                <a:spcPct val="100000"/>
              </a:lnSpc>
              <a:spcBef>
                <a:spcPts val="0"/>
              </a:spcBef>
            </a:pPr>
            <a:r>
              <a:rPr lang="ru-RU" sz="2400" b="1" dirty="0" smtClean="0">
                <a:solidFill>
                  <a:srgbClr val="FFC000"/>
                </a:solidFill>
              </a:rPr>
              <a:t>КОНТРОЛНИ </a:t>
            </a:r>
            <a:r>
              <a:rPr lang="ru-RU" sz="2400" b="1" dirty="0">
                <a:solidFill>
                  <a:srgbClr val="FFC000"/>
                </a:solidFill>
              </a:rPr>
              <a:t>ФОРМУЛАР </a:t>
            </a:r>
            <a:r>
              <a:rPr lang="ru-RU" sz="2400" b="1" dirty="0">
                <a:solidFill>
                  <a:schemeClr val="bg1"/>
                </a:solidFill>
              </a:rPr>
              <a:t>за логичко-рачунско слагање резултата гласања на гласачком месту (Образац РГ-1</a:t>
            </a:r>
            <a:r>
              <a:rPr lang="ru-RU" sz="2400" b="1" dirty="0" smtClean="0">
                <a:solidFill>
                  <a:schemeClr val="bg1"/>
                </a:solidFill>
              </a:rPr>
              <a:t>)</a:t>
            </a:r>
          </a:p>
          <a:p>
            <a:pPr marL="0" lvl="0" indent="0" algn="just">
              <a:lnSpc>
                <a:spcPct val="100000"/>
              </a:lnSpc>
              <a:spcBef>
                <a:spcPts val="0"/>
              </a:spcBef>
              <a:buNone/>
            </a:pPr>
            <a:r>
              <a:rPr lang="ru-RU" sz="2400" b="1" dirty="0">
                <a:solidFill>
                  <a:schemeClr val="bg1"/>
                </a:solidFill>
              </a:rPr>
              <a:t> </a:t>
            </a:r>
            <a:r>
              <a:rPr lang="ru-RU" sz="2400" b="1" dirty="0" smtClean="0">
                <a:solidFill>
                  <a:schemeClr val="bg1"/>
                </a:solidFill>
              </a:rPr>
              <a:t>  </a:t>
            </a:r>
            <a:r>
              <a:rPr lang="sr-Cyrl-RS" sz="2400" dirty="0" smtClean="0">
                <a:solidFill>
                  <a:schemeClr val="bg1"/>
                </a:solidFill>
              </a:rPr>
              <a:t>(</a:t>
            </a:r>
            <a:r>
              <a:rPr lang="ru-RU" sz="2400" dirty="0">
                <a:solidFill>
                  <a:schemeClr val="bg1"/>
                </a:solidFill>
              </a:rPr>
              <a:t>образац који треба да помогне гласачком одбору приликом утврђивања резултата гласања и провере да ли су утврђени резултати исправни</a:t>
            </a:r>
            <a:r>
              <a:rPr lang="sr-Cyrl-RS" sz="2400" dirty="0" smtClean="0">
                <a:solidFill>
                  <a:schemeClr val="bg1"/>
                </a:solidFill>
              </a:rPr>
              <a:t>)</a:t>
            </a:r>
          </a:p>
          <a:p>
            <a:pPr marL="0" indent="0" algn="just">
              <a:lnSpc>
                <a:spcPct val="100000"/>
              </a:lnSpc>
              <a:spcBef>
                <a:spcPts val="0"/>
              </a:spcBef>
              <a:buNone/>
            </a:pPr>
            <a:endParaRPr lang="sr-Cyrl-RS" sz="2400" dirty="0">
              <a:solidFill>
                <a:schemeClr val="bg1"/>
              </a:solidFill>
            </a:endParaRPr>
          </a:p>
          <a:p>
            <a:pPr marL="0" lvl="0" indent="0" algn="just">
              <a:lnSpc>
                <a:spcPct val="100000"/>
              </a:lnSpc>
              <a:spcBef>
                <a:spcPts val="0"/>
              </a:spcBef>
              <a:buNone/>
            </a:pPr>
            <a:r>
              <a:rPr lang="sr-Cyrl-RS" sz="2400" b="1" dirty="0">
                <a:solidFill>
                  <a:srgbClr val="FFC000"/>
                </a:solidFill>
              </a:rPr>
              <a:t>ДРЖАВНУ ЗАСТАВУ РЕПУБЛИКЕ </a:t>
            </a:r>
            <a:r>
              <a:rPr lang="sr-Cyrl-RS" sz="2400" b="1" dirty="0" smtClean="0">
                <a:solidFill>
                  <a:srgbClr val="FFC000"/>
                </a:solidFill>
              </a:rPr>
              <a:t>СРБИЈЕ</a:t>
            </a:r>
          </a:p>
          <a:p>
            <a:pPr marL="0" lvl="0" indent="0" algn="just">
              <a:lnSpc>
                <a:spcPct val="100000"/>
              </a:lnSpc>
              <a:spcBef>
                <a:spcPts val="0"/>
              </a:spcBef>
              <a:buNone/>
            </a:pPr>
            <a:endParaRPr lang="sr-Cyrl-RS" sz="1500" b="1" dirty="0">
              <a:solidFill>
                <a:schemeClr val="bg1"/>
              </a:solidFill>
            </a:endParaRPr>
          </a:p>
          <a:p>
            <a:pPr marL="0" lvl="0" indent="0" algn="just">
              <a:lnSpc>
                <a:spcPct val="100000"/>
              </a:lnSpc>
              <a:spcBef>
                <a:spcPts val="0"/>
              </a:spcBef>
              <a:buNone/>
            </a:pPr>
            <a:endParaRPr lang="sr-Cyrl-RS" sz="1500" b="1" dirty="0" smtClean="0">
              <a:solidFill>
                <a:schemeClr val="bg1"/>
              </a:solidFill>
            </a:endParaRPr>
          </a:p>
          <a:p>
            <a:pPr marL="0" lvl="0" indent="0" algn="just">
              <a:lnSpc>
                <a:spcPct val="100000"/>
              </a:lnSpc>
              <a:spcBef>
                <a:spcPts val="0"/>
              </a:spcBef>
              <a:buNone/>
            </a:pPr>
            <a:endParaRPr lang="sr-Cyrl-RS" sz="1500" b="1" dirty="0">
              <a:solidFill>
                <a:schemeClr val="bg1"/>
              </a:solidFill>
            </a:endParaRPr>
          </a:p>
          <a:p>
            <a:pPr marL="0" lvl="0" indent="0" algn="just">
              <a:lnSpc>
                <a:spcPct val="100000"/>
              </a:lnSpc>
              <a:spcBef>
                <a:spcPts val="0"/>
              </a:spcBef>
              <a:buNone/>
            </a:pPr>
            <a:endParaRPr lang="sr-Cyrl-RS" sz="1500" b="1" dirty="0" smtClean="0">
              <a:solidFill>
                <a:schemeClr val="bg1"/>
              </a:solidFill>
            </a:endParaRPr>
          </a:p>
          <a:p>
            <a:pPr marL="0" lvl="0" indent="0" algn="just">
              <a:lnSpc>
                <a:spcPct val="100000"/>
              </a:lnSpc>
              <a:spcBef>
                <a:spcPts val="0"/>
              </a:spcBef>
              <a:buNone/>
            </a:pPr>
            <a:endParaRPr lang="sr-Cyrl-RS" sz="2200" b="1" dirty="0">
              <a:solidFill>
                <a:schemeClr val="bg1"/>
              </a:solidFill>
            </a:endParaRPr>
          </a:p>
          <a:p>
            <a:pPr marL="0" indent="0" algn="just">
              <a:lnSpc>
                <a:spcPct val="100000"/>
              </a:lnSpc>
              <a:spcBef>
                <a:spcPts val="0"/>
              </a:spcBef>
              <a:buNone/>
            </a:pPr>
            <a:r>
              <a:rPr lang="sr-Cyrl-RS" sz="2400" dirty="0" smtClean="0">
                <a:solidFill>
                  <a:schemeClr val="bg1"/>
                </a:solidFill>
              </a:rPr>
              <a:t>(</a:t>
            </a:r>
            <a:r>
              <a:rPr lang="ru-RU" sz="2400" dirty="0">
                <a:solidFill>
                  <a:schemeClr val="bg1"/>
                </a:solidFill>
              </a:rPr>
              <a:t>Државна застава Републике Србије се истиче приликом гласања на изборима за државне органе на </a:t>
            </a:r>
            <a:r>
              <a:rPr lang="ru-RU" sz="2400" dirty="0" smtClean="0">
                <a:solidFill>
                  <a:schemeClr val="bg1"/>
                </a:solidFill>
              </a:rPr>
              <a:t>бирачким/гласачким </a:t>
            </a:r>
            <a:r>
              <a:rPr lang="ru-RU" sz="2400" dirty="0">
                <a:solidFill>
                  <a:schemeClr val="bg1"/>
                </a:solidFill>
              </a:rPr>
              <a:t>местима</a:t>
            </a:r>
            <a:r>
              <a:rPr lang="sr-Cyrl-RS" sz="2400" dirty="0" smtClean="0">
                <a:solidFill>
                  <a:schemeClr val="bg1"/>
                </a:solidFill>
              </a:rPr>
              <a:t>)</a:t>
            </a:r>
          </a:p>
          <a:p>
            <a:pPr marL="0" indent="0" algn="just">
              <a:lnSpc>
                <a:spcPct val="100000"/>
              </a:lnSpc>
              <a:spcBef>
                <a:spcPts val="0"/>
              </a:spcBef>
              <a:buNone/>
            </a:pPr>
            <a:endParaRPr lang="sr-Cyrl-RS" sz="1500" dirty="0">
              <a:solidFill>
                <a:schemeClr val="bg1"/>
              </a:solidFill>
            </a:endParaRPr>
          </a:p>
          <a:p>
            <a:pPr lvl="0" algn="just">
              <a:lnSpc>
                <a:spcPct val="100000"/>
              </a:lnSpc>
              <a:spcBef>
                <a:spcPts val="0"/>
              </a:spcBef>
            </a:pPr>
            <a:r>
              <a:rPr lang="ru-RU" sz="2400" b="1" dirty="0" smtClean="0">
                <a:solidFill>
                  <a:schemeClr val="bg1"/>
                </a:solidFill>
              </a:rPr>
              <a:t>Обрасце </a:t>
            </a:r>
            <a:r>
              <a:rPr lang="ru-RU" sz="2400" b="1" dirty="0">
                <a:solidFill>
                  <a:srgbClr val="FFC000"/>
                </a:solidFill>
              </a:rPr>
              <a:t>потврда</a:t>
            </a:r>
            <a:r>
              <a:rPr lang="ru-RU" sz="2400" b="1" dirty="0">
                <a:solidFill>
                  <a:schemeClr val="bg1"/>
                </a:solidFill>
              </a:rPr>
              <a:t> о изборном праву </a:t>
            </a:r>
            <a:r>
              <a:rPr lang="ru-RU" sz="2400" b="1" dirty="0">
                <a:solidFill>
                  <a:srgbClr val="FFC000"/>
                </a:solidFill>
              </a:rPr>
              <a:t>за гласање ван гласачког </a:t>
            </a:r>
            <a:r>
              <a:rPr lang="ru-RU" sz="2400" b="1" dirty="0" smtClean="0">
                <a:solidFill>
                  <a:srgbClr val="FFC000"/>
                </a:solidFill>
              </a:rPr>
              <a:t>места</a:t>
            </a:r>
          </a:p>
          <a:p>
            <a:pPr marL="0" lvl="0" indent="0" algn="just">
              <a:lnSpc>
                <a:spcPct val="100000"/>
              </a:lnSpc>
              <a:spcBef>
                <a:spcPts val="0"/>
              </a:spcBef>
              <a:buNone/>
            </a:pPr>
            <a:r>
              <a:rPr lang="ru-RU" sz="2400" b="1" dirty="0">
                <a:solidFill>
                  <a:schemeClr val="bg1"/>
                </a:solidFill>
              </a:rPr>
              <a:t> </a:t>
            </a:r>
            <a:r>
              <a:rPr lang="ru-RU" sz="2400" b="1" dirty="0" smtClean="0">
                <a:solidFill>
                  <a:schemeClr val="bg1"/>
                </a:solidFill>
              </a:rPr>
              <a:t>  </a:t>
            </a:r>
            <a:r>
              <a:rPr lang="sr-Cyrl-RS" sz="2400" dirty="0" smtClean="0">
                <a:solidFill>
                  <a:schemeClr val="bg1"/>
                </a:solidFill>
              </a:rPr>
              <a:t>(</a:t>
            </a:r>
            <a:r>
              <a:rPr lang="ru-RU" sz="2400" dirty="0">
                <a:solidFill>
                  <a:schemeClr val="bg1"/>
                </a:solidFill>
              </a:rPr>
              <a:t>документ који служи да гласач који гласа ван гласачког места њеним потписивањем потврди да је гласао. Потписивање ове потврде замењује потписивање гласача у изводу из бирачког списка</a:t>
            </a:r>
            <a:r>
              <a:rPr lang="sr-Cyrl-RS" sz="2400" dirty="0" smtClean="0">
                <a:solidFill>
                  <a:schemeClr val="bg1"/>
                </a:solidFill>
              </a:rPr>
              <a:t>)</a:t>
            </a:r>
            <a:endParaRPr lang="en-US" sz="2400" dirty="0">
              <a:solidFill>
                <a:schemeClr val="bg1"/>
              </a:solidFill>
            </a:endParaRPr>
          </a:p>
          <a:p>
            <a:pPr marL="0" indent="0" algn="just">
              <a:lnSpc>
                <a:spcPct val="100000"/>
              </a:lnSpc>
              <a:spcBef>
                <a:spcPts val="0"/>
              </a:spcBef>
              <a:buNone/>
            </a:pPr>
            <a:endParaRPr lang="en-US" sz="2400" dirty="0">
              <a:solidFill>
                <a:schemeClr val="bg1"/>
              </a:solidFill>
            </a:endParaRPr>
          </a:p>
          <a:p>
            <a:pPr marL="0" lvl="0" indent="0" algn="just">
              <a:lnSpc>
                <a:spcPct val="100000"/>
              </a:lnSpc>
              <a:spcBef>
                <a:spcPts val="0"/>
              </a:spcBef>
              <a:buNone/>
            </a:pPr>
            <a:endParaRPr lang="en-US" sz="2400" dirty="0">
              <a:solidFill>
                <a:schemeClr val="bg1"/>
              </a:solidFill>
            </a:endParaRPr>
          </a:p>
        </p:txBody>
      </p:sp>
      <p:pic>
        <p:nvPicPr>
          <p:cNvPr id="4" name="Picture 3" descr="http://www.parlament.gov.rs/upload/images/content/amblems/drzavna%20zastava%20RS%20cmy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461" y="2797485"/>
            <a:ext cx="2047875" cy="1190625"/>
          </a:xfrm>
          <a:prstGeom prst="rect">
            <a:avLst/>
          </a:prstGeom>
          <a:noFill/>
          <a:ln>
            <a:solidFill>
              <a:sysClr val="windowText" lastClr="000000"/>
            </a:solidFill>
          </a:ln>
        </p:spPr>
      </p:pic>
    </p:spTree>
    <p:extLst>
      <p:ext uri="{BB962C8B-B14F-4D97-AF65-F5344CB8AC3E}">
        <p14:creationId xmlns:p14="http://schemas.microsoft.com/office/powerpoint/2010/main" val="199291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25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nodeType="afterEffect">
                                  <p:stCondLst>
                                    <p:cond delay="25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25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par>
                          <p:cTn id="27" fill="hold">
                            <p:stCondLst>
                              <p:cond delay="750"/>
                            </p:stCondLst>
                            <p:childTnLst>
                              <p:par>
                                <p:cTn id="28" presetID="42" presetClass="entr" presetSubtype="0" fill="hold" nodeType="afterEffect">
                                  <p:stCondLst>
                                    <p:cond delay="25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1000"/>
                                        <p:tgtEl>
                                          <p:spTgt spid="3">
                                            <p:txEl>
                                              <p:pRg st="10" end="10"/>
                                            </p:txEl>
                                          </p:spTgt>
                                        </p:tgtEl>
                                      </p:cBhvr>
                                    </p:animEffect>
                                    <p:anim calcmode="lin" valueType="num">
                                      <p:cBhvr>
                                        <p:cTn id="3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42" presetClass="entr" presetSubtype="0" fill="hold" nodeType="afterEffect">
                                  <p:stCondLst>
                                    <p:cond delay="250"/>
                                  </p:stCondLst>
                                  <p:childTnLst>
                                    <p:set>
                                      <p:cBhvr>
                                        <p:cTn id="35" dur="1" fill="hold">
                                          <p:stCondLst>
                                            <p:cond delay="0"/>
                                          </p:stCondLst>
                                        </p:cTn>
                                        <p:tgtEl>
                                          <p:spTgt spid="3">
                                            <p:txEl>
                                              <p:pRg st="12" end="12"/>
                                            </p:txEl>
                                          </p:spTgt>
                                        </p:tgtEl>
                                        <p:attrNameLst>
                                          <p:attrName>style.visibility</p:attrName>
                                        </p:attrNameLst>
                                      </p:cBhvr>
                                      <p:to>
                                        <p:strVal val="visible"/>
                                      </p:to>
                                    </p:set>
                                    <p:animEffect transition="in" filter="fade">
                                      <p:cBhvr>
                                        <p:cTn id="36" dur="1000"/>
                                        <p:tgtEl>
                                          <p:spTgt spid="3">
                                            <p:txEl>
                                              <p:pRg st="12" end="12"/>
                                            </p:txEl>
                                          </p:spTgt>
                                        </p:tgtEl>
                                      </p:cBhvr>
                                    </p:animEffect>
                                    <p:anim calcmode="lin" valueType="num">
                                      <p:cBhvr>
                                        <p:cTn id="37"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par>
                          <p:cTn id="39" fill="hold">
                            <p:stCondLst>
                              <p:cond delay="3250"/>
                            </p:stCondLst>
                            <p:childTnLst>
                              <p:par>
                                <p:cTn id="40" presetID="42" presetClass="entr" presetSubtype="0" fill="hold" nodeType="afterEffect">
                                  <p:stCondLst>
                                    <p:cond delay="25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fade">
                                      <p:cBhvr>
                                        <p:cTn id="42" dur="1000"/>
                                        <p:tgtEl>
                                          <p:spTgt spid="3">
                                            <p:txEl>
                                              <p:pRg st="13" end="13"/>
                                            </p:txEl>
                                          </p:spTgt>
                                        </p:tgtEl>
                                      </p:cBhvr>
                                    </p:animEffect>
                                    <p:anim calcmode="lin" valueType="num">
                                      <p:cBhvr>
                                        <p:cTn id="43"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255" y="266006"/>
            <a:ext cx="11795760" cy="6434051"/>
          </a:xfrm>
        </p:spPr>
        <p:txBody>
          <a:bodyPr>
            <a:normAutofit/>
          </a:bodyPr>
          <a:lstStyle/>
          <a:p>
            <a:pPr lvl="0" algn="just">
              <a:lnSpc>
                <a:spcPct val="100000"/>
              </a:lnSpc>
              <a:spcBef>
                <a:spcPts val="0"/>
              </a:spcBef>
            </a:pPr>
            <a:endParaRPr lang="sr-Cyrl-RS" sz="2400" b="1" dirty="0" smtClean="0">
              <a:solidFill>
                <a:schemeClr val="bg1"/>
              </a:solidFill>
            </a:endParaRPr>
          </a:p>
          <a:p>
            <a:pPr lvl="0" algn="just">
              <a:lnSpc>
                <a:spcPct val="100000"/>
              </a:lnSpc>
              <a:spcBef>
                <a:spcPts val="0"/>
              </a:spcBef>
            </a:pPr>
            <a:r>
              <a:rPr lang="ru-RU" sz="2400" b="1" dirty="0" smtClean="0">
                <a:solidFill>
                  <a:srgbClr val="FFC000"/>
                </a:solidFill>
              </a:rPr>
              <a:t>Образац </a:t>
            </a:r>
            <a:r>
              <a:rPr lang="ru-RU" sz="2400" b="1" dirty="0">
                <a:solidFill>
                  <a:srgbClr val="FFC000"/>
                </a:solidFill>
              </a:rPr>
              <a:t>евиденције о присуству </a:t>
            </a:r>
            <a:r>
              <a:rPr lang="ru-RU" sz="2400" b="1" dirty="0">
                <a:solidFill>
                  <a:schemeClr val="bg1"/>
                </a:solidFill>
              </a:rPr>
              <a:t>чланова и заменика чланова гласачког одбора на гласачком месту, у два </a:t>
            </a:r>
            <a:r>
              <a:rPr lang="ru-RU" sz="2400" b="1" dirty="0" smtClean="0">
                <a:solidFill>
                  <a:schemeClr val="bg1"/>
                </a:solidFill>
              </a:rPr>
              <a:t>примерка</a:t>
            </a:r>
          </a:p>
          <a:p>
            <a:pPr marL="0" lvl="0" indent="0" algn="just">
              <a:lnSpc>
                <a:spcPct val="100000"/>
              </a:lnSpc>
              <a:spcBef>
                <a:spcPts val="0"/>
              </a:spcBef>
              <a:buNone/>
            </a:pPr>
            <a:r>
              <a:rPr lang="ru-RU" sz="2400" b="1" dirty="0">
                <a:solidFill>
                  <a:schemeClr val="bg1"/>
                </a:solidFill>
              </a:rPr>
              <a:t> </a:t>
            </a:r>
            <a:r>
              <a:rPr lang="ru-RU" sz="2400" b="1" dirty="0" smtClean="0">
                <a:solidFill>
                  <a:schemeClr val="bg1"/>
                </a:solidFill>
              </a:rPr>
              <a:t>  </a:t>
            </a:r>
            <a:r>
              <a:rPr lang="sr-Cyrl-RS" sz="2400" dirty="0" smtClean="0">
                <a:solidFill>
                  <a:schemeClr val="bg1"/>
                </a:solidFill>
              </a:rPr>
              <a:t>(</a:t>
            </a:r>
            <a:r>
              <a:rPr lang="ru-RU" sz="2400" dirty="0">
                <a:solidFill>
                  <a:schemeClr val="bg1"/>
                </a:solidFill>
              </a:rPr>
              <a:t>служи да се утврди ко је од чланова и заменика чланова гласачког одбора заиста био на гласачком месту и учествовао у раду гласачког одбора</a:t>
            </a:r>
            <a:r>
              <a:rPr lang="sr-Cyrl-RS" sz="2400" dirty="0" smtClean="0">
                <a:solidFill>
                  <a:schemeClr val="bg1"/>
                </a:solidFill>
              </a:rPr>
              <a:t>. </a:t>
            </a:r>
            <a:r>
              <a:rPr lang="ru-RU" sz="2400" dirty="0">
                <a:solidFill>
                  <a:schemeClr val="bg1"/>
                </a:solidFill>
              </a:rPr>
              <a:t>Накнада за рад у гласачком одбору се исплаћује искључиво оним лицима која су уписана у наведену евиденцију</a:t>
            </a:r>
            <a:r>
              <a:rPr lang="sr-Cyrl-RS" sz="2400" dirty="0" smtClean="0">
                <a:solidFill>
                  <a:schemeClr val="bg1"/>
                </a:solidFill>
              </a:rPr>
              <a:t>.</a:t>
            </a:r>
            <a:endParaRPr lang="en-US" sz="2400" dirty="0">
              <a:solidFill>
                <a:schemeClr val="bg1"/>
              </a:solidFill>
            </a:endParaRPr>
          </a:p>
          <a:p>
            <a:pPr marL="0" indent="0" algn="just">
              <a:lnSpc>
                <a:spcPct val="100000"/>
              </a:lnSpc>
              <a:spcBef>
                <a:spcPts val="0"/>
              </a:spcBef>
              <a:buNone/>
            </a:pPr>
            <a:r>
              <a:rPr lang="sr-Cyrl-RS" sz="2400" dirty="0" smtClean="0">
                <a:solidFill>
                  <a:schemeClr val="bg1"/>
                </a:solidFill>
              </a:rPr>
              <a:t>Потписивање </a:t>
            </a:r>
            <a:r>
              <a:rPr lang="sr-Cyrl-RS" sz="2400" dirty="0">
                <a:solidFill>
                  <a:schemeClr val="bg1"/>
                </a:solidFill>
              </a:rPr>
              <a:t>евиденције о присуству </a:t>
            </a:r>
            <a:r>
              <a:rPr lang="sr-Cyrl-RS" sz="2400" b="1" dirty="0">
                <a:solidFill>
                  <a:schemeClr val="bg1"/>
                </a:solidFill>
              </a:rPr>
              <a:t>НЕ ЗАМЕЊУЈЕ </a:t>
            </a:r>
            <a:r>
              <a:rPr lang="sr-Cyrl-RS" sz="2400" dirty="0">
                <a:solidFill>
                  <a:schemeClr val="bg1"/>
                </a:solidFill>
              </a:rPr>
              <a:t>потписивање записника о раду </a:t>
            </a:r>
            <a:r>
              <a:rPr lang="sr-Cyrl-RS" sz="2400" dirty="0" smtClean="0">
                <a:solidFill>
                  <a:schemeClr val="bg1"/>
                </a:solidFill>
              </a:rPr>
              <a:t>гласачкогодбора)</a:t>
            </a:r>
          </a:p>
          <a:p>
            <a:pPr marL="0" indent="0" algn="just">
              <a:lnSpc>
                <a:spcPct val="100000"/>
              </a:lnSpc>
              <a:spcBef>
                <a:spcPts val="0"/>
              </a:spcBef>
              <a:buNone/>
            </a:pPr>
            <a:endParaRPr lang="sr-Cyrl-RS" sz="1500" dirty="0" smtClean="0">
              <a:solidFill>
                <a:schemeClr val="bg1"/>
              </a:solidFill>
            </a:endParaRPr>
          </a:p>
          <a:p>
            <a:pPr marL="0" indent="0" algn="just">
              <a:lnSpc>
                <a:spcPct val="100000"/>
              </a:lnSpc>
              <a:spcBef>
                <a:spcPts val="0"/>
              </a:spcBef>
              <a:buNone/>
            </a:pPr>
            <a:endParaRPr lang="en-US" sz="1500" dirty="0">
              <a:solidFill>
                <a:schemeClr val="bg1"/>
              </a:solidFill>
            </a:endParaRPr>
          </a:p>
          <a:p>
            <a:pPr lvl="0" algn="just">
              <a:lnSpc>
                <a:spcPct val="100000"/>
              </a:lnSpc>
              <a:spcBef>
                <a:spcPts val="0"/>
              </a:spcBef>
            </a:pPr>
            <a:r>
              <a:rPr lang="ru-RU" sz="2300" b="1" dirty="0" smtClean="0">
                <a:solidFill>
                  <a:srgbClr val="FFC000"/>
                </a:solidFill>
              </a:rPr>
              <a:t>Овлашћења </a:t>
            </a:r>
            <a:r>
              <a:rPr lang="ru-RU" sz="2300" b="1" dirty="0">
                <a:solidFill>
                  <a:srgbClr val="FFC000"/>
                </a:solidFill>
              </a:rPr>
              <a:t>посматрача </a:t>
            </a:r>
            <a:r>
              <a:rPr lang="ru-RU" sz="2300" b="1" dirty="0">
                <a:solidFill>
                  <a:schemeClr val="bg1"/>
                </a:solidFill>
              </a:rPr>
              <a:t>за праћење рада гласачких одбора (обрасци РРП-2 или РРП-4</a:t>
            </a:r>
            <a:r>
              <a:rPr lang="ru-RU" sz="2300" b="1" dirty="0" smtClean="0">
                <a:solidFill>
                  <a:schemeClr val="bg1"/>
                </a:solidFill>
              </a:rPr>
              <a:t>)</a:t>
            </a:r>
          </a:p>
          <a:p>
            <a:pPr lvl="0" algn="just">
              <a:lnSpc>
                <a:spcPct val="100000"/>
              </a:lnSpc>
              <a:spcBef>
                <a:spcPts val="0"/>
              </a:spcBef>
            </a:pPr>
            <a:r>
              <a:rPr lang="sr-Cyrl-RS" sz="2400" dirty="0" smtClean="0">
                <a:solidFill>
                  <a:schemeClr val="bg1"/>
                </a:solidFill>
              </a:rPr>
              <a:t>(</a:t>
            </a:r>
            <a:r>
              <a:rPr lang="ru-RU" sz="2400" dirty="0">
                <a:solidFill>
                  <a:schemeClr val="bg1"/>
                </a:solidFill>
              </a:rPr>
              <a:t>служе да гласачки одбор може да провери да ли је посматрач који је дошао на гласачко место и поседује легитимацију коју је издао РИК заиста овлашћен да буде присутан на конкретном гласачком месту</a:t>
            </a:r>
            <a:r>
              <a:rPr lang="sr-Cyrl-RS" sz="2400" dirty="0" smtClean="0">
                <a:solidFill>
                  <a:schemeClr val="bg1"/>
                </a:solidFill>
              </a:rPr>
              <a:t>)</a:t>
            </a:r>
            <a:endParaRPr lang="en-US" sz="24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61789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25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nodeType="afterEffect">
                                  <p:stCondLst>
                                    <p:cond delay="25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750"/>
                            </p:stCondLst>
                            <p:childTnLst>
                              <p:par>
                                <p:cTn id="23" presetID="42" presetClass="entr" presetSubtype="0" fill="hold" nodeType="afterEffect">
                                  <p:stCondLst>
                                    <p:cond delay="25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anim calcmode="lin" valueType="num">
                                      <p:cBhvr>
                                        <p:cTn id="2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42" presetClass="entr" presetSubtype="0" fill="hold" nodeType="afterEffect">
                                  <p:stCondLst>
                                    <p:cond delay="25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anim calcmode="lin" valueType="num">
                                      <p:cBhvr>
                                        <p:cTn id="3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315" y="224444"/>
            <a:ext cx="11845637" cy="6542116"/>
          </a:xfrm>
        </p:spPr>
        <p:txBody>
          <a:bodyPr/>
          <a:lstStyle/>
          <a:p>
            <a:pPr lvl="0" algn="just"/>
            <a:endParaRPr lang="sr-Cyrl-RS" sz="2400" b="1" dirty="0" smtClean="0">
              <a:solidFill>
                <a:schemeClr val="bg1"/>
              </a:solidFill>
            </a:endParaRPr>
          </a:p>
          <a:p>
            <a:pPr lvl="0" algn="just"/>
            <a:r>
              <a:rPr lang="sr-Cyrl-RS" sz="2400" b="1" dirty="0" smtClean="0">
                <a:solidFill>
                  <a:srgbClr val="FFC000"/>
                </a:solidFill>
              </a:rPr>
              <a:t>Идентификационе </a:t>
            </a:r>
            <a:r>
              <a:rPr lang="sr-Cyrl-RS" sz="2400" b="1" dirty="0">
                <a:solidFill>
                  <a:srgbClr val="FFC000"/>
                </a:solidFill>
              </a:rPr>
              <a:t>картице </a:t>
            </a:r>
            <a:r>
              <a:rPr lang="sr-Cyrl-RS" sz="2400" b="1" dirty="0">
                <a:solidFill>
                  <a:schemeClr val="bg1"/>
                </a:solidFill>
              </a:rPr>
              <a:t>за чланове </a:t>
            </a:r>
            <a:r>
              <a:rPr lang="sr-Cyrl-RS" sz="2400" b="1" dirty="0" smtClean="0">
                <a:solidFill>
                  <a:schemeClr val="bg1"/>
                </a:solidFill>
              </a:rPr>
              <a:t>гласачких одбора</a:t>
            </a:r>
          </a:p>
          <a:p>
            <a:pPr marL="0" indent="0" algn="just">
              <a:buNone/>
            </a:pPr>
            <a:r>
              <a:rPr lang="sr-Cyrl-RS" sz="2400" dirty="0" smtClean="0">
                <a:solidFill>
                  <a:schemeClr val="bg1"/>
                </a:solidFill>
              </a:rPr>
              <a:t>(</a:t>
            </a:r>
            <a:r>
              <a:rPr lang="ru-RU" sz="2400" dirty="0">
                <a:solidFill>
                  <a:schemeClr val="bg1"/>
                </a:solidFill>
              </a:rPr>
              <a:t>служе да посматрачи докажу да су они ти који су овлашћени за посматрање спровођења гласања на гласачком месту</a:t>
            </a:r>
            <a:r>
              <a:rPr lang="sr-Cyrl-RS" sz="2400" dirty="0" smtClean="0">
                <a:solidFill>
                  <a:schemeClr val="bg1"/>
                </a:solidFill>
              </a:rPr>
              <a:t>)</a:t>
            </a:r>
            <a:endParaRPr lang="en-US" sz="2400" dirty="0">
              <a:solidFill>
                <a:schemeClr val="bg1"/>
              </a:solidFill>
            </a:endParaRPr>
          </a:p>
          <a:p>
            <a:pPr lvl="0"/>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07710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2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255" y="257694"/>
            <a:ext cx="11887200" cy="6309361"/>
          </a:xfrm>
        </p:spPr>
        <p:txBody>
          <a:bodyPr/>
          <a:lstStyle/>
          <a:p>
            <a:pPr marL="0" indent="0">
              <a:buNone/>
            </a:pPr>
            <a:r>
              <a:rPr lang="sr-Cyrl-RS" b="1" cap="all" dirty="0" smtClean="0">
                <a:solidFill>
                  <a:srgbClr val="FFC000"/>
                </a:solidFill>
                <a:effectLst>
                  <a:outerShdw blurRad="38100" dist="38100" dir="2700000" algn="tl">
                    <a:srgbClr val="000000">
                      <a:alpha val="43137"/>
                    </a:srgbClr>
                  </a:outerShdw>
                </a:effectLst>
              </a:rPr>
              <a:t>ОПШТИНСКА</a:t>
            </a:r>
            <a:r>
              <a:rPr lang="en-US" b="1" cap="all" dirty="0" smtClean="0">
                <a:solidFill>
                  <a:srgbClr val="FFC000"/>
                </a:solidFill>
                <a:effectLst>
                  <a:outerShdw blurRad="38100" dist="38100" dir="2700000" algn="tl">
                    <a:srgbClr val="000000">
                      <a:alpha val="43137"/>
                    </a:srgbClr>
                  </a:outerShdw>
                </a:effectLst>
              </a:rPr>
              <a:t> </a:t>
            </a:r>
            <a:r>
              <a:rPr lang="sr-Cyrl-RS" b="1" cap="all" dirty="0" smtClean="0">
                <a:solidFill>
                  <a:srgbClr val="FFC000"/>
                </a:solidFill>
              </a:rPr>
              <a:t>УПРАВА</a:t>
            </a:r>
            <a:r>
              <a:rPr lang="sr-Cyrl-RS" b="1" cap="all" dirty="0">
                <a:solidFill>
                  <a:schemeClr val="bg1"/>
                </a:solidFill>
              </a:rPr>
              <a:t>, ЗА СВАКИ </a:t>
            </a:r>
            <a:r>
              <a:rPr lang="sr-Cyrl-RS" b="1" cap="all" dirty="0" smtClean="0">
                <a:solidFill>
                  <a:schemeClr val="bg1"/>
                </a:solidFill>
              </a:rPr>
              <a:t>гласачки ОДБОР</a:t>
            </a:r>
            <a:r>
              <a:rPr lang="sr-Cyrl-RS" b="1" cap="all" dirty="0">
                <a:solidFill>
                  <a:schemeClr val="bg1"/>
                </a:solidFill>
              </a:rPr>
              <a:t>, </a:t>
            </a:r>
            <a:r>
              <a:rPr lang="sr-Cyrl-RS" b="1" cap="all" dirty="0">
                <a:solidFill>
                  <a:srgbClr val="FFC000"/>
                </a:solidFill>
                <a:effectLst>
                  <a:outerShdw blurRad="38100" dist="38100" dir="2700000" algn="tl">
                    <a:srgbClr val="000000">
                      <a:alpha val="43137"/>
                    </a:srgbClr>
                  </a:outerShdw>
                </a:effectLst>
              </a:rPr>
              <a:t>обезбеђује</a:t>
            </a:r>
            <a:r>
              <a:rPr lang="sr-Cyrl-RS" b="1" cap="all" dirty="0" smtClean="0">
                <a:solidFill>
                  <a:schemeClr val="bg1"/>
                </a:solidFill>
              </a:rPr>
              <a:t>:</a:t>
            </a:r>
          </a:p>
          <a:p>
            <a:pPr marL="0" indent="0">
              <a:buNone/>
            </a:pPr>
            <a:endParaRPr lang="en-US" sz="1700" b="1" cap="all" dirty="0">
              <a:solidFill>
                <a:schemeClr val="bg1"/>
              </a:solidFill>
            </a:endParaRPr>
          </a:p>
          <a:p>
            <a:pPr>
              <a:lnSpc>
                <a:spcPct val="100000"/>
              </a:lnSpc>
              <a:spcBef>
                <a:spcPts val="0"/>
              </a:spcBef>
            </a:pPr>
            <a:r>
              <a:rPr lang="sr-Cyrl-RS" sz="2400" b="1" dirty="0" smtClean="0">
                <a:solidFill>
                  <a:schemeClr val="bg1"/>
                </a:solidFill>
              </a:rPr>
              <a:t>Гласачку кутију	</a:t>
            </a:r>
            <a:r>
              <a:rPr lang="sr-Latn-RS" sz="2400" b="1" dirty="0" smtClean="0">
                <a:solidFill>
                  <a:schemeClr val="bg1"/>
                </a:solidFill>
              </a:rPr>
              <a:t>	</a:t>
            </a:r>
            <a:r>
              <a:rPr lang="sr-Cyrl-RS" sz="3500" b="1" dirty="0" smtClean="0">
                <a:solidFill>
                  <a:schemeClr val="bg1"/>
                </a:solidFill>
              </a:rPr>
              <a:t>·</a:t>
            </a:r>
            <a:r>
              <a:rPr lang="sr-Latn-RS" b="1" dirty="0" smtClean="0">
                <a:solidFill>
                  <a:schemeClr val="bg1"/>
                </a:solidFill>
              </a:rPr>
              <a:t> </a:t>
            </a:r>
            <a:r>
              <a:rPr lang="sr-Cyrl-RS" sz="2400" b="1" dirty="0" smtClean="0">
                <a:solidFill>
                  <a:schemeClr val="bg1"/>
                </a:solidFill>
              </a:rPr>
              <a:t>Параване за обезбеђивање тајности гласања</a:t>
            </a:r>
            <a:endParaRPr lang="sr-Latn-RS" sz="2400" b="1" dirty="0" smtClean="0">
              <a:solidFill>
                <a:schemeClr val="bg1"/>
              </a:solidFill>
            </a:endParaRPr>
          </a:p>
          <a:p>
            <a:endParaRPr lang="sr-Latn-RS" b="1" dirty="0">
              <a:solidFill>
                <a:schemeClr val="bg1"/>
              </a:solidFill>
            </a:endParaRPr>
          </a:p>
          <a:p>
            <a:endParaRPr lang="sr-Latn-RS" b="1" dirty="0" smtClean="0">
              <a:solidFill>
                <a:schemeClr val="bg1"/>
              </a:solidFill>
            </a:endParaRPr>
          </a:p>
          <a:p>
            <a:endParaRPr lang="sr-Latn-RS" b="1" dirty="0">
              <a:solidFill>
                <a:schemeClr val="bg1"/>
              </a:solidFill>
            </a:endParaRPr>
          </a:p>
          <a:p>
            <a:endParaRPr lang="sr-Latn-RS" b="1" dirty="0" smtClean="0">
              <a:solidFill>
                <a:schemeClr val="bg1"/>
              </a:solidFill>
            </a:endParaRPr>
          </a:p>
          <a:p>
            <a:pPr>
              <a:lnSpc>
                <a:spcPct val="100000"/>
              </a:lnSpc>
              <a:spcBef>
                <a:spcPts val="0"/>
              </a:spcBef>
            </a:pPr>
            <a:endParaRPr lang="sr-Cyrl-RS" sz="1200" b="1" dirty="0" smtClean="0">
              <a:solidFill>
                <a:schemeClr val="bg1"/>
              </a:solidFill>
            </a:endParaRPr>
          </a:p>
          <a:p>
            <a:pPr>
              <a:lnSpc>
                <a:spcPct val="100000"/>
              </a:lnSpc>
              <a:spcBef>
                <a:spcPts val="0"/>
              </a:spcBef>
            </a:pPr>
            <a:endParaRPr lang="sr-Cyrl-RS" sz="1200" b="1" dirty="0" smtClean="0">
              <a:solidFill>
                <a:schemeClr val="bg1"/>
              </a:solidFill>
            </a:endParaRPr>
          </a:p>
          <a:p>
            <a:pPr>
              <a:lnSpc>
                <a:spcPct val="100000"/>
              </a:lnSpc>
              <a:spcBef>
                <a:spcPts val="0"/>
              </a:spcBef>
            </a:pPr>
            <a:endParaRPr lang="sr-Latn-RS" sz="1200" b="1" dirty="0" smtClean="0">
              <a:solidFill>
                <a:schemeClr val="bg1"/>
              </a:solidFill>
            </a:endParaRPr>
          </a:p>
          <a:p>
            <a:pPr>
              <a:lnSpc>
                <a:spcPct val="100000"/>
              </a:lnSpc>
              <a:spcBef>
                <a:spcPts val="0"/>
              </a:spcBef>
            </a:pPr>
            <a:r>
              <a:rPr lang="sr-Cyrl-RS" sz="2400" b="1" dirty="0" smtClean="0">
                <a:solidFill>
                  <a:schemeClr val="bg1"/>
                </a:solidFill>
              </a:rPr>
              <a:t>два </a:t>
            </a:r>
            <a:r>
              <a:rPr lang="sr-Cyrl-RS" sz="2400" b="1" dirty="0">
                <a:solidFill>
                  <a:schemeClr val="bg1"/>
                </a:solidFill>
              </a:rPr>
              <a:t>спреја за обележавање прста </a:t>
            </a:r>
            <a:r>
              <a:rPr lang="sr-Cyrl-RS" sz="2400" b="1" dirty="0" smtClean="0">
                <a:solidFill>
                  <a:schemeClr val="bg1"/>
                </a:solidFill>
              </a:rPr>
              <a:t>гласача</a:t>
            </a:r>
            <a:r>
              <a:rPr lang="sr-Latn-RS" b="1" dirty="0" smtClean="0">
                <a:solidFill>
                  <a:schemeClr val="bg1"/>
                </a:solidFill>
              </a:rPr>
              <a:t>		      </a:t>
            </a:r>
            <a:r>
              <a:rPr lang="sr-Cyrl-RS" sz="3500" b="1" dirty="0" smtClean="0">
                <a:solidFill>
                  <a:schemeClr val="bg1"/>
                </a:solidFill>
              </a:rPr>
              <a:t>·</a:t>
            </a:r>
            <a:r>
              <a:rPr lang="sr-Latn-RS" b="1" dirty="0" smtClean="0">
                <a:solidFill>
                  <a:schemeClr val="bg1"/>
                </a:solidFill>
              </a:rPr>
              <a:t> </a:t>
            </a:r>
            <a:r>
              <a:rPr lang="sr-Cyrl-RS" sz="2400" b="1" dirty="0" smtClean="0">
                <a:solidFill>
                  <a:schemeClr val="bg1"/>
                </a:solidFill>
              </a:rPr>
              <a:t>две </a:t>
            </a:r>
            <a:r>
              <a:rPr lang="sr-Cyrl-RS" sz="2400" b="1" dirty="0">
                <a:solidFill>
                  <a:schemeClr val="bg1"/>
                </a:solidFill>
              </a:rPr>
              <a:t>УВ лампе</a:t>
            </a:r>
            <a:endParaRPr lang="en-US" sz="2400" dirty="0">
              <a:solidFill>
                <a:schemeClr val="bg1"/>
              </a:solidFill>
            </a:endParaRPr>
          </a:p>
          <a:p>
            <a:endParaRPr lang="en-US" dirty="0">
              <a:solidFill>
                <a:schemeClr val="bg1"/>
              </a:solidFill>
            </a:endParaRPr>
          </a:p>
        </p:txBody>
      </p:sp>
      <p:pic>
        <p:nvPicPr>
          <p:cNvPr id="4" name="Picture 3" descr="Adobe Systems"/>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564917" y="1840922"/>
            <a:ext cx="1790700" cy="1809750"/>
          </a:xfrm>
          <a:prstGeom prst="rect">
            <a:avLst/>
          </a:prstGeom>
          <a:noFill/>
          <a:ln>
            <a:noFill/>
          </a:ln>
          <a:effectLst>
            <a:reflection stA="45000" endPos="23000" dist="50800" dir="5400000" sy="-100000" algn="bl" rotWithShape="0"/>
          </a:effectLst>
        </p:spPr>
      </p:pic>
      <p:pic>
        <p:nvPicPr>
          <p:cNvPr id="5" name="Picture 4" descr="Adobe Systems"/>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916891" y="1840922"/>
            <a:ext cx="1743075" cy="1524000"/>
          </a:xfrm>
          <a:prstGeom prst="rect">
            <a:avLst/>
          </a:prstGeom>
          <a:noFill/>
          <a:ln>
            <a:noFill/>
          </a:ln>
          <a:effectLst>
            <a:reflection stA="45000" endPos="23000" dist="50800" dir="5400000" sy="-100000" algn="bl" rotWithShape="0"/>
          </a:effectLst>
        </p:spPr>
      </p:pic>
      <p:pic>
        <p:nvPicPr>
          <p:cNvPr id="6" name="Picture 5" descr="Adobe Systems"/>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7036636" y="1840922"/>
            <a:ext cx="1743075" cy="1524000"/>
          </a:xfrm>
          <a:prstGeom prst="rect">
            <a:avLst/>
          </a:prstGeom>
          <a:noFill/>
          <a:ln>
            <a:noFill/>
          </a:ln>
          <a:effectLst>
            <a:reflection stA="45000" endPos="23000" dist="50800" dir="5400000" sy="-100000" algn="bl" rotWithShape="0"/>
          </a:effectLst>
        </p:spPr>
      </p:pic>
      <p:pic>
        <p:nvPicPr>
          <p:cNvPr id="13" name="Picture 12"/>
          <p:cNvPicPr/>
          <p:nvPr/>
        </p:nvPicPr>
        <p:blipFill>
          <a:blip r:embed="rId6">
            <a:extLst>
              <a:ext uri="{28A0092B-C50C-407E-A947-70E740481C1C}">
                <a14:useLocalDpi xmlns:a14="http://schemas.microsoft.com/office/drawing/2010/main" val="0"/>
              </a:ext>
            </a:extLst>
          </a:blip>
          <a:srcRect/>
          <a:stretch>
            <a:fillRect/>
          </a:stretch>
        </p:blipFill>
        <p:spPr bwMode="auto">
          <a:xfrm>
            <a:off x="7431730" y="4812231"/>
            <a:ext cx="1560830" cy="1524000"/>
          </a:xfrm>
          <a:prstGeom prst="rect">
            <a:avLst/>
          </a:prstGeom>
          <a:noFill/>
        </p:spPr>
      </p:pic>
      <p:pic>
        <p:nvPicPr>
          <p:cNvPr id="14" name="Picture 13"/>
          <p:cNvPicPr/>
          <p:nvPr/>
        </p:nvPicPr>
        <p:blipFill>
          <a:blip r:embed="rId6">
            <a:extLst>
              <a:ext uri="{28A0092B-C50C-407E-A947-70E740481C1C}">
                <a14:useLocalDpi xmlns:a14="http://schemas.microsoft.com/office/drawing/2010/main" val="0"/>
              </a:ext>
            </a:extLst>
          </a:blip>
          <a:srcRect/>
          <a:stretch>
            <a:fillRect/>
          </a:stretch>
        </p:blipFill>
        <p:spPr bwMode="auto">
          <a:xfrm>
            <a:off x="9352385" y="4812231"/>
            <a:ext cx="1560830" cy="1524000"/>
          </a:xfrm>
          <a:prstGeom prst="rect">
            <a:avLst/>
          </a:prstGeom>
          <a:noFill/>
        </p:spPr>
      </p:pic>
      <p:pic>
        <p:nvPicPr>
          <p:cNvPr id="7" name="Picture 6"/>
          <p:cNvPicPr>
            <a:picLocks noChangeAspect="1"/>
          </p:cNvPicPr>
          <p:nvPr/>
        </p:nvPicPr>
        <p:blipFill>
          <a:blip r:embed="rId7"/>
          <a:stretch>
            <a:fillRect/>
          </a:stretch>
        </p:blipFill>
        <p:spPr>
          <a:xfrm>
            <a:off x="3420874" y="4982545"/>
            <a:ext cx="511941" cy="1621832"/>
          </a:xfrm>
          <a:prstGeom prst="rect">
            <a:avLst/>
          </a:prstGeom>
          <a:effectLst>
            <a:reflection blurRad="25400" stA="99000" endPos="11000" dist="50800" dir="5400000" sy="-100000" algn="bl" rotWithShape="0"/>
          </a:effectLst>
        </p:spPr>
      </p:pic>
      <p:pic>
        <p:nvPicPr>
          <p:cNvPr id="8" name="Picture 7"/>
          <p:cNvPicPr>
            <a:picLocks noChangeAspect="1"/>
          </p:cNvPicPr>
          <p:nvPr/>
        </p:nvPicPr>
        <p:blipFill>
          <a:blip r:embed="rId7"/>
          <a:stretch>
            <a:fillRect/>
          </a:stretch>
        </p:blipFill>
        <p:spPr>
          <a:xfrm>
            <a:off x="2473798" y="4990653"/>
            <a:ext cx="500547" cy="1585733"/>
          </a:xfrm>
          <a:prstGeom prst="rect">
            <a:avLst/>
          </a:prstGeom>
          <a:effectLst>
            <a:reflection blurRad="25400" stA="99000" endPos="11000" dist="50800" dir="5400000" sy="-100000" algn="bl" rotWithShape="0"/>
          </a:effectLst>
        </p:spPr>
      </p:pic>
    </p:spTree>
    <p:extLst>
      <p:ext uri="{BB962C8B-B14F-4D97-AF65-F5344CB8AC3E}">
        <p14:creationId xmlns:p14="http://schemas.microsoft.com/office/powerpoint/2010/main" val="186354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25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par>
                          <p:cTn id="23" fill="hold">
                            <p:stCondLst>
                              <p:cond delay="500"/>
                            </p:stCondLst>
                            <p:childTnLst>
                              <p:par>
                                <p:cTn id="24" presetID="10" presetClass="entr" presetSubtype="0" fill="hold" nodeType="afterEffect">
                                  <p:stCondLst>
                                    <p:cond delay="50"/>
                                  </p:stCondLst>
                                  <p:childTnLst>
                                    <p:set>
                                      <p:cBhvr>
                                        <p:cTn id="25" dur="1" fill="hold">
                                          <p:stCondLst>
                                            <p:cond delay="0"/>
                                          </p:stCondLst>
                                        </p:cTn>
                                        <p:tgtEl>
                                          <p:spTgt spid="3">
                                            <p:txEl>
                                              <p:pRg st="10" end="10"/>
                                            </p:txEl>
                                          </p:spTgt>
                                        </p:tgtEl>
                                        <p:attrNameLst>
                                          <p:attrName>style.visibility</p:attrName>
                                        </p:attrNameLst>
                                      </p:cBhvr>
                                      <p:to>
                                        <p:strVal val="visible"/>
                                      </p:to>
                                    </p:set>
                                    <p:animEffect transition="in" filter="fade">
                                      <p:cBhvr>
                                        <p:cTn id="26" dur="1700"/>
                                        <p:tgtEl>
                                          <p:spTgt spid="3">
                                            <p:txEl>
                                              <p:pRg st="10" end="10"/>
                                            </p:txEl>
                                          </p:spTgt>
                                        </p:tgtEl>
                                      </p:cBhvr>
                                    </p:animEffect>
                                  </p:childTnLst>
                                </p:cTn>
                              </p:par>
                              <p:par>
                                <p:cTn id="27" presetID="10" presetClass="entr" presetSubtype="0" fill="hold" nodeType="withEffect">
                                  <p:stCondLst>
                                    <p:cond delay="90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nodeType="withEffect">
                                  <p:stCondLst>
                                    <p:cond delay="90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nodeType="withEffect">
                                  <p:stCondLst>
                                    <p:cond delay="90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nodeType="withEffect">
                                  <p:stCondLst>
                                    <p:cond delay="90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567" y="307570"/>
            <a:ext cx="11704320" cy="6367549"/>
          </a:xfrm>
        </p:spPr>
        <p:txBody>
          <a:bodyPr/>
          <a:lstStyle/>
          <a:p>
            <a:pPr marL="0" indent="0" algn="just">
              <a:lnSpc>
                <a:spcPct val="100000"/>
              </a:lnSpc>
              <a:spcBef>
                <a:spcPts val="0"/>
              </a:spcBef>
              <a:buNone/>
            </a:pPr>
            <a:endParaRPr lang="sr-Latn-RS" sz="1200" dirty="0" smtClean="0">
              <a:solidFill>
                <a:schemeClr val="bg1"/>
              </a:solidFill>
            </a:endParaRPr>
          </a:p>
          <a:p>
            <a:pPr lvl="0" algn="just">
              <a:lnSpc>
                <a:spcPct val="100000"/>
              </a:lnSpc>
              <a:spcBef>
                <a:spcPts val="0"/>
              </a:spcBef>
            </a:pPr>
            <a:r>
              <a:rPr lang="sr-Cyrl-RS" sz="2400" dirty="0" smtClean="0">
                <a:solidFill>
                  <a:schemeClr val="bg1"/>
                </a:solidFill>
              </a:rPr>
              <a:t>батерије </a:t>
            </a:r>
            <a:r>
              <a:rPr lang="sr-Cyrl-RS" sz="2400" dirty="0">
                <a:solidFill>
                  <a:schemeClr val="bg1"/>
                </a:solidFill>
              </a:rPr>
              <a:t>за УВ </a:t>
            </a:r>
            <a:r>
              <a:rPr lang="sr-Cyrl-RS" sz="2400" dirty="0" smtClean="0">
                <a:solidFill>
                  <a:schemeClr val="bg1"/>
                </a:solidFill>
              </a:rPr>
              <a:t>лампе</a:t>
            </a:r>
            <a:endParaRPr lang="sr-Latn-RS" sz="2400" dirty="0" smtClean="0">
              <a:solidFill>
                <a:schemeClr val="bg1"/>
              </a:solidFill>
            </a:endParaRPr>
          </a:p>
          <a:p>
            <a:pPr lvl="0" algn="just">
              <a:lnSpc>
                <a:spcPct val="100000"/>
              </a:lnSpc>
              <a:spcBef>
                <a:spcPts val="0"/>
              </a:spcBef>
            </a:pPr>
            <a:endParaRPr lang="sr-Cyrl-RS" sz="2400" dirty="0" smtClean="0">
              <a:solidFill>
                <a:schemeClr val="bg1"/>
              </a:solidFill>
            </a:endParaRPr>
          </a:p>
          <a:p>
            <a:pPr lvl="0" algn="just">
              <a:lnSpc>
                <a:spcPct val="100000"/>
              </a:lnSpc>
              <a:spcBef>
                <a:spcPts val="0"/>
              </a:spcBef>
            </a:pPr>
            <a:r>
              <a:rPr lang="sr-Cyrl-RS" sz="2400" dirty="0" smtClean="0">
                <a:solidFill>
                  <a:schemeClr val="bg1"/>
                </a:solidFill>
              </a:rPr>
              <a:t>прибор </a:t>
            </a:r>
            <a:r>
              <a:rPr lang="sr-Cyrl-RS" sz="2400" dirty="0">
                <a:solidFill>
                  <a:schemeClr val="bg1"/>
                </a:solidFill>
              </a:rPr>
              <a:t>за писање (оловке и маркер</a:t>
            </a:r>
            <a:r>
              <a:rPr lang="sr-Cyrl-RS" sz="2400" dirty="0" smtClean="0">
                <a:solidFill>
                  <a:schemeClr val="bg1"/>
                </a:solidFill>
              </a:rPr>
              <a:t>)</a:t>
            </a:r>
            <a:endParaRPr lang="sr-Latn-RS" sz="2400" dirty="0" smtClean="0">
              <a:solidFill>
                <a:schemeClr val="bg1"/>
              </a:solidFill>
            </a:endParaRPr>
          </a:p>
          <a:p>
            <a:pPr lvl="0" algn="just">
              <a:lnSpc>
                <a:spcPct val="100000"/>
              </a:lnSpc>
              <a:spcBef>
                <a:spcPts val="0"/>
              </a:spcBef>
            </a:pPr>
            <a:endParaRPr lang="sr-Latn-RS" sz="2400" dirty="0">
              <a:solidFill>
                <a:schemeClr val="bg1"/>
              </a:solidFill>
            </a:endParaRPr>
          </a:p>
          <a:p>
            <a:pPr lvl="0" algn="just">
              <a:lnSpc>
                <a:spcPct val="100000"/>
              </a:lnSpc>
              <a:spcBef>
                <a:spcPts val="0"/>
              </a:spcBef>
            </a:pPr>
            <a:endParaRPr lang="sr-Cyrl-RS" sz="2400" dirty="0" smtClean="0">
              <a:solidFill>
                <a:schemeClr val="bg1"/>
              </a:solidFill>
            </a:endParaRPr>
          </a:p>
          <a:p>
            <a:pPr lvl="0" algn="just">
              <a:lnSpc>
                <a:spcPct val="100000"/>
              </a:lnSpc>
              <a:spcBef>
                <a:spcPts val="0"/>
              </a:spcBef>
            </a:pPr>
            <a:endParaRPr lang="sr-Latn-RS" sz="1500" dirty="0" smtClean="0">
              <a:solidFill>
                <a:schemeClr val="bg1"/>
              </a:solidFill>
            </a:endParaRPr>
          </a:p>
          <a:p>
            <a:pPr algn="just">
              <a:lnSpc>
                <a:spcPct val="100000"/>
              </a:lnSpc>
              <a:spcBef>
                <a:spcPts val="0"/>
              </a:spcBef>
            </a:pPr>
            <a:r>
              <a:rPr lang="sr-Cyrl-RS" sz="2400" dirty="0">
                <a:solidFill>
                  <a:schemeClr val="bg1"/>
                </a:solidFill>
              </a:rPr>
              <a:t>прибор за печаћење гласачке кутије и другог </a:t>
            </a:r>
            <a:r>
              <a:rPr lang="sr-Cyrl-RS" sz="2400" dirty="0" smtClean="0">
                <a:solidFill>
                  <a:schemeClr val="bg1"/>
                </a:solidFill>
              </a:rPr>
              <a:t>гласачког материјала</a:t>
            </a:r>
          </a:p>
          <a:p>
            <a:pPr algn="just">
              <a:lnSpc>
                <a:spcPct val="100000"/>
              </a:lnSpc>
              <a:spcBef>
                <a:spcPts val="0"/>
              </a:spcBef>
            </a:pPr>
            <a:endParaRPr lang="en-US" sz="2400" dirty="0">
              <a:solidFill>
                <a:schemeClr val="bg1"/>
              </a:solidFill>
            </a:endParaRPr>
          </a:p>
          <a:p>
            <a:pPr algn="just">
              <a:lnSpc>
                <a:spcPct val="100000"/>
              </a:lnSpc>
              <a:spcBef>
                <a:spcPts val="0"/>
              </a:spcBef>
            </a:pPr>
            <a:r>
              <a:rPr lang="ru-RU" sz="2400" dirty="0" smtClean="0">
                <a:solidFill>
                  <a:schemeClr val="bg1"/>
                </a:solidFill>
              </a:rPr>
              <a:t>коверте </a:t>
            </a:r>
            <a:r>
              <a:rPr lang="ru-RU" sz="2400" dirty="0">
                <a:solidFill>
                  <a:schemeClr val="bg1"/>
                </a:solidFill>
              </a:rPr>
              <a:t>за одлагање гласачких листића, контролног листа и потврде о изборном праву за гласање ван гласачког </a:t>
            </a:r>
            <a:r>
              <a:rPr lang="ru-RU" sz="2400" dirty="0" smtClean="0">
                <a:solidFill>
                  <a:schemeClr val="bg1"/>
                </a:solidFill>
              </a:rPr>
              <a:t>места</a:t>
            </a:r>
          </a:p>
          <a:p>
            <a:pPr marL="0" indent="0" algn="just">
              <a:lnSpc>
                <a:spcPct val="100000"/>
              </a:lnSpc>
              <a:spcBef>
                <a:spcPts val="0"/>
              </a:spcBef>
              <a:buNone/>
            </a:pPr>
            <a:endParaRPr lang="en-US" sz="2400" dirty="0">
              <a:solidFill>
                <a:schemeClr val="bg1"/>
              </a:solidFill>
            </a:endParaRPr>
          </a:p>
          <a:p>
            <a:pPr algn="just">
              <a:lnSpc>
                <a:spcPct val="100000"/>
              </a:lnSpc>
              <a:spcBef>
                <a:spcPts val="0"/>
              </a:spcBef>
            </a:pPr>
            <a:r>
              <a:rPr lang="sr-Cyrl-RS" sz="2400" dirty="0">
                <a:solidFill>
                  <a:schemeClr val="bg1"/>
                </a:solidFill>
              </a:rPr>
              <a:t>остали канцеларијски материјал (маказе, селотејп, лењир и папир за писање)</a:t>
            </a:r>
            <a:endParaRPr lang="en-US" sz="2400" dirty="0">
              <a:solidFill>
                <a:schemeClr val="bg1"/>
              </a:solidFill>
            </a:endParaRPr>
          </a:p>
          <a:p>
            <a:pPr marL="0" lvl="0" indent="0">
              <a:lnSpc>
                <a:spcPct val="100000"/>
              </a:lnSpc>
              <a:spcBef>
                <a:spcPts val="0"/>
              </a:spcBef>
              <a:buNone/>
            </a:pPr>
            <a:endParaRPr lang="en-US" sz="2400" dirty="0">
              <a:solidFill>
                <a:schemeClr val="bg1"/>
              </a:solidFill>
            </a:endParaRPr>
          </a:p>
          <a:p>
            <a:endParaRPr lang="en-US" dirty="0">
              <a:solidFill>
                <a:schemeClr val="bg1"/>
              </a:solidFill>
            </a:endParaRPr>
          </a:p>
        </p:txBody>
      </p:sp>
      <p:pic>
        <p:nvPicPr>
          <p:cNvPr id="8" name="Picture 7" descr="C:\Users\biljana.zeljkovic\Downloads\pencil.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113" y="1763187"/>
            <a:ext cx="713105" cy="695325"/>
          </a:xfrm>
          <a:prstGeom prst="rect">
            <a:avLst/>
          </a:prstGeom>
          <a:noFill/>
          <a:ln>
            <a:noFill/>
          </a:ln>
        </p:spPr>
      </p:pic>
      <p:pic>
        <p:nvPicPr>
          <p:cNvPr id="9" name="Picture 8" descr="C:\Users\biljana.zeljkovic\Downloads\highlighter.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1312" y="1763187"/>
            <a:ext cx="533400" cy="695325"/>
          </a:xfrm>
          <a:prstGeom prst="rect">
            <a:avLst/>
          </a:prstGeom>
          <a:noFill/>
          <a:ln>
            <a:noFill/>
          </a:ln>
        </p:spPr>
      </p:pic>
      <p:pic>
        <p:nvPicPr>
          <p:cNvPr id="14" name="Picture 13"/>
          <p:cNvPicPr/>
          <p:nvPr/>
        </p:nvPicPr>
        <p:blipFill>
          <a:blip r:embed="rId4" cstate="print">
            <a:extLst>
              <a:ext uri="{28A0092B-C50C-407E-A947-70E740481C1C}">
                <a14:useLocalDpi xmlns:a14="http://schemas.microsoft.com/office/drawing/2010/main" val="0"/>
              </a:ext>
            </a:extLst>
          </a:blip>
          <a:stretch>
            <a:fillRect/>
          </a:stretch>
        </p:blipFill>
        <p:spPr bwMode="auto">
          <a:xfrm>
            <a:off x="2046920" y="5153490"/>
            <a:ext cx="1087755" cy="1042035"/>
          </a:xfrm>
          <a:prstGeom prst="rect">
            <a:avLst/>
          </a:prstGeom>
          <a:noFill/>
          <a:ln>
            <a:noFill/>
          </a:ln>
        </p:spPr>
      </p:pic>
      <p:pic>
        <p:nvPicPr>
          <p:cNvPr id="15" name="Picture 14"/>
          <p:cNvPicPr/>
          <p:nvPr/>
        </p:nvPicPr>
        <p:blipFill>
          <a:blip r:embed="rId5" cstate="print">
            <a:extLst>
              <a:ext uri="{28A0092B-C50C-407E-A947-70E740481C1C}">
                <a14:useLocalDpi xmlns:a14="http://schemas.microsoft.com/office/drawing/2010/main" val="0"/>
              </a:ext>
            </a:extLst>
          </a:blip>
          <a:stretch>
            <a:fillRect/>
          </a:stretch>
        </p:blipFill>
        <p:spPr bwMode="auto">
          <a:xfrm rot="19554608">
            <a:off x="4835062" y="5355103"/>
            <a:ext cx="1918335" cy="638810"/>
          </a:xfrm>
          <a:prstGeom prst="rect">
            <a:avLst/>
          </a:prstGeom>
          <a:noFill/>
          <a:ln>
            <a:noFill/>
          </a:ln>
        </p:spPr>
      </p:pic>
      <p:pic>
        <p:nvPicPr>
          <p:cNvPr id="16" name="Picture 15"/>
          <p:cNvPicPr/>
          <p:nvPr/>
        </p:nvPicPr>
        <p:blipFill>
          <a:blip r:embed="rId6">
            <a:extLst>
              <a:ext uri="{28A0092B-C50C-407E-A947-70E740481C1C}">
                <a14:useLocalDpi xmlns:a14="http://schemas.microsoft.com/office/drawing/2010/main" val="0"/>
              </a:ext>
            </a:extLst>
          </a:blip>
          <a:srcRect/>
          <a:stretch>
            <a:fillRect/>
          </a:stretch>
        </p:blipFill>
        <p:spPr bwMode="auto">
          <a:xfrm>
            <a:off x="7746942" y="4885959"/>
            <a:ext cx="1205865" cy="1590675"/>
          </a:xfrm>
          <a:prstGeom prst="rect">
            <a:avLst/>
          </a:prstGeom>
          <a:noFill/>
          <a:ln>
            <a:noFill/>
          </a:ln>
        </p:spPr>
      </p:pic>
      <p:pic>
        <p:nvPicPr>
          <p:cNvPr id="17" name="Picture 16"/>
          <p:cNvPicPr/>
          <p:nvPr/>
        </p:nvPicPr>
        <p:blipFill>
          <a:blip r:embed="rId7">
            <a:extLst>
              <a:ext uri="{28A0092B-C50C-407E-A947-70E740481C1C}">
                <a14:useLocalDpi xmlns:a14="http://schemas.microsoft.com/office/drawing/2010/main" val="0"/>
              </a:ext>
            </a:extLst>
          </a:blip>
          <a:srcRect/>
          <a:stretch>
            <a:fillRect/>
          </a:stretch>
        </p:blipFill>
        <p:spPr bwMode="auto">
          <a:xfrm>
            <a:off x="3644896" y="5153490"/>
            <a:ext cx="938245" cy="923093"/>
          </a:xfrm>
          <a:prstGeom prst="rect">
            <a:avLst/>
          </a:prstGeom>
          <a:noFill/>
          <a:ln>
            <a:noFill/>
          </a:ln>
        </p:spPr>
      </p:pic>
    </p:spTree>
    <p:extLst>
      <p:ext uri="{BB962C8B-B14F-4D97-AF65-F5344CB8AC3E}">
        <p14:creationId xmlns:p14="http://schemas.microsoft.com/office/powerpoint/2010/main" val="257241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50"/>
                                        <p:tgtEl>
                                          <p:spTgt spid="3">
                                            <p:txEl>
                                              <p:pRg st="1" end="1"/>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750"/>
                                        <p:tgtEl>
                                          <p:spTgt spid="3">
                                            <p:txEl>
                                              <p:pRg st="3" end="3"/>
                                            </p:txEl>
                                          </p:spTgt>
                                        </p:tgtEl>
                                      </p:cBhvr>
                                    </p:animEffect>
                                  </p:childTnLst>
                                </p:cTn>
                              </p:par>
                            </p:childTnLst>
                          </p:cTn>
                        </p:par>
                        <p:par>
                          <p:cTn id="12" fill="hold">
                            <p:stCondLst>
                              <p:cond delay="175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750"/>
                            </p:stCondLst>
                            <p:childTnLst>
                              <p:par>
                                <p:cTn id="21" presetID="10" presetClass="entr" presetSubtype="0" fill="hold" nodeType="afterEffect">
                                  <p:stCondLst>
                                    <p:cond delay="25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750"/>
                                        <p:tgtEl>
                                          <p:spTgt spid="3">
                                            <p:txEl>
                                              <p:pRg st="7" end="7"/>
                                            </p:txEl>
                                          </p:spTgt>
                                        </p:tgtEl>
                                      </p:cBhvr>
                                    </p:animEffect>
                                  </p:childTnLst>
                                </p:cTn>
                              </p:par>
                            </p:childTnLst>
                          </p:cTn>
                        </p:par>
                        <p:par>
                          <p:cTn id="24" fill="hold">
                            <p:stCondLst>
                              <p:cond delay="3750"/>
                            </p:stCondLst>
                            <p:childTnLst>
                              <p:par>
                                <p:cTn id="25" presetID="10" presetClass="entr" presetSubtype="0" fill="hold" nodeType="afterEffect">
                                  <p:stCondLst>
                                    <p:cond delay="25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750"/>
                                        <p:tgtEl>
                                          <p:spTgt spid="3">
                                            <p:txEl>
                                              <p:pRg st="9" end="9"/>
                                            </p:txEl>
                                          </p:spTgt>
                                        </p:tgtEl>
                                      </p:cBhvr>
                                    </p:animEffect>
                                  </p:childTnLst>
                                </p:cTn>
                              </p:par>
                            </p:childTnLst>
                          </p:cTn>
                        </p:par>
                        <p:par>
                          <p:cTn id="28" fill="hold">
                            <p:stCondLst>
                              <p:cond delay="4750"/>
                            </p:stCondLst>
                            <p:childTnLst>
                              <p:par>
                                <p:cTn id="29" presetID="10" presetClass="entr" presetSubtype="0" fill="hold" nodeType="afterEffect">
                                  <p:stCondLst>
                                    <p:cond delay="25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750"/>
                                        <p:tgtEl>
                                          <p:spTgt spid="3">
                                            <p:txEl>
                                              <p:pRg st="11" end="11"/>
                                            </p:txEl>
                                          </p:spTgt>
                                        </p:tgtEl>
                                      </p:cBhvr>
                                    </p:animEffect>
                                  </p:childTnLst>
                                </p:cTn>
                              </p:par>
                            </p:childTnLst>
                          </p:cTn>
                        </p:par>
                        <p:par>
                          <p:cTn id="32" fill="hold">
                            <p:stCondLst>
                              <p:cond delay="575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6250"/>
                            </p:stCondLst>
                            <p:childTnLst>
                              <p:par>
                                <p:cTn id="37" presetID="10"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par>
                          <p:cTn id="40" fill="hold">
                            <p:stCondLst>
                              <p:cond delay="6750"/>
                            </p:stCondLst>
                            <p:childTnLst>
                              <p:par>
                                <p:cTn id="41" presetID="10"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par>
                          <p:cTn id="44" fill="hold">
                            <p:stCondLst>
                              <p:cond delay="7250"/>
                            </p:stCondLst>
                            <p:childTnLst>
                              <p:par>
                                <p:cTn id="45" presetID="10"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462" y="504202"/>
            <a:ext cx="11740290" cy="6228719"/>
          </a:xfrm>
        </p:spPr>
        <p:txBody>
          <a:bodyPr>
            <a:noAutofit/>
          </a:bodyPr>
          <a:lstStyle/>
          <a:p>
            <a:pPr marL="0" indent="0" algn="just">
              <a:lnSpc>
                <a:spcPct val="100000"/>
              </a:lnSpc>
              <a:spcBef>
                <a:spcPts val="0"/>
              </a:spcBef>
              <a:buNone/>
            </a:pPr>
            <a:r>
              <a:rPr lang="sr-Cyrl-RS" sz="2000" b="1" dirty="0">
                <a:solidFill>
                  <a:schemeClr val="bg1"/>
                </a:solidFill>
              </a:rPr>
              <a:t>! ОБРАТИТИ ПАЖЊУ:</a:t>
            </a:r>
            <a:endParaRPr lang="en-US" sz="2000" dirty="0">
              <a:solidFill>
                <a:schemeClr val="bg1"/>
              </a:solidFill>
            </a:endParaRPr>
          </a:p>
          <a:p>
            <a:pPr marL="0" indent="0" algn="just">
              <a:lnSpc>
                <a:spcPct val="100000"/>
              </a:lnSpc>
              <a:spcBef>
                <a:spcPts val="0"/>
              </a:spcBef>
              <a:buNone/>
            </a:pPr>
            <a:r>
              <a:rPr lang="ru-RU" sz="2000" dirty="0">
                <a:solidFill>
                  <a:schemeClr val="bg1"/>
                </a:solidFill>
              </a:rPr>
              <a:t>Чланови гласачког одбора који преузимају гласачки материјал, а најчешће је то председник гласачког одбора, треба да обрате пажњу да добију сав материјал који је наведен у </a:t>
            </a:r>
            <a:r>
              <a:rPr lang="sr-Cyrl-RS" sz="2000" dirty="0">
                <a:solidFill>
                  <a:schemeClr val="bg1"/>
                </a:solidFill>
              </a:rPr>
              <a:t>З</a:t>
            </a:r>
            <a:r>
              <a:rPr lang="ru-RU" sz="2000" dirty="0" smtClean="0">
                <a:solidFill>
                  <a:schemeClr val="bg1"/>
                </a:solidFill>
              </a:rPr>
              <a:t>аписнику </a:t>
            </a:r>
            <a:r>
              <a:rPr lang="ru-RU" sz="2000" dirty="0">
                <a:solidFill>
                  <a:schemeClr val="bg1"/>
                </a:solidFill>
              </a:rPr>
              <a:t>о примопредаји</a:t>
            </a:r>
            <a:r>
              <a:rPr lang="sr-Cyrl-RS" sz="2000" dirty="0" smtClean="0">
                <a:solidFill>
                  <a:schemeClr val="bg1"/>
                </a:solidFill>
              </a:rPr>
              <a:t>.</a:t>
            </a:r>
            <a:endParaRPr lang="en-US" sz="2000" dirty="0">
              <a:solidFill>
                <a:schemeClr val="bg1"/>
              </a:solidFill>
            </a:endParaRPr>
          </a:p>
          <a:p>
            <a:pPr marL="0" indent="0" algn="just">
              <a:lnSpc>
                <a:spcPct val="100000"/>
              </a:lnSpc>
              <a:spcBef>
                <a:spcPts val="0"/>
              </a:spcBef>
              <a:buNone/>
            </a:pPr>
            <a:r>
              <a:rPr lang="sr-Cyrl-RS" sz="1200" b="1" dirty="0">
                <a:solidFill>
                  <a:schemeClr val="bg1"/>
                </a:solidFill>
              </a:rPr>
              <a:t> </a:t>
            </a:r>
            <a:endParaRPr lang="en-US" sz="1200" dirty="0">
              <a:solidFill>
                <a:schemeClr val="bg1"/>
              </a:solidFill>
            </a:endParaRPr>
          </a:p>
          <a:p>
            <a:pPr marL="0" indent="0" algn="just">
              <a:lnSpc>
                <a:spcPct val="100000"/>
              </a:lnSpc>
              <a:spcBef>
                <a:spcPts val="0"/>
              </a:spcBef>
              <a:buNone/>
            </a:pPr>
            <a:r>
              <a:rPr lang="sr-Cyrl-RS" sz="2000" b="1" dirty="0">
                <a:solidFill>
                  <a:schemeClr val="bg1"/>
                </a:solidFill>
              </a:rPr>
              <a:t>! ОБРАТИТИ ПАЖЊУ:</a:t>
            </a:r>
            <a:endParaRPr lang="en-US" sz="2000" dirty="0">
              <a:solidFill>
                <a:schemeClr val="bg1"/>
              </a:solidFill>
            </a:endParaRPr>
          </a:p>
          <a:p>
            <a:pPr marL="0" indent="0" algn="just">
              <a:lnSpc>
                <a:spcPct val="100000"/>
              </a:lnSpc>
              <a:spcBef>
                <a:spcPts val="0"/>
              </a:spcBef>
              <a:buNone/>
            </a:pPr>
            <a:r>
              <a:rPr lang="ru-RU" sz="2000" dirty="0">
                <a:solidFill>
                  <a:schemeClr val="bg1"/>
                </a:solidFill>
              </a:rPr>
              <a:t>Приликом примопредаје, </a:t>
            </a:r>
            <a:r>
              <a:rPr lang="ru-RU" sz="2000" dirty="0">
                <a:solidFill>
                  <a:srgbClr val="FFC000"/>
                </a:solidFill>
              </a:rPr>
              <a:t>гласачки одбор треба да добије онолико гласачких листића колико гласача има на том гласачком месту</a:t>
            </a:r>
            <a:r>
              <a:rPr lang="sr-Cyrl-RS" sz="2000" dirty="0" smtClean="0">
                <a:solidFill>
                  <a:schemeClr val="bg1"/>
                </a:solidFill>
              </a:rPr>
              <a:t>. </a:t>
            </a:r>
            <a:r>
              <a:rPr lang="ru-RU" sz="2000" dirty="0">
                <a:solidFill>
                  <a:schemeClr val="bg1"/>
                </a:solidFill>
              </a:rPr>
              <a:t>С тим у вези је неопходно обратити пажњу на то да ли на гласачком месту гласају само гласачи уписани у извод из бирачког списка, или евентуално постоји и додатни списак оних гласача који су накнадно уписани у бирачки списак, као </a:t>
            </a:r>
            <a:r>
              <a:rPr lang="ru-RU" sz="2000" dirty="0">
                <a:solidFill>
                  <a:srgbClr val="FFC000"/>
                </a:solidFill>
              </a:rPr>
              <a:t>и посебан извод ако на том гласачком месту гласају и гласачи који су на одслужењу војног рока, </a:t>
            </a:r>
            <a:r>
              <a:rPr lang="ru-RU" sz="2000" dirty="0">
                <a:solidFill>
                  <a:schemeClr val="bg1"/>
                </a:solidFill>
              </a:rPr>
              <a:t>на војној вежби или на школовању у јединицама или установама Војске Србије (у даљем тексту: гласачи у Војсци Србије). Ако, дакле, на гласачком месту постоје и списак накнадно уписаних гласача и посебан извод за гласаче у Војсци Србије, број гласачких листића који се уручује гласачком одбору једнак је збиру бројева гласача уписаних у извод из бирачког списка, гласача уписаних у накнадни списак и гласача у Војсци Србије уписаних у посебан извод</a:t>
            </a:r>
            <a:r>
              <a:rPr lang="ru-RU" sz="2000" dirty="0" smtClean="0">
                <a:solidFill>
                  <a:schemeClr val="bg1"/>
                </a:solidFill>
              </a:rPr>
              <a:t>.</a:t>
            </a:r>
            <a:endParaRPr lang="en-US" sz="2000" dirty="0">
              <a:solidFill>
                <a:schemeClr val="bg1"/>
              </a:solidFill>
            </a:endParaRPr>
          </a:p>
          <a:p>
            <a:pPr marL="0" indent="0" algn="just">
              <a:lnSpc>
                <a:spcPct val="100000"/>
              </a:lnSpc>
              <a:spcBef>
                <a:spcPts val="0"/>
              </a:spcBef>
              <a:buNone/>
            </a:pPr>
            <a:r>
              <a:rPr lang="sr-Cyrl-RS" sz="1200" dirty="0">
                <a:solidFill>
                  <a:schemeClr val="bg1"/>
                </a:solidFill>
              </a:rPr>
              <a:t> </a:t>
            </a:r>
            <a:endParaRPr lang="en-US" sz="1200" dirty="0">
              <a:solidFill>
                <a:schemeClr val="bg1"/>
              </a:solidFill>
            </a:endParaRPr>
          </a:p>
          <a:p>
            <a:pPr marL="0" indent="0" algn="just">
              <a:lnSpc>
                <a:spcPct val="100000"/>
              </a:lnSpc>
              <a:spcBef>
                <a:spcPts val="0"/>
              </a:spcBef>
              <a:buNone/>
            </a:pPr>
            <a:r>
              <a:rPr lang="sr-Cyrl-RS" sz="2000" b="1" dirty="0">
                <a:solidFill>
                  <a:schemeClr val="bg1"/>
                </a:solidFill>
              </a:rPr>
              <a:t>НАПОМЕНА: </a:t>
            </a:r>
            <a:endParaRPr lang="en-US" sz="2000" dirty="0">
              <a:solidFill>
                <a:schemeClr val="bg1"/>
              </a:solidFill>
            </a:endParaRPr>
          </a:p>
          <a:p>
            <a:pPr marL="0" indent="0" algn="just">
              <a:lnSpc>
                <a:spcPct val="100000"/>
              </a:lnSpc>
              <a:spcBef>
                <a:spcPts val="0"/>
              </a:spcBef>
              <a:buNone/>
            </a:pPr>
            <a:r>
              <a:rPr lang="ru-RU" sz="2000" dirty="0">
                <a:solidFill>
                  <a:schemeClr val="bg1"/>
                </a:solidFill>
              </a:rPr>
              <a:t>РИК може да предвиди још неки гласачки материјал, због чега треба водити рачуна да се приликом примопредаје прате ставке из записника о примопредаји гласачког материјала</a:t>
            </a:r>
            <a:r>
              <a:rPr lang="ru-RU" sz="2000" dirty="0" smtClean="0">
                <a:solidFill>
                  <a:schemeClr val="bg1"/>
                </a:solidFill>
              </a:rPr>
              <a:t>.</a:t>
            </a:r>
            <a:endParaRPr lang="en-US" sz="2000" dirty="0">
              <a:solidFill>
                <a:schemeClr val="bg1"/>
              </a:solidFill>
            </a:endParaRPr>
          </a:p>
        </p:txBody>
      </p:sp>
    </p:spTree>
    <p:extLst>
      <p:ext uri="{BB962C8B-B14F-4D97-AF65-F5344CB8AC3E}">
        <p14:creationId xmlns:p14="http://schemas.microsoft.com/office/powerpoint/2010/main" val="1894776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008" y="205099"/>
            <a:ext cx="11780688" cy="6426437"/>
          </a:xfrm>
        </p:spPr>
        <p:txBody>
          <a:bodyPr>
            <a:noAutofit/>
          </a:bodyPr>
          <a:lstStyle/>
          <a:p>
            <a:pPr marL="0" indent="0" algn="just">
              <a:lnSpc>
                <a:spcPct val="100000"/>
              </a:lnSpc>
              <a:spcBef>
                <a:spcPts val="0"/>
              </a:spcBef>
              <a:buNone/>
            </a:pPr>
            <a:endParaRPr lang="sr-Cyrl-RS" sz="2400" b="1" cap="all" dirty="0" smtClean="0">
              <a:solidFill>
                <a:schemeClr val="bg1"/>
              </a:solidFill>
            </a:endParaRPr>
          </a:p>
          <a:p>
            <a:pPr marL="0" indent="0" algn="just">
              <a:lnSpc>
                <a:spcPct val="100000"/>
              </a:lnSpc>
              <a:spcBef>
                <a:spcPts val="0"/>
              </a:spcBef>
              <a:buNone/>
            </a:pPr>
            <a:endParaRPr lang="sr-Cyrl-RS" sz="2400" b="1" cap="all" dirty="0">
              <a:solidFill>
                <a:schemeClr val="bg1"/>
              </a:solidFill>
            </a:endParaRPr>
          </a:p>
          <a:p>
            <a:pPr marL="0" indent="0" algn="just">
              <a:lnSpc>
                <a:spcPct val="100000"/>
              </a:lnSpc>
              <a:spcBef>
                <a:spcPts val="0"/>
              </a:spcBef>
              <a:buNone/>
            </a:pPr>
            <a:endParaRPr lang="sr-Cyrl-RS" sz="2400" b="1" cap="all" dirty="0" smtClean="0">
              <a:solidFill>
                <a:schemeClr val="bg1"/>
              </a:solidFill>
            </a:endParaRPr>
          </a:p>
          <a:p>
            <a:pPr marL="0" indent="0" algn="just">
              <a:lnSpc>
                <a:spcPct val="100000"/>
              </a:lnSpc>
              <a:spcBef>
                <a:spcPts val="0"/>
              </a:spcBef>
              <a:buNone/>
            </a:pPr>
            <a:endParaRPr lang="sr-Cyrl-RS" sz="2400" b="1" cap="all" dirty="0">
              <a:solidFill>
                <a:schemeClr val="bg1"/>
              </a:solidFill>
            </a:endParaRPr>
          </a:p>
          <a:p>
            <a:pPr marL="0" indent="0" algn="just">
              <a:lnSpc>
                <a:spcPct val="100000"/>
              </a:lnSpc>
              <a:spcBef>
                <a:spcPts val="0"/>
              </a:spcBef>
              <a:buNone/>
            </a:pPr>
            <a:endParaRPr lang="sr-Cyrl-RS" sz="2400" b="1" cap="all" dirty="0" smtClean="0">
              <a:solidFill>
                <a:schemeClr val="bg1"/>
              </a:solidFill>
            </a:endParaRPr>
          </a:p>
          <a:p>
            <a:pPr marL="0" indent="0" algn="just">
              <a:lnSpc>
                <a:spcPct val="100000"/>
              </a:lnSpc>
              <a:spcBef>
                <a:spcPts val="0"/>
              </a:spcBef>
              <a:buNone/>
            </a:pPr>
            <a:r>
              <a:rPr lang="sr-Cyrl-RS" sz="2400" b="1" cap="all" dirty="0" smtClean="0">
                <a:solidFill>
                  <a:srgbClr val="FFC000"/>
                </a:solidFill>
                <a:effectLst>
                  <a:outerShdw blurRad="38100" dist="38100" dir="2700000" algn="tl">
                    <a:srgbClr val="000000">
                      <a:alpha val="43137"/>
                    </a:srgbClr>
                  </a:outerShdw>
                </a:effectLst>
              </a:rPr>
              <a:t>печаћење </a:t>
            </a:r>
            <a:r>
              <a:rPr lang="sr-Cyrl-RS" sz="2400" b="1" cap="all" dirty="0">
                <a:solidFill>
                  <a:srgbClr val="FFC000"/>
                </a:solidFill>
                <a:effectLst>
                  <a:outerShdw blurRad="38100" dist="38100" dir="2700000" algn="tl">
                    <a:srgbClr val="000000">
                      <a:alpha val="43137"/>
                    </a:srgbClr>
                  </a:outerShdw>
                </a:effectLst>
              </a:rPr>
              <a:t>вреће </a:t>
            </a:r>
            <a:r>
              <a:rPr lang="sr-Cyrl-RS" sz="2400" b="1" cap="all" dirty="0">
                <a:solidFill>
                  <a:schemeClr val="bg1"/>
                </a:solidFill>
              </a:rPr>
              <a:t>са изборним материјалом</a:t>
            </a:r>
            <a:endParaRPr lang="en-US" sz="2400" b="1" cap="all" dirty="0">
              <a:solidFill>
                <a:schemeClr val="bg1"/>
              </a:solidFill>
            </a:endParaRPr>
          </a:p>
          <a:p>
            <a:pPr marL="0" indent="0" algn="just">
              <a:lnSpc>
                <a:spcPct val="100000"/>
              </a:lnSpc>
              <a:spcBef>
                <a:spcPts val="0"/>
              </a:spcBef>
              <a:buNone/>
            </a:pPr>
            <a:r>
              <a:rPr lang="sr-Cyrl-RS" sz="2400" dirty="0">
                <a:solidFill>
                  <a:schemeClr val="bg1"/>
                </a:solidFill>
              </a:rPr>
              <a:t>Пошто се гласачком одбору преда сав предвиђени материјал, он се, изузев маказ</a:t>
            </a:r>
            <a:r>
              <a:rPr lang="en-US" sz="2400" dirty="0">
                <a:solidFill>
                  <a:schemeClr val="bg1"/>
                </a:solidFill>
              </a:rPr>
              <a:t>a , </a:t>
            </a:r>
            <a:r>
              <a:rPr lang="sr-Cyrl-RS" sz="2400" dirty="0">
                <a:solidFill>
                  <a:schemeClr val="bg1"/>
                </a:solidFill>
              </a:rPr>
              <a:t>ставља у врећу за одлагање гласачког материјала, коју поткомисија, у присуству чланова гласачког одбора, печати </a:t>
            </a:r>
            <a:r>
              <a:rPr lang="sr-Cyrl-RS" sz="2400" b="1" dirty="0">
                <a:solidFill>
                  <a:schemeClr val="bg1"/>
                </a:solidFill>
                <a:effectLst>
                  <a:outerShdw blurRad="38100" dist="38100" dir="2700000" algn="tl">
                    <a:srgbClr val="000000">
                      <a:alpha val="43137"/>
                    </a:srgbClr>
                  </a:outerShdw>
                </a:effectLst>
              </a:rPr>
              <a:t>сигурносном затворницом </a:t>
            </a:r>
            <a:r>
              <a:rPr lang="sr-Cyrl-RS" sz="3600" b="1" dirty="0">
                <a:solidFill>
                  <a:srgbClr val="00B0F0"/>
                </a:solidFill>
                <a:effectLst>
                  <a:outerShdw blurRad="38100" dist="38100" dir="2700000" algn="tl">
                    <a:srgbClr val="000000">
                      <a:alpha val="43137"/>
                    </a:srgbClr>
                  </a:outerShdw>
                </a:effectLst>
              </a:rPr>
              <a:t>ПЛАВЕ боје</a:t>
            </a:r>
            <a:r>
              <a:rPr lang="sr-Cyrl-RS" sz="2400" dirty="0">
                <a:solidFill>
                  <a:schemeClr val="bg1"/>
                </a:solidFill>
              </a:rPr>
              <a:t>, чији се </a:t>
            </a:r>
            <a:r>
              <a:rPr lang="sr-Cyrl-RS" sz="2400" dirty="0">
                <a:solidFill>
                  <a:srgbClr val="FFC000"/>
                </a:solidFill>
              </a:rPr>
              <a:t>серијски број уписује у записник</a:t>
            </a:r>
            <a:r>
              <a:rPr lang="sr-Cyrl-RS" sz="2400" dirty="0">
                <a:solidFill>
                  <a:schemeClr val="bg1"/>
                </a:solidFill>
              </a:rPr>
              <a:t> о примопредаји гласачког </a:t>
            </a:r>
            <a:r>
              <a:rPr lang="sr-Cyrl-RS" sz="2400" dirty="0" smtClean="0">
                <a:solidFill>
                  <a:schemeClr val="bg1"/>
                </a:solidFill>
              </a:rPr>
              <a:t>материјала.</a:t>
            </a:r>
            <a:endParaRPr lang="en-US" sz="2400" dirty="0">
              <a:solidFill>
                <a:schemeClr val="bg1"/>
              </a:solidFill>
            </a:endParaRPr>
          </a:p>
          <a:p>
            <a:pPr algn="just">
              <a:lnSpc>
                <a:spcPct val="100000"/>
              </a:lnSpc>
              <a:spcBef>
                <a:spcPts val="0"/>
              </a:spcBef>
            </a:pPr>
            <a:endParaRPr lang="en-US" sz="2400" dirty="0" smtClean="0">
              <a:solidFill>
                <a:schemeClr val="bg1"/>
              </a:solidFill>
            </a:endParaRPr>
          </a:p>
          <a:p>
            <a:pPr marL="0" indent="0" algn="just">
              <a:lnSpc>
                <a:spcPct val="100000"/>
              </a:lnSpc>
              <a:spcBef>
                <a:spcPts val="0"/>
              </a:spcBef>
              <a:buNone/>
            </a:pPr>
            <a:endParaRPr lang="en-US" sz="2400" dirty="0">
              <a:solidFill>
                <a:schemeClr val="bg1"/>
              </a:solidFill>
            </a:endParaRPr>
          </a:p>
          <a:p>
            <a:pPr marL="0" indent="0" algn="just">
              <a:lnSpc>
                <a:spcPct val="100000"/>
              </a:lnSpc>
              <a:spcBef>
                <a:spcPts val="0"/>
              </a:spcBef>
              <a:buNone/>
            </a:pPr>
            <a:endParaRPr lang="en-US" sz="2400" dirty="0" smtClean="0">
              <a:solidFill>
                <a:schemeClr val="bg1"/>
              </a:solidFill>
            </a:endParaRPr>
          </a:p>
          <a:p>
            <a:pPr marL="0" indent="0" algn="just">
              <a:lnSpc>
                <a:spcPct val="100000"/>
              </a:lnSpc>
              <a:spcBef>
                <a:spcPts val="0"/>
              </a:spcBef>
              <a:buNone/>
            </a:pPr>
            <a:endParaRPr lang="en-US" sz="2400" dirty="0" smtClean="0">
              <a:solidFill>
                <a:schemeClr val="bg1"/>
              </a:solidFill>
            </a:endParaRPr>
          </a:p>
        </p:txBody>
      </p:sp>
    </p:spTree>
    <p:extLst>
      <p:ext uri="{BB962C8B-B14F-4D97-AF65-F5344CB8AC3E}">
        <p14:creationId xmlns:p14="http://schemas.microsoft.com/office/powerpoint/2010/main" val="290663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75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7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cap="all" dirty="0" smtClean="0">
                <a:solidFill>
                  <a:schemeClr val="bg1"/>
                </a:solidFill>
              </a:rPr>
              <a:t/>
            </a:r>
            <a:br>
              <a:rPr lang="sr-Latn-RS" b="1" cap="all" dirty="0" smtClean="0">
                <a:solidFill>
                  <a:schemeClr val="bg1"/>
                </a:solidFill>
              </a:rPr>
            </a:br>
            <a:r>
              <a:rPr lang="sr-Latn-RS" b="1" cap="all" dirty="0" smtClean="0">
                <a:solidFill>
                  <a:schemeClr val="bg1"/>
                </a:solidFill>
              </a:rPr>
              <a:t/>
            </a:r>
            <a:br>
              <a:rPr lang="sr-Latn-RS" b="1" cap="all" dirty="0" smtClean="0">
                <a:solidFill>
                  <a:schemeClr val="bg1"/>
                </a:solidFill>
              </a:rPr>
            </a:br>
            <a:r>
              <a:rPr lang="ru-RU" b="1" cap="all" dirty="0" smtClean="0">
                <a:solidFill>
                  <a:schemeClr val="bg1"/>
                </a:solidFill>
              </a:rPr>
              <a:t>1. НАДЛЕЖНОСТ И САСТАВ ОРГАНА И ТЕЛА ЗА СПРОВОЂЕЊЕ РЕПУБЛИЧКОГ РЕФЕРЕНДУМА</a:t>
            </a:r>
            <a:r>
              <a:rPr lang="en-US" b="1" cap="all" dirty="0" smtClean="0">
                <a:solidFill>
                  <a:schemeClr val="bg1"/>
                </a:solidFill>
              </a:rPr>
              <a:t/>
            </a:r>
            <a:br>
              <a:rPr lang="en-US" b="1" cap="all" dirty="0" smtClean="0">
                <a:solidFill>
                  <a:schemeClr val="bg1"/>
                </a:solidFill>
              </a:rPr>
            </a:br>
            <a:r>
              <a:rPr lang="ru-RU" dirty="0" smtClean="0">
                <a:solidFill>
                  <a:schemeClr val="bg1"/>
                </a:solidFill>
              </a:rPr>
              <a:t> </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3" name="Content Placeholder 2"/>
          <p:cNvSpPr>
            <a:spLocks noGrp="1"/>
          </p:cNvSpPr>
          <p:nvPr>
            <p:ph idx="1"/>
          </p:nvPr>
        </p:nvSpPr>
        <p:spPr/>
        <p:txBody>
          <a:bodyPr>
            <a:normAutofit/>
          </a:bodyPr>
          <a:lstStyle/>
          <a:p>
            <a:pPr marL="0" indent="0">
              <a:lnSpc>
                <a:spcPct val="100000"/>
              </a:lnSpc>
              <a:spcBef>
                <a:spcPts val="0"/>
              </a:spcBef>
              <a:buNone/>
            </a:pPr>
            <a:r>
              <a:rPr lang="ru-RU" dirty="0">
                <a:solidFill>
                  <a:schemeClr val="bg1"/>
                </a:solidFill>
              </a:rPr>
              <a:t> </a:t>
            </a:r>
            <a:endParaRPr lang="en-US" dirty="0" smtClean="0">
              <a:solidFill>
                <a:schemeClr val="bg1"/>
              </a:solidFill>
            </a:endParaRPr>
          </a:p>
          <a:p>
            <a:pPr marL="0" indent="0">
              <a:lnSpc>
                <a:spcPct val="100000"/>
              </a:lnSpc>
              <a:spcBef>
                <a:spcPts val="0"/>
              </a:spcBef>
              <a:buNone/>
            </a:pPr>
            <a:r>
              <a:rPr lang="ru-RU" b="1" cap="all" dirty="0" smtClean="0">
                <a:solidFill>
                  <a:schemeClr val="bg1"/>
                </a:solidFill>
              </a:rPr>
              <a:t>РЕПУБЛИЧКИ РЕФЕРЕНДУМ</a:t>
            </a:r>
            <a:endParaRPr lang="sr-Cyrl-RS" b="1" cap="all" dirty="0" smtClean="0">
              <a:solidFill>
                <a:schemeClr val="bg1"/>
              </a:solidFill>
            </a:endParaRPr>
          </a:p>
          <a:p>
            <a:pPr marL="0" indent="0">
              <a:lnSpc>
                <a:spcPct val="100000"/>
              </a:lnSpc>
              <a:spcBef>
                <a:spcPts val="0"/>
              </a:spcBef>
              <a:buNone/>
            </a:pPr>
            <a:endParaRPr lang="sr-Cyrl-RS" b="1" cap="all" dirty="0">
              <a:solidFill>
                <a:schemeClr val="bg1"/>
              </a:solidFill>
            </a:endParaRPr>
          </a:p>
          <a:p>
            <a:pPr marL="0" indent="0">
              <a:lnSpc>
                <a:spcPct val="100000"/>
              </a:lnSpc>
              <a:spcBef>
                <a:spcPts val="0"/>
              </a:spcBef>
              <a:buNone/>
            </a:pPr>
            <a:r>
              <a:rPr lang="sr-Cyrl-RS" dirty="0" smtClean="0">
                <a:solidFill>
                  <a:schemeClr val="bg1"/>
                </a:solidFill>
              </a:rPr>
              <a:t>Органи и тела надлежни за </a:t>
            </a:r>
            <a:r>
              <a:rPr lang="sr-Cyrl-RS" dirty="0">
                <a:solidFill>
                  <a:schemeClr val="bg1"/>
                </a:solidFill>
              </a:rPr>
              <a:t>спровођење </a:t>
            </a:r>
            <a:r>
              <a:rPr lang="sr-Cyrl-RS" dirty="0" smtClean="0">
                <a:solidFill>
                  <a:schemeClr val="bg1"/>
                </a:solidFill>
              </a:rPr>
              <a:t>републичког референдума су :</a:t>
            </a:r>
          </a:p>
          <a:p>
            <a:pPr marL="0" indent="0">
              <a:lnSpc>
                <a:spcPct val="100000"/>
              </a:lnSpc>
              <a:spcBef>
                <a:spcPts val="0"/>
              </a:spcBef>
              <a:buNone/>
            </a:pPr>
            <a:endParaRPr lang="en-US" dirty="0">
              <a:solidFill>
                <a:schemeClr val="bg1"/>
              </a:solidFill>
            </a:endParaRPr>
          </a:p>
          <a:p>
            <a:pPr>
              <a:lnSpc>
                <a:spcPct val="100000"/>
              </a:lnSpc>
              <a:spcBef>
                <a:spcPts val="0"/>
              </a:spcBef>
            </a:pPr>
            <a:r>
              <a:rPr lang="ru-RU" b="1" dirty="0" smtClean="0">
                <a:solidFill>
                  <a:schemeClr val="bg1"/>
                </a:solidFill>
              </a:rPr>
              <a:t>Републичка </a:t>
            </a:r>
            <a:r>
              <a:rPr lang="ru-RU" b="1" dirty="0">
                <a:solidFill>
                  <a:schemeClr val="bg1"/>
                </a:solidFill>
              </a:rPr>
              <a:t>изборна комисија (РИК)</a:t>
            </a:r>
          </a:p>
          <a:p>
            <a:pPr>
              <a:lnSpc>
                <a:spcPct val="100000"/>
              </a:lnSpc>
              <a:spcBef>
                <a:spcPts val="0"/>
              </a:spcBef>
            </a:pPr>
            <a:r>
              <a:rPr lang="ru-RU" b="1" dirty="0" smtClean="0">
                <a:solidFill>
                  <a:schemeClr val="bg1"/>
                </a:solidFill>
              </a:rPr>
              <a:t>општинске </a:t>
            </a:r>
            <a:r>
              <a:rPr lang="ru-RU" b="1" dirty="0">
                <a:solidFill>
                  <a:schemeClr val="bg1"/>
                </a:solidFill>
              </a:rPr>
              <a:t>и градске изборне комисије</a:t>
            </a:r>
          </a:p>
          <a:p>
            <a:pPr>
              <a:lnSpc>
                <a:spcPct val="100000"/>
              </a:lnSpc>
              <a:spcBef>
                <a:spcPts val="0"/>
              </a:spcBef>
            </a:pPr>
            <a:r>
              <a:rPr lang="ru-RU" b="1" dirty="0" smtClean="0">
                <a:solidFill>
                  <a:schemeClr val="bg1"/>
                </a:solidFill>
              </a:rPr>
              <a:t>гласачки </a:t>
            </a:r>
            <a:r>
              <a:rPr lang="ru-RU" b="1" dirty="0">
                <a:solidFill>
                  <a:schemeClr val="bg1"/>
                </a:solidFill>
              </a:rPr>
              <a:t>одбори</a:t>
            </a:r>
          </a:p>
          <a:p>
            <a:pPr>
              <a:lnSpc>
                <a:spcPct val="100000"/>
              </a:lnSpc>
              <a:spcBef>
                <a:spcPts val="600"/>
              </a:spcBef>
            </a:pPr>
            <a:endParaRPr lang="en-US" dirty="0">
              <a:solidFill>
                <a:schemeClr val="bg1"/>
              </a:solidFill>
            </a:endParaRPr>
          </a:p>
        </p:txBody>
      </p:sp>
    </p:spTree>
    <p:extLst>
      <p:ext uri="{BB962C8B-B14F-4D97-AF65-F5344CB8AC3E}">
        <p14:creationId xmlns:p14="http://schemas.microsoft.com/office/powerpoint/2010/main" val="165546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25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750"/>
                                        <p:tgtEl>
                                          <p:spTgt spid="3">
                                            <p:txEl>
                                              <p:pRg st="0" end="0"/>
                                            </p:txEl>
                                          </p:spTgt>
                                        </p:tgtEl>
                                      </p:cBhvr>
                                    </p:animEffect>
                                    <p:anim calcmode="lin" valueType="num">
                                      <p:cBhvr>
                                        <p:cTn id="14"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25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750"/>
                                        <p:tgtEl>
                                          <p:spTgt spid="3">
                                            <p:txEl>
                                              <p:pRg st="1" end="1"/>
                                            </p:txEl>
                                          </p:spTgt>
                                        </p:tgtEl>
                                      </p:cBhvr>
                                    </p:animEffect>
                                    <p:anim calcmode="lin" valueType="num">
                                      <p:cBhvr>
                                        <p:cTn id="20"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25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750"/>
                                        <p:tgtEl>
                                          <p:spTgt spid="3">
                                            <p:txEl>
                                              <p:pRg st="3" end="3"/>
                                            </p:txEl>
                                          </p:spTgt>
                                        </p:tgtEl>
                                      </p:cBhvr>
                                    </p:animEffect>
                                    <p:anim calcmode="lin" valueType="num">
                                      <p:cBhvr>
                                        <p:cTn id="26"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25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750"/>
                                        <p:tgtEl>
                                          <p:spTgt spid="3">
                                            <p:txEl>
                                              <p:pRg st="5" end="5"/>
                                            </p:txEl>
                                          </p:spTgt>
                                        </p:tgtEl>
                                      </p:cBhvr>
                                    </p:animEffect>
                                    <p:anim calcmode="lin" valueType="num">
                                      <p:cBhvr>
                                        <p:cTn id="32"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7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25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750"/>
                                        <p:tgtEl>
                                          <p:spTgt spid="3">
                                            <p:txEl>
                                              <p:pRg st="6" end="6"/>
                                            </p:txEl>
                                          </p:spTgt>
                                        </p:tgtEl>
                                      </p:cBhvr>
                                    </p:animEffect>
                                    <p:anim calcmode="lin" valueType="num">
                                      <p:cBhvr>
                                        <p:cTn id="38" dur="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7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25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750"/>
                                        <p:tgtEl>
                                          <p:spTgt spid="3">
                                            <p:txEl>
                                              <p:pRg st="7" end="7"/>
                                            </p:txEl>
                                          </p:spTgt>
                                        </p:tgtEl>
                                      </p:cBhvr>
                                    </p:animEffect>
                                    <p:anim calcmode="lin" valueType="num">
                                      <p:cBhvr>
                                        <p:cTn id="44" dur="7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75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2633" y="332508"/>
            <a:ext cx="11745883" cy="6159731"/>
          </a:xfrm>
        </p:spPr>
        <p:txBody>
          <a:bodyPr>
            <a:normAutofit fontScale="77500" lnSpcReduction="20000"/>
          </a:bodyPr>
          <a:lstStyle/>
          <a:p>
            <a:pPr marL="0" indent="0" algn="just">
              <a:lnSpc>
                <a:spcPct val="120000"/>
              </a:lnSpc>
              <a:spcBef>
                <a:spcPts val="0"/>
              </a:spcBef>
              <a:buNone/>
            </a:pPr>
            <a:endParaRPr lang="en-US" sz="2100" b="1" dirty="0" smtClean="0">
              <a:solidFill>
                <a:schemeClr val="bg1"/>
              </a:solidFill>
            </a:endParaRPr>
          </a:p>
          <a:p>
            <a:pPr marL="0" indent="0" algn="just">
              <a:lnSpc>
                <a:spcPct val="120000"/>
              </a:lnSpc>
              <a:spcBef>
                <a:spcPts val="0"/>
              </a:spcBef>
              <a:buNone/>
            </a:pPr>
            <a:r>
              <a:rPr lang="sr-Cyrl-RS" sz="3100" b="1" dirty="0" smtClean="0">
                <a:solidFill>
                  <a:schemeClr val="bg1"/>
                </a:solidFill>
              </a:rPr>
              <a:t>НАПОМЕНА</a:t>
            </a:r>
            <a:r>
              <a:rPr lang="sr-Cyrl-RS" sz="3100" b="1" dirty="0">
                <a:solidFill>
                  <a:schemeClr val="bg1"/>
                </a:solidFill>
              </a:rPr>
              <a:t>: </a:t>
            </a:r>
            <a:endParaRPr lang="en-US" sz="3100" dirty="0">
              <a:solidFill>
                <a:schemeClr val="bg1"/>
              </a:solidFill>
            </a:endParaRPr>
          </a:p>
          <a:p>
            <a:pPr marL="0" indent="0" algn="just">
              <a:lnSpc>
                <a:spcPct val="120000"/>
              </a:lnSpc>
              <a:spcBef>
                <a:spcPts val="0"/>
              </a:spcBef>
              <a:buNone/>
            </a:pPr>
            <a:r>
              <a:rPr lang="ru-RU" sz="3100" dirty="0">
                <a:solidFill>
                  <a:schemeClr val="bg1"/>
                </a:solidFill>
              </a:rPr>
              <a:t>Пре стављања гласачког материјала у врећу, </a:t>
            </a:r>
            <a:r>
              <a:rPr lang="ru-RU" sz="3100" dirty="0">
                <a:solidFill>
                  <a:srgbClr val="FFC000"/>
                </a:solidFill>
                <a:effectLst>
                  <a:outerShdw blurRad="38100" dist="38100" dir="2700000" algn="tl">
                    <a:srgbClr val="000000">
                      <a:alpha val="43137"/>
                    </a:srgbClr>
                  </a:outerShdw>
                </a:effectLst>
              </a:rPr>
              <a:t>спреј за обележавање прста гласача, УВ лампу и канцеларијски материјал треба ставити у посебну кесу </a:t>
            </a:r>
            <a:r>
              <a:rPr lang="ru-RU" sz="3100" dirty="0">
                <a:solidFill>
                  <a:schemeClr val="bg1"/>
                </a:solidFill>
              </a:rPr>
              <a:t>или мању врећу, која треба да буде затворена/везана, како се њен садржај не би расуо по врећи</a:t>
            </a:r>
            <a:r>
              <a:rPr lang="ru-RU" sz="3100" dirty="0" smtClean="0">
                <a:solidFill>
                  <a:schemeClr val="bg1"/>
                </a:solidFill>
              </a:rPr>
              <a:t>.</a:t>
            </a:r>
            <a:endParaRPr lang="en-US" sz="3100" dirty="0" smtClean="0">
              <a:solidFill>
                <a:schemeClr val="bg1"/>
              </a:solidFill>
            </a:endParaRPr>
          </a:p>
          <a:p>
            <a:pPr marL="0" indent="0" algn="just">
              <a:lnSpc>
                <a:spcPct val="120000"/>
              </a:lnSpc>
              <a:spcBef>
                <a:spcPts val="0"/>
              </a:spcBef>
              <a:buNone/>
            </a:pPr>
            <a:r>
              <a:rPr lang="sr-Cyrl-RS" sz="2100" b="1" dirty="0" smtClean="0">
                <a:solidFill>
                  <a:schemeClr val="bg1"/>
                </a:solidFill>
              </a:rPr>
              <a:t> </a:t>
            </a:r>
            <a:endParaRPr lang="en-US" sz="2100" dirty="0" smtClean="0">
              <a:solidFill>
                <a:schemeClr val="bg1"/>
              </a:solidFill>
            </a:endParaRPr>
          </a:p>
          <a:p>
            <a:pPr marL="0" indent="0" algn="just">
              <a:lnSpc>
                <a:spcPct val="120000"/>
              </a:lnSpc>
              <a:spcBef>
                <a:spcPts val="0"/>
              </a:spcBef>
              <a:buNone/>
            </a:pPr>
            <a:r>
              <a:rPr lang="sr-Cyrl-RS" sz="3100" b="1" dirty="0" smtClean="0">
                <a:solidFill>
                  <a:schemeClr val="bg1"/>
                </a:solidFill>
              </a:rPr>
              <a:t>! ОБРАТИТИ ПАЖЊУ:</a:t>
            </a:r>
            <a:endParaRPr lang="en-US" sz="3100" dirty="0" smtClean="0">
              <a:solidFill>
                <a:schemeClr val="bg1"/>
              </a:solidFill>
            </a:endParaRPr>
          </a:p>
          <a:p>
            <a:pPr marL="0" indent="0" algn="just">
              <a:lnSpc>
                <a:spcPct val="120000"/>
              </a:lnSpc>
              <a:spcBef>
                <a:spcPts val="0"/>
              </a:spcBef>
              <a:buNone/>
            </a:pPr>
            <a:r>
              <a:rPr lang="ru-RU" sz="3100" dirty="0">
                <a:solidFill>
                  <a:schemeClr val="bg1"/>
                </a:solidFill>
              </a:rPr>
              <a:t>Запечаћена врећа са гласачким материјалом </a:t>
            </a:r>
            <a:r>
              <a:rPr lang="ru-RU" sz="3100" dirty="0">
                <a:solidFill>
                  <a:srgbClr val="FFC000"/>
                </a:solidFill>
                <a:effectLst>
                  <a:outerShdw blurRad="38100" dist="38100" dir="2700000" algn="tl">
                    <a:srgbClr val="000000">
                      <a:alpha val="43137"/>
                    </a:srgbClr>
                  </a:outerShdw>
                </a:effectLst>
              </a:rPr>
              <a:t>не сме се отварати пре него што се гласачки одбор на дан гласања окупи</a:t>
            </a:r>
            <a:r>
              <a:rPr lang="ru-RU" sz="3100" dirty="0">
                <a:solidFill>
                  <a:schemeClr val="bg1"/>
                </a:solidFill>
              </a:rPr>
              <a:t> на гласачком </a:t>
            </a:r>
            <a:r>
              <a:rPr lang="ru-RU" sz="3100" dirty="0" smtClean="0">
                <a:solidFill>
                  <a:schemeClr val="bg1"/>
                </a:solidFill>
              </a:rPr>
              <a:t>месту</a:t>
            </a:r>
            <a:r>
              <a:rPr lang="sr-Cyrl-RS" sz="3100" dirty="0" smtClean="0">
                <a:solidFill>
                  <a:schemeClr val="bg1"/>
                </a:solidFill>
              </a:rPr>
              <a:t>.</a:t>
            </a:r>
            <a:endParaRPr lang="en-US" sz="3100" dirty="0">
              <a:solidFill>
                <a:schemeClr val="bg1"/>
              </a:solidFill>
            </a:endParaRPr>
          </a:p>
          <a:p>
            <a:pPr marL="0" indent="0" algn="just">
              <a:lnSpc>
                <a:spcPct val="120000"/>
              </a:lnSpc>
              <a:spcBef>
                <a:spcPts val="0"/>
              </a:spcBef>
              <a:buNone/>
            </a:pPr>
            <a:endParaRPr lang="sr-Latn-RS" sz="2100" b="1" dirty="0" smtClean="0">
              <a:solidFill>
                <a:schemeClr val="bg1"/>
              </a:solidFill>
            </a:endParaRPr>
          </a:p>
          <a:p>
            <a:pPr marL="0" indent="0" algn="just">
              <a:lnSpc>
                <a:spcPct val="120000"/>
              </a:lnSpc>
              <a:spcBef>
                <a:spcPts val="0"/>
              </a:spcBef>
              <a:buNone/>
            </a:pPr>
            <a:r>
              <a:rPr lang="sr-Cyrl-RS" sz="3100" b="1" dirty="0" smtClean="0">
                <a:solidFill>
                  <a:schemeClr val="bg1"/>
                </a:solidFill>
              </a:rPr>
              <a:t>НАПОМЕНА</a:t>
            </a:r>
            <a:r>
              <a:rPr lang="sr-Cyrl-RS" sz="3100" b="1" dirty="0">
                <a:solidFill>
                  <a:schemeClr val="bg1"/>
                </a:solidFill>
              </a:rPr>
              <a:t>: </a:t>
            </a:r>
            <a:endParaRPr lang="sr-Latn-RS" sz="3100" b="1" dirty="0" smtClean="0">
              <a:solidFill>
                <a:schemeClr val="bg1"/>
              </a:solidFill>
            </a:endParaRPr>
          </a:p>
          <a:p>
            <a:pPr marL="0" indent="0" algn="just">
              <a:lnSpc>
                <a:spcPct val="120000"/>
              </a:lnSpc>
              <a:spcBef>
                <a:spcPts val="0"/>
              </a:spcBef>
              <a:buNone/>
            </a:pPr>
            <a:r>
              <a:rPr lang="ru-RU" sz="3100" dirty="0">
                <a:solidFill>
                  <a:schemeClr val="bg1"/>
                </a:solidFill>
              </a:rPr>
              <a:t>Приликом примопредаје гласачког материјала, општинска/градска управа треба да гласачком одбору дâ број телефона за контактирање особе која ће бити обавезна да на дан гласања отвори објекат у којем се налази гласачко место</a:t>
            </a:r>
            <a:r>
              <a:rPr lang="en-US" sz="3100" dirty="0" smtClean="0">
                <a:solidFill>
                  <a:schemeClr val="bg1"/>
                </a:solidFill>
              </a:rPr>
              <a:t>.</a:t>
            </a:r>
            <a:endParaRPr lang="en-US" sz="3100" dirty="0">
              <a:solidFill>
                <a:schemeClr val="bg1"/>
              </a:solidFill>
            </a:endParaRPr>
          </a:p>
          <a:p>
            <a:pPr marL="0" indent="0" algn="just">
              <a:lnSpc>
                <a:spcPct val="120000"/>
              </a:lnSpc>
              <a:spcBef>
                <a:spcPts val="0"/>
              </a:spcBef>
              <a:buNone/>
            </a:pPr>
            <a:r>
              <a:rPr lang="ru-RU" sz="3100" b="1" dirty="0" smtClean="0">
                <a:solidFill>
                  <a:srgbClr val="FFC000"/>
                </a:solidFill>
              </a:rPr>
              <a:t>Маказе </a:t>
            </a:r>
            <a:r>
              <a:rPr lang="ru-RU" sz="3100" b="1" dirty="0">
                <a:solidFill>
                  <a:srgbClr val="FFC000"/>
                </a:solidFill>
              </a:rPr>
              <a:t>не иду у врећу </a:t>
            </a:r>
            <a:r>
              <a:rPr lang="ru-RU" sz="3100" b="1" dirty="0">
                <a:solidFill>
                  <a:schemeClr val="bg1"/>
                </a:solidFill>
              </a:rPr>
              <a:t>јер оне служе да се на дан гласања на гласачком месту пресече сигурносна затворница којом је запечаћена врећа</a:t>
            </a:r>
            <a:endParaRPr lang="en-US" dirty="0">
              <a:solidFill>
                <a:schemeClr val="bg1"/>
              </a:solidFill>
            </a:endParaRPr>
          </a:p>
        </p:txBody>
      </p:sp>
    </p:spTree>
    <p:extLst>
      <p:ext uri="{BB962C8B-B14F-4D97-AF65-F5344CB8AC3E}">
        <p14:creationId xmlns:p14="http://schemas.microsoft.com/office/powerpoint/2010/main" val="308904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1000"/>
                                        <p:tgtEl>
                                          <p:spTgt spid="3">
                                            <p:txEl>
                                              <p:pRg st="7" end="7"/>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1000"/>
                                        <p:tgtEl>
                                          <p:spTgt spid="3">
                                            <p:txEl>
                                              <p:pRg st="8" end="8"/>
                                            </p:txEl>
                                          </p:spTgt>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138" y="532014"/>
            <a:ext cx="10871662" cy="5893723"/>
          </a:xfrm>
        </p:spPr>
        <p:txBody>
          <a:bodyPr>
            <a:normAutofit/>
          </a:bodyPr>
          <a:lstStyle/>
          <a:p>
            <a:pPr marL="0" indent="0">
              <a:lnSpc>
                <a:spcPct val="100000"/>
              </a:lnSpc>
              <a:spcBef>
                <a:spcPts val="0"/>
              </a:spcBef>
              <a:buNone/>
            </a:pPr>
            <a:endParaRPr lang="ru-RU" sz="2500" b="1" cap="all" dirty="0" smtClean="0">
              <a:solidFill>
                <a:schemeClr val="bg1"/>
              </a:solidFill>
            </a:endParaRPr>
          </a:p>
          <a:p>
            <a:pPr marL="0" indent="0" algn="just">
              <a:lnSpc>
                <a:spcPct val="100000"/>
              </a:lnSpc>
              <a:spcBef>
                <a:spcPts val="0"/>
              </a:spcBef>
              <a:buNone/>
            </a:pPr>
            <a:r>
              <a:rPr lang="ru-RU" sz="2500" b="1" cap="all" dirty="0" smtClean="0">
                <a:solidFill>
                  <a:schemeClr val="bg1"/>
                </a:solidFill>
              </a:rPr>
              <a:t>предаја Гласачког материјала </a:t>
            </a:r>
            <a:r>
              <a:rPr lang="ru-RU" sz="2500" b="1" cap="all" dirty="0">
                <a:solidFill>
                  <a:schemeClr val="bg1"/>
                </a:solidFill>
              </a:rPr>
              <a:t>за гласање у иностранству</a:t>
            </a:r>
            <a:endParaRPr lang="en-US" sz="2500" b="1" cap="all" dirty="0">
              <a:solidFill>
                <a:schemeClr val="bg1"/>
              </a:solidFill>
            </a:endParaRPr>
          </a:p>
          <a:p>
            <a:pPr algn="just">
              <a:lnSpc>
                <a:spcPct val="100000"/>
              </a:lnSpc>
              <a:spcBef>
                <a:spcPts val="0"/>
              </a:spcBef>
            </a:pPr>
            <a:endParaRPr lang="en-US" dirty="0">
              <a:solidFill>
                <a:schemeClr val="bg1"/>
              </a:solidFill>
            </a:endParaRPr>
          </a:p>
          <a:p>
            <a:pPr marL="0" indent="0" algn="just">
              <a:lnSpc>
                <a:spcPct val="100000"/>
              </a:lnSpc>
              <a:spcBef>
                <a:spcPts val="0"/>
              </a:spcBef>
              <a:buNone/>
            </a:pPr>
            <a:r>
              <a:rPr lang="sr-Cyrl-RS" sz="2400" b="1" dirty="0" smtClean="0">
                <a:solidFill>
                  <a:schemeClr val="bg1"/>
                </a:solidFill>
              </a:rPr>
              <a:t>Гласачки материјал </a:t>
            </a:r>
            <a:r>
              <a:rPr lang="sr-Cyrl-RS" sz="2400" b="1" dirty="0">
                <a:solidFill>
                  <a:schemeClr val="bg1"/>
                </a:solidFill>
              </a:rPr>
              <a:t>за гласање у </a:t>
            </a:r>
            <a:r>
              <a:rPr lang="sr-Cyrl-RS" sz="2400" b="1" dirty="0" smtClean="0">
                <a:solidFill>
                  <a:schemeClr val="bg1"/>
                </a:solidFill>
              </a:rPr>
              <a:t>иностранству</a:t>
            </a:r>
            <a:r>
              <a:rPr lang="sr-Cyrl-RS" sz="2400" dirty="0">
                <a:solidFill>
                  <a:schemeClr val="bg1"/>
                </a:solidFill>
              </a:rPr>
              <a:t> </a:t>
            </a:r>
            <a:r>
              <a:rPr lang="sr-Cyrl-RS" sz="2400" dirty="0" smtClean="0">
                <a:solidFill>
                  <a:schemeClr val="bg1"/>
                </a:solidFill>
              </a:rPr>
              <a:t>гласачким одборима </a:t>
            </a:r>
            <a:r>
              <a:rPr lang="sr-Cyrl-RS" sz="2400" dirty="0">
                <a:solidFill>
                  <a:schemeClr val="bg1"/>
                </a:solidFill>
              </a:rPr>
              <a:t>предаје непосредно координатор РИК, а не </a:t>
            </a:r>
            <a:r>
              <a:rPr lang="sr-Cyrl-RS" sz="2400" dirty="0" smtClean="0">
                <a:solidFill>
                  <a:schemeClr val="bg1"/>
                </a:solidFill>
              </a:rPr>
              <a:t>поткомисија. </a:t>
            </a:r>
            <a:endParaRPr lang="en-US" sz="2400" dirty="0" smtClean="0">
              <a:solidFill>
                <a:schemeClr val="bg1"/>
              </a:solidFill>
            </a:endParaRPr>
          </a:p>
          <a:p>
            <a:pPr marL="0" indent="0" algn="just">
              <a:lnSpc>
                <a:spcPct val="100000"/>
              </a:lnSpc>
              <a:spcBef>
                <a:spcPts val="0"/>
              </a:spcBef>
              <a:buNone/>
            </a:pPr>
            <a:endParaRPr lang="en-US" sz="2400" dirty="0">
              <a:solidFill>
                <a:schemeClr val="bg1"/>
              </a:solidFill>
            </a:endParaRPr>
          </a:p>
          <a:p>
            <a:pPr marL="0" indent="0" algn="just">
              <a:lnSpc>
                <a:spcPct val="100000"/>
              </a:lnSpc>
              <a:spcBef>
                <a:spcPts val="0"/>
              </a:spcBef>
              <a:buNone/>
            </a:pPr>
            <a:r>
              <a:rPr lang="sr-Cyrl-RS" sz="2400" dirty="0">
                <a:solidFill>
                  <a:schemeClr val="bg1"/>
                </a:solidFill>
              </a:rPr>
              <a:t>Примопредаја се врши у седишту Министарства спољних послова. </a:t>
            </a:r>
            <a:endParaRPr lang="en-US" sz="2400" dirty="0" smtClean="0">
              <a:solidFill>
                <a:schemeClr val="bg1"/>
              </a:solidFill>
            </a:endParaRPr>
          </a:p>
          <a:p>
            <a:pPr marL="0" indent="0" algn="just">
              <a:lnSpc>
                <a:spcPct val="100000"/>
              </a:lnSpc>
              <a:spcBef>
                <a:spcPts val="0"/>
              </a:spcBef>
              <a:buNone/>
            </a:pPr>
            <a:endParaRPr lang="en-US" sz="2400" dirty="0">
              <a:solidFill>
                <a:schemeClr val="bg1"/>
              </a:solidFill>
            </a:endParaRPr>
          </a:p>
          <a:p>
            <a:pPr marL="0" indent="0" algn="just">
              <a:lnSpc>
                <a:spcPct val="100000"/>
              </a:lnSpc>
              <a:spcBef>
                <a:spcPts val="0"/>
              </a:spcBef>
              <a:buNone/>
            </a:pPr>
            <a:r>
              <a:rPr lang="ru-RU" sz="2400" dirty="0">
                <a:solidFill>
                  <a:schemeClr val="bg1"/>
                </a:solidFill>
              </a:rPr>
              <a:t>Председник гласачког одбора преноси гласачки материјал на гласачко место у иностранству на начин на који се доставља дипломатска пошиљка, а којим је осигурана безбедност гласачког материјала</a:t>
            </a:r>
            <a:r>
              <a:rPr lang="ru-RU"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23813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945" y="340822"/>
            <a:ext cx="11062855" cy="6201294"/>
          </a:xfrm>
        </p:spPr>
        <p:txBody>
          <a:bodyPr>
            <a:noAutofit/>
          </a:bodyPr>
          <a:lstStyle/>
          <a:p>
            <a:pPr marL="0" indent="0" algn="just">
              <a:lnSpc>
                <a:spcPct val="100000"/>
              </a:lnSpc>
              <a:spcBef>
                <a:spcPts val="0"/>
              </a:spcBef>
              <a:buNone/>
            </a:pPr>
            <a:endParaRPr lang="ru-RU" sz="2400" b="1" dirty="0" smtClean="0">
              <a:solidFill>
                <a:schemeClr val="bg1"/>
              </a:solidFill>
            </a:endParaRPr>
          </a:p>
          <a:p>
            <a:pPr marL="0" indent="0" algn="just">
              <a:lnSpc>
                <a:spcPct val="100000"/>
              </a:lnSpc>
              <a:spcBef>
                <a:spcPts val="0"/>
              </a:spcBef>
              <a:buNone/>
            </a:pPr>
            <a:endParaRPr lang="ru-RU" sz="2400" b="1" dirty="0">
              <a:solidFill>
                <a:schemeClr val="bg1"/>
              </a:solidFill>
            </a:endParaRPr>
          </a:p>
          <a:p>
            <a:pPr marL="0" indent="0" algn="just">
              <a:lnSpc>
                <a:spcPct val="100000"/>
              </a:lnSpc>
              <a:spcBef>
                <a:spcPts val="0"/>
              </a:spcBef>
              <a:buNone/>
            </a:pPr>
            <a:endParaRPr lang="ru-RU" sz="2400" b="1" dirty="0" smtClean="0">
              <a:solidFill>
                <a:schemeClr val="bg1"/>
              </a:solidFill>
            </a:endParaRPr>
          </a:p>
          <a:p>
            <a:pPr marL="0" indent="0" algn="just">
              <a:lnSpc>
                <a:spcPct val="100000"/>
              </a:lnSpc>
              <a:spcBef>
                <a:spcPts val="0"/>
              </a:spcBef>
              <a:buNone/>
            </a:pPr>
            <a:endParaRPr lang="ru-RU" sz="2400" b="1" dirty="0">
              <a:solidFill>
                <a:schemeClr val="bg1"/>
              </a:solidFill>
            </a:endParaRPr>
          </a:p>
          <a:p>
            <a:pPr marL="0" indent="0" algn="just">
              <a:lnSpc>
                <a:spcPct val="100000"/>
              </a:lnSpc>
              <a:spcBef>
                <a:spcPts val="0"/>
              </a:spcBef>
              <a:buNone/>
            </a:pPr>
            <a:r>
              <a:rPr lang="ru-RU" sz="2400" b="1" dirty="0" smtClean="0">
                <a:solidFill>
                  <a:schemeClr val="bg1"/>
                </a:solidFill>
              </a:rPr>
              <a:t>Гласачко место</a:t>
            </a:r>
          </a:p>
          <a:p>
            <a:pPr algn="just">
              <a:lnSpc>
                <a:spcPct val="100000"/>
              </a:lnSpc>
              <a:spcBef>
                <a:spcPts val="0"/>
              </a:spcBef>
              <a:buFontTx/>
              <a:buChar char="-"/>
            </a:pPr>
            <a:r>
              <a:rPr lang="ru-RU" sz="2400" dirty="0" smtClean="0">
                <a:solidFill>
                  <a:schemeClr val="bg1"/>
                </a:solidFill>
              </a:rPr>
              <a:t>за </a:t>
            </a:r>
            <a:r>
              <a:rPr lang="ru-RU" sz="2400" dirty="0">
                <a:solidFill>
                  <a:schemeClr val="bg1"/>
                </a:solidFill>
              </a:rPr>
              <a:t>гласање најмање 100 а највише 2.500 </a:t>
            </a:r>
            <a:r>
              <a:rPr lang="ru-RU" sz="2400" dirty="0" smtClean="0">
                <a:solidFill>
                  <a:schemeClr val="bg1"/>
                </a:solidFill>
              </a:rPr>
              <a:t>гласача.</a:t>
            </a:r>
            <a:r>
              <a:rPr lang="en-US" sz="2400" dirty="0" smtClean="0">
                <a:solidFill>
                  <a:schemeClr val="bg1"/>
                </a:solidFill>
              </a:rPr>
              <a:t> </a:t>
            </a:r>
            <a:endParaRPr lang="sr-Cyrl-RS" sz="2400" dirty="0" smtClean="0">
              <a:solidFill>
                <a:schemeClr val="bg1"/>
              </a:solidFill>
            </a:endParaRPr>
          </a:p>
          <a:p>
            <a:pPr algn="just">
              <a:lnSpc>
                <a:spcPct val="100000"/>
              </a:lnSpc>
              <a:spcBef>
                <a:spcPts val="0"/>
              </a:spcBef>
              <a:buFontTx/>
              <a:buChar char="-"/>
            </a:pPr>
            <a:r>
              <a:rPr lang="ru-RU" sz="2400" dirty="0" smtClean="0">
                <a:solidFill>
                  <a:schemeClr val="bg1"/>
                </a:solidFill>
              </a:rPr>
              <a:t>по правилу </a:t>
            </a:r>
            <a:r>
              <a:rPr lang="ru-RU" sz="2400" dirty="0" err="1" smtClean="0">
                <a:solidFill>
                  <a:schemeClr val="bg1"/>
                </a:solidFill>
              </a:rPr>
              <a:t>просторије</a:t>
            </a:r>
            <a:r>
              <a:rPr lang="ru-RU" sz="2400" dirty="0" smtClean="0">
                <a:solidFill>
                  <a:schemeClr val="bg1"/>
                </a:solidFill>
              </a:rPr>
              <a:t> </a:t>
            </a:r>
            <a:r>
              <a:rPr lang="ru-RU" sz="2400" dirty="0">
                <a:solidFill>
                  <a:schemeClr val="bg1"/>
                </a:solidFill>
              </a:rPr>
              <a:t>у </a:t>
            </a:r>
            <a:r>
              <a:rPr lang="ru-RU" sz="2400" dirty="0" err="1">
                <a:solidFill>
                  <a:schemeClr val="bg1"/>
                </a:solidFill>
              </a:rPr>
              <a:t>објектима</a:t>
            </a:r>
            <a:r>
              <a:rPr lang="ru-RU" sz="2400" dirty="0">
                <a:solidFill>
                  <a:schemeClr val="bg1"/>
                </a:solidFill>
              </a:rPr>
              <a:t> у </a:t>
            </a:r>
            <a:r>
              <a:rPr lang="ru-RU" sz="2400" dirty="0" err="1">
                <a:solidFill>
                  <a:schemeClr val="bg1"/>
                </a:solidFill>
              </a:rPr>
              <a:t>јавној</a:t>
            </a:r>
            <a:r>
              <a:rPr lang="ru-RU" sz="2400" dirty="0">
                <a:solidFill>
                  <a:schemeClr val="bg1"/>
                </a:solidFill>
              </a:rPr>
              <a:t> </a:t>
            </a:r>
            <a:r>
              <a:rPr lang="ru-RU" sz="2400" dirty="0" err="1" smtClean="0">
                <a:solidFill>
                  <a:schemeClr val="bg1"/>
                </a:solidFill>
              </a:rPr>
              <a:t>својини</a:t>
            </a:r>
            <a:r>
              <a:rPr lang="ru-RU" sz="2400" dirty="0" smtClean="0">
                <a:solidFill>
                  <a:schemeClr val="bg1"/>
                </a:solidFill>
              </a:rPr>
              <a:t>. </a:t>
            </a:r>
          </a:p>
          <a:p>
            <a:pPr marL="0" indent="0" algn="just">
              <a:lnSpc>
                <a:spcPct val="100000"/>
              </a:lnSpc>
              <a:spcBef>
                <a:spcPts val="0"/>
              </a:spcBef>
              <a:buNone/>
            </a:pPr>
            <a:endParaRPr lang="ru-RU" sz="2400" dirty="0" smtClean="0">
              <a:solidFill>
                <a:schemeClr val="bg1"/>
              </a:solidFill>
            </a:endParaRPr>
          </a:p>
          <a:p>
            <a:pPr marL="0" indent="0" algn="just">
              <a:lnSpc>
                <a:spcPct val="100000"/>
              </a:lnSpc>
              <a:spcBef>
                <a:spcPts val="0"/>
              </a:spcBef>
              <a:buNone/>
            </a:pPr>
            <a:r>
              <a:rPr lang="ru-RU" sz="2400" dirty="0">
                <a:solidFill>
                  <a:schemeClr val="bg1"/>
                </a:solidFill>
              </a:rPr>
              <a:t>Гласачка места, где год је то могуће, треба да буду у приземљу/партеру објекта у којем се налази гласачко место, како би била приступачна особама са инвалидитетом.</a:t>
            </a:r>
            <a:endParaRPr lang="en-US" sz="2400" dirty="0">
              <a:solidFill>
                <a:schemeClr val="bg1"/>
              </a:solidFill>
            </a:endParaRPr>
          </a:p>
        </p:txBody>
      </p:sp>
    </p:spTree>
    <p:extLst>
      <p:ext uri="{BB962C8B-B14F-4D97-AF65-F5344CB8AC3E}">
        <p14:creationId xmlns:p14="http://schemas.microsoft.com/office/powerpoint/2010/main" val="297869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5018" y="939339"/>
            <a:ext cx="10688782" cy="5004262"/>
          </a:xfrm>
        </p:spPr>
        <p:txBody>
          <a:bodyPr/>
          <a:lstStyle/>
          <a:p>
            <a:pPr marL="0" indent="0" algn="just">
              <a:lnSpc>
                <a:spcPct val="120000"/>
              </a:lnSpc>
              <a:spcBef>
                <a:spcPts val="0"/>
              </a:spcBef>
              <a:buNone/>
            </a:pPr>
            <a:r>
              <a:rPr lang="ru-RU" b="1" dirty="0" err="1">
                <a:solidFill>
                  <a:schemeClr val="bg1"/>
                </a:solidFill>
              </a:rPr>
              <a:t>Припрема</a:t>
            </a:r>
            <a:r>
              <a:rPr lang="ru-RU" b="1" dirty="0">
                <a:solidFill>
                  <a:schemeClr val="bg1"/>
                </a:solidFill>
              </a:rPr>
              <a:t> за </a:t>
            </a:r>
            <a:r>
              <a:rPr lang="ru-RU" b="1" dirty="0" err="1">
                <a:solidFill>
                  <a:schemeClr val="bg1"/>
                </a:solidFill>
              </a:rPr>
              <a:t>почетак</a:t>
            </a:r>
            <a:r>
              <a:rPr lang="ru-RU" b="1" dirty="0">
                <a:solidFill>
                  <a:schemeClr val="bg1"/>
                </a:solidFill>
              </a:rPr>
              <a:t> </a:t>
            </a:r>
            <a:r>
              <a:rPr lang="ru-RU" b="1" dirty="0" err="1">
                <a:solidFill>
                  <a:schemeClr val="bg1"/>
                </a:solidFill>
              </a:rPr>
              <a:t>гласања</a:t>
            </a:r>
            <a:r>
              <a:rPr lang="ru-RU" b="1" dirty="0">
                <a:solidFill>
                  <a:schemeClr val="bg1"/>
                </a:solidFill>
              </a:rPr>
              <a:t> </a:t>
            </a:r>
            <a:r>
              <a:rPr lang="ru-RU" b="1" dirty="0" err="1">
                <a:solidFill>
                  <a:schemeClr val="bg1"/>
                </a:solidFill>
              </a:rPr>
              <a:t>подразумева</a:t>
            </a:r>
            <a:r>
              <a:rPr lang="ru-RU" b="1" dirty="0">
                <a:solidFill>
                  <a:schemeClr val="bg1"/>
                </a:solidFill>
              </a:rPr>
              <a:t> три фазе</a:t>
            </a:r>
            <a:r>
              <a:rPr lang="ru-RU" b="1" dirty="0" smtClean="0">
                <a:solidFill>
                  <a:schemeClr val="bg1"/>
                </a:solidFill>
              </a:rPr>
              <a:t>:</a:t>
            </a:r>
          </a:p>
          <a:p>
            <a:pPr marL="0" indent="0" algn="just">
              <a:lnSpc>
                <a:spcPct val="120000"/>
              </a:lnSpc>
              <a:spcBef>
                <a:spcPts val="0"/>
              </a:spcBef>
              <a:buNone/>
            </a:pPr>
            <a:endParaRPr lang="en-US" dirty="0">
              <a:solidFill>
                <a:schemeClr val="bg1"/>
              </a:solidFill>
            </a:endParaRPr>
          </a:p>
          <a:p>
            <a:pPr lvl="0" algn="just">
              <a:lnSpc>
                <a:spcPct val="120000"/>
              </a:lnSpc>
              <a:spcBef>
                <a:spcPts val="0"/>
              </a:spcBef>
            </a:pPr>
            <a:r>
              <a:rPr lang="ru-RU" dirty="0" smtClean="0">
                <a:solidFill>
                  <a:schemeClr val="bg1"/>
                </a:solidFill>
              </a:rPr>
              <a:t>утврђивање </a:t>
            </a:r>
            <a:r>
              <a:rPr lang="ru-RU" dirty="0">
                <a:solidFill>
                  <a:schemeClr val="bg1"/>
                </a:solidFill>
              </a:rPr>
              <a:t>потпуности и исправности гласачког </a:t>
            </a:r>
            <a:r>
              <a:rPr lang="ru-RU" dirty="0" smtClean="0">
                <a:solidFill>
                  <a:schemeClr val="bg1"/>
                </a:solidFill>
              </a:rPr>
              <a:t>материјала</a:t>
            </a:r>
          </a:p>
          <a:p>
            <a:pPr marL="0" lvl="0" indent="0" algn="just">
              <a:lnSpc>
                <a:spcPct val="120000"/>
              </a:lnSpc>
              <a:spcBef>
                <a:spcPts val="0"/>
              </a:spcBef>
              <a:buNone/>
            </a:pPr>
            <a:endParaRPr lang="en-US" dirty="0">
              <a:solidFill>
                <a:schemeClr val="bg1"/>
              </a:solidFill>
            </a:endParaRPr>
          </a:p>
          <a:p>
            <a:pPr lvl="0" algn="just">
              <a:lnSpc>
                <a:spcPct val="120000"/>
              </a:lnSpc>
              <a:spcBef>
                <a:spcPts val="0"/>
              </a:spcBef>
            </a:pPr>
            <a:r>
              <a:rPr lang="sr-Cyrl-RS" dirty="0" smtClean="0">
                <a:solidFill>
                  <a:schemeClr val="bg1"/>
                </a:solidFill>
              </a:rPr>
              <a:t>уређивање </a:t>
            </a:r>
            <a:r>
              <a:rPr lang="sr-Cyrl-RS" dirty="0">
                <a:solidFill>
                  <a:schemeClr val="bg1"/>
                </a:solidFill>
              </a:rPr>
              <a:t>гласачког места</a:t>
            </a:r>
            <a:endParaRPr lang="sr-Cyrl-RS" dirty="0" smtClean="0">
              <a:solidFill>
                <a:schemeClr val="bg1"/>
              </a:solidFill>
            </a:endParaRPr>
          </a:p>
          <a:p>
            <a:pPr lvl="0" algn="just">
              <a:lnSpc>
                <a:spcPct val="120000"/>
              </a:lnSpc>
              <a:spcBef>
                <a:spcPts val="0"/>
              </a:spcBef>
            </a:pPr>
            <a:endParaRPr lang="en-US" dirty="0">
              <a:solidFill>
                <a:schemeClr val="bg1"/>
              </a:solidFill>
            </a:endParaRPr>
          </a:p>
          <a:p>
            <a:pPr lvl="0" algn="just">
              <a:lnSpc>
                <a:spcPct val="120000"/>
              </a:lnSpc>
              <a:spcBef>
                <a:spcPts val="0"/>
              </a:spcBef>
            </a:pPr>
            <a:r>
              <a:rPr lang="sr-Cyrl-RS" dirty="0">
                <a:solidFill>
                  <a:schemeClr val="bg1"/>
                </a:solidFill>
              </a:rPr>
              <a:t>договор о подели </a:t>
            </a:r>
            <a:r>
              <a:rPr lang="sr-Cyrl-RS" dirty="0" smtClean="0">
                <a:solidFill>
                  <a:schemeClr val="bg1"/>
                </a:solidFill>
              </a:rPr>
              <a:t>задужења</a:t>
            </a:r>
            <a:endParaRPr lang="en-US" dirty="0">
              <a:solidFill>
                <a:schemeClr val="bg1"/>
              </a:solidFill>
            </a:endParaRPr>
          </a:p>
        </p:txBody>
      </p:sp>
    </p:spTree>
    <p:extLst>
      <p:ext uri="{BB962C8B-B14F-4D97-AF65-F5344CB8AC3E}">
        <p14:creationId xmlns:p14="http://schemas.microsoft.com/office/powerpoint/2010/main" val="180694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3809"/>
            <a:ext cx="10515600" cy="1263159"/>
          </a:xfrm>
        </p:spPr>
        <p:txBody>
          <a:bodyPr>
            <a:normAutofit fontScale="90000"/>
          </a:bodyPr>
          <a:lstStyle/>
          <a:p>
            <a:pPr algn="ctr"/>
            <a:r>
              <a:rPr lang="ru-RU" b="1" cap="all" dirty="0">
                <a:solidFill>
                  <a:schemeClr val="bg1"/>
                </a:solidFill>
              </a:rPr>
              <a:t>3.1. </a:t>
            </a:r>
            <a:r>
              <a:rPr lang="ru-RU" b="1" cap="all" dirty="0">
                <a:solidFill>
                  <a:schemeClr val="bg1"/>
                </a:solidFill>
                <a:effectLst>
                  <a:outerShdw blurRad="38100" dist="38100" dir="2700000" algn="tl">
                    <a:srgbClr val="000000">
                      <a:alpha val="43137"/>
                    </a:srgbClr>
                  </a:outerShdw>
                </a:effectLst>
              </a:rPr>
              <a:t>Утврђивање потпуности и исправности </a:t>
            </a:r>
            <a:r>
              <a:rPr lang="ru-RU" b="1" cap="all" dirty="0" smtClean="0">
                <a:solidFill>
                  <a:schemeClr val="bg1"/>
                </a:solidFill>
                <a:effectLst>
                  <a:outerShdw blurRad="38100" dist="38100" dir="2700000" algn="tl">
                    <a:srgbClr val="000000">
                      <a:alpha val="43137"/>
                    </a:srgbClr>
                  </a:outerShdw>
                </a:effectLst>
              </a:rPr>
              <a:t>гласачког материјала</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0916" y="1683521"/>
            <a:ext cx="11571005" cy="4973653"/>
          </a:xfrm>
        </p:spPr>
        <p:txBody>
          <a:bodyPr>
            <a:normAutofit fontScale="92500" lnSpcReduction="20000"/>
          </a:bodyPr>
          <a:lstStyle/>
          <a:p>
            <a:pPr marL="0" indent="0" algn="just">
              <a:lnSpc>
                <a:spcPct val="110000"/>
              </a:lnSpc>
              <a:spcBef>
                <a:spcPts val="0"/>
              </a:spcBef>
              <a:buNone/>
            </a:pPr>
            <a:r>
              <a:rPr lang="ru-RU" sz="2600" dirty="0">
                <a:solidFill>
                  <a:srgbClr val="FFC000"/>
                </a:solidFill>
              </a:rPr>
              <a:t>Председник гласачког одбора маказама сече сигурносну затворницу</a:t>
            </a:r>
            <a:r>
              <a:rPr lang="ru-RU" sz="2600" dirty="0">
                <a:solidFill>
                  <a:schemeClr val="bg1"/>
                </a:solidFill>
              </a:rPr>
              <a:t>, коју мора да сачува и обавезно преда поткомисији после гласања</a:t>
            </a:r>
            <a:r>
              <a:rPr lang="ru-RU" sz="2600" b="1" dirty="0" smtClean="0">
                <a:solidFill>
                  <a:schemeClr val="bg1"/>
                </a:solidFill>
              </a:rPr>
              <a:t>.</a:t>
            </a:r>
          </a:p>
          <a:p>
            <a:pPr marL="0" indent="0" algn="just">
              <a:lnSpc>
                <a:spcPct val="110000"/>
              </a:lnSpc>
              <a:spcBef>
                <a:spcPts val="0"/>
              </a:spcBef>
              <a:buNone/>
            </a:pPr>
            <a:endParaRPr lang="en-US" sz="1600" dirty="0">
              <a:solidFill>
                <a:schemeClr val="bg1"/>
              </a:solidFill>
            </a:endParaRPr>
          </a:p>
          <a:p>
            <a:pPr marL="0" indent="0" algn="just">
              <a:lnSpc>
                <a:spcPct val="110000"/>
              </a:lnSpc>
              <a:spcBef>
                <a:spcPts val="0"/>
              </a:spcBef>
              <a:buNone/>
            </a:pPr>
            <a:r>
              <a:rPr lang="ru-RU" sz="2600" dirty="0" smtClean="0">
                <a:solidFill>
                  <a:srgbClr val="FFC000"/>
                </a:solidFill>
              </a:rPr>
              <a:t>Стање</a:t>
            </a:r>
            <a:r>
              <a:rPr lang="ru-RU" sz="2600" dirty="0" smtClean="0">
                <a:solidFill>
                  <a:schemeClr val="bg1"/>
                </a:solidFill>
              </a:rPr>
              <a:t> </a:t>
            </a:r>
            <a:r>
              <a:rPr lang="ru-RU" sz="2600" dirty="0">
                <a:solidFill>
                  <a:schemeClr val="bg1"/>
                </a:solidFill>
              </a:rPr>
              <a:t>гласачког материјала у врећи </a:t>
            </a:r>
            <a:r>
              <a:rPr lang="ru-RU" sz="2600" dirty="0">
                <a:solidFill>
                  <a:srgbClr val="FFC000"/>
                </a:solidFill>
              </a:rPr>
              <a:t>упоређује са подацима из Записника о примопредаји</a:t>
            </a:r>
            <a:r>
              <a:rPr lang="ru-RU" sz="2600" dirty="0">
                <a:solidFill>
                  <a:schemeClr val="bg1"/>
                </a:solidFill>
              </a:rPr>
              <a:t> гласачког материјала пре гласања и тако се утврђује да ли је примљени материјал потпун и исправан. У случају да нешто од гласачког материјала из Записника о примопредаји недостаје, то се констатује у записнику о раду гласачког одбора и о томе се одмах обавештава поткомисија или координатор РИК.</a:t>
            </a:r>
            <a:endParaRPr lang="en-US" sz="2600" dirty="0">
              <a:solidFill>
                <a:schemeClr val="bg1"/>
              </a:solidFill>
            </a:endParaRPr>
          </a:p>
          <a:p>
            <a:pPr algn="just">
              <a:lnSpc>
                <a:spcPct val="110000"/>
              </a:lnSpc>
              <a:spcBef>
                <a:spcPts val="0"/>
              </a:spcBef>
            </a:pPr>
            <a:endParaRPr lang="en-US" sz="1600" dirty="0">
              <a:solidFill>
                <a:schemeClr val="bg1"/>
              </a:solidFill>
            </a:endParaRPr>
          </a:p>
          <a:p>
            <a:pPr marL="0" indent="0" algn="just">
              <a:lnSpc>
                <a:spcPct val="110000"/>
              </a:lnSpc>
              <a:spcBef>
                <a:spcPts val="0"/>
              </a:spcBef>
              <a:buNone/>
            </a:pPr>
            <a:r>
              <a:rPr lang="sr-Cyrl-RS" sz="2600" b="1" dirty="0">
                <a:solidFill>
                  <a:schemeClr val="bg1"/>
                </a:solidFill>
              </a:rPr>
              <a:t>! ОБРАТИТИ ПАЖЊУ:</a:t>
            </a:r>
            <a:endParaRPr lang="en-US" sz="2600" dirty="0">
              <a:solidFill>
                <a:schemeClr val="bg1"/>
              </a:solidFill>
            </a:endParaRPr>
          </a:p>
          <a:p>
            <a:pPr marL="0" indent="0" algn="just">
              <a:lnSpc>
                <a:spcPct val="110000"/>
              </a:lnSpc>
              <a:spcBef>
                <a:spcPts val="0"/>
              </a:spcBef>
              <a:buNone/>
            </a:pPr>
            <a:r>
              <a:rPr lang="ru-RU" sz="2600" dirty="0">
                <a:solidFill>
                  <a:schemeClr val="bg1"/>
                </a:solidFill>
              </a:rPr>
              <a:t>Ако гласачком одбору </a:t>
            </a:r>
            <a:r>
              <a:rPr lang="ru-RU" sz="2600" dirty="0">
                <a:solidFill>
                  <a:srgbClr val="FFC000"/>
                </a:solidFill>
              </a:rPr>
              <a:t>није уручен број гласачких листића који одговара броју гласача </a:t>
            </a:r>
            <a:r>
              <a:rPr lang="ru-RU" sz="2600" dirty="0">
                <a:solidFill>
                  <a:schemeClr val="bg1"/>
                </a:solidFill>
              </a:rPr>
              <a:t>који гласају на гласачком месту, </a:t>
            </a:r>
            <a:r>
              <a:rPr lang="ru-RU" sz="2600" dirty="0">
                <a:solidFill>
                  <a:srgbClr val="FFC000"/>
                </a:solidFill>
              </a:rPr>
              <a:t>то није разлог да гласачки одбор не отвори гласачко место и не започне гласање</a:t>
            </a:r>
            <a:r>
              <a:rPr lang="sr-Cyrl-RS" sz="2600" dirty="0" smtClean="0">
                <a:solidFill>
                  <a:schemeClr val="bg1"/>
                </a:solidFill>
              </a:rPr>
              <a:t>. </a:t>
            </a:r>
            <a:r>
              <a:rPr lang="ru-RU" sz="2600" dirty="0">
                <a:solidFill>
                  <a:schemeClr val="bg1"/>
                </a:solidFill>
              </a:rPr>
              <a:t>Гласачки одбор, дакле, у том случају треба да настави са припремним радњама и омогући почетак гласања на гласачком месту, а о недостатку гласачких листића уноси напомену у записник о раду гласачког одбора</a:t>
            </a:r>
            <a:r>
              <a:rPr lang="sr-Cyrl-RS" sz="2600" dirty="0" smtClean="0">
                <a:solidFill>
                  <a:schemeClr val="bg1"/>
                </a:solidFill>
              </a:rPr>
              <a:t>.</a:t>
            </a:r>
            <a:endParaRPr lang="en-US" sz="2600" dirty="0">
              <a:solidFill>
                <a:schemeClr val="bg1"/>
              </a:solidFill>
            </a:endParaRPr>
          </a:p>
          <a:p>
            <a:pPr algn="just"/>
            <a:endParaRPr lang="en-US" dirty="0">
              <a:solidFill>
                <a:schemeClr val="bg1"/>
              </a:solidFill>
            </a:endParaRPr>
          </a:p>
        </p:txBody>
      </p:sp>
    </p:spTree>
    <p:extLst>
      <p:ext uri="{BB962C8B-B14F-4D97-AF65-F5344CB8AC3E}">
        <p14:creationId xmlns:p14="http://schemas.microsoft.com/office/powerpoint/2010/main" val="274485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2500"/>
                            </p:stCondLst>
                            <p:childTnLst>
                              <p:par>
                                <p:cTn id="13" presetID="10" presetClass="entr" presetSubtype="0" fill="hold" nodeType="afterEffect">
                                  <p:stCondLst>
                                    <p:cond delay="25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childTnLst>
                                </p:cTn>
                              </p:par>
                            </p:childTnLst>
                          </p:cTn>
                        </p:par>
                        <p:par>
                          <p:cTn id="16" fill="hold">
                            <p:stCondLst>
                              <p:cond delay="3750"/>
                            </p:stCondLst>
                            <p:childTnLst>
                              <p:par>
                                <p:cTn id="17" presetID="10" presetClass="entr" presetSubtype="0" fill="hold" nodeType="afterEffect">
                                  <p:stCondLst>
                                    <p:cond delay="25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756" y="401652"/>
            <a:ext cx="11363499" cy="6148777"/>
          </a:xfrm>
        </p:spPr>
        <p:txBody>
          <a:bodyPr>
            <a:normAutofit fontScale="92500" lnSpcReduction="10000"/>
          </a:bodyPr>
          <a:lstStyle/>
          <a:p>
            <a:pPr marL="0" indent="0" algn="just">
              <a:lnSpc>
                <a:spcPct val="110000"/>
              </a:lnSpc>
              <a:spcBef>
                <a:spcPts val="0"/>
              </a:spcBef>
              <a:buNone/>
            </a:pPr>
            <a:r>
              <a:rPr lang="ru-RU" sz="2600" dirty="0">
                <a:solidFill>
                  <a:schemeClr val="bg1"/>
                </a:solidFill>
              </a:rPr>
              <a:t>Да би гласање могло да почне, </a:t>
            </a:r>
            <a:r>
              <a:rPr lang="ru-RU" sz="2600" dirty="0" smtClean="0">
                <a:solidFill>
                  <a:schemeClr val="bg1"/>
                </a:solidFill>
              </a:rPr>
              <a:t>на гласачком месту </a:t>
            </a:r>
            <a:r>
              <a:rPr lang="ru-RU" sz="2600" dirty="0" smtClean="0">
                <a:solidFill>
                  <a:srgbClr val="FF0000"/>
                </a:solidFill>
                <a:effectLst>
                  <a:outerShdw blurRad="38100" dist="38100" dir="2700000" algn="tl">
                    <a:srgbClr val="000000">
                      <a:alpha val="43137"/>
                    </a:srgbClr>
                  </a:outerShdw>
                </a:effectLst>
              </a:rPr>
              <a:t>МОРА </a:t>
            </a:r>
            <a:r>
              <a:rPr lang="ru-RU" sz="2600" dirty="0" smtClean="0">
                <a:solidFill>
                  <a:srgbClr val="FFC000"/>
                </a:solidFill>
                <a:effectLst>
                  <a:outerShdw blurRad="38100" dist="38100" dir="2700000" algn="tl">
                    <a:srgbClr val="000000">
                      <a:alpha val="43137"/>
                    </a:srgbClr>
                  </a:outerShdw>
                </a:effectLst>
              </a:rPr>
              <a:t>да буде </a:t>
            </a:r>
            <a:r>
              <a:rPr lang="ru-RU" sz="2600" dirty="0">
                <a:solidFill>
                  <a:srgbClr val="FFC000"/>
                </a:solidFill>
                <a:effectLst>
                  <a:outerShdw blurRad="38100" dist="38100" dir="2700000" algn="tl">
                    <a:srgbClr val="000000">
                      <a:alpha val="43137"/>
                    </a:srgbClr>
                  </a:outerShdw>
                </a:effectLst>
              </a:rPr>
              <a:t>следећи </a:t>
            </a:r>
            <a:r>
              <a:rPr lang="ru-RU" sz="2600" dirty="0" smtClean="0">
                <a:solidFill>
                  <a:srgbClr val="FFC000"/>
                </a:solidFill>
                <a:effectLst>
                  <a:outerShdw blurRad="38100" dist="38100" dir="2700000" algn="tl">
                    <a:srgbClr val="000000">
                      <a:alpha val="43137"/>
                    </a:srgbClr>
                  </a:outerShdw>
                </a:effectLst>
              </a:rPr>
              <a:t>гласачки материјал</a:t>
            </a:r>
            <a:r>
              <a:rPr lang="ru-RU" sz="2600" dirty="0" smtClean="0">
                <a:solidFill>
                  <a:schemeClr val="bg1"/>
                </a:solidFill>
              </a:rPr>
              <a:t>:</a:t>
            </a:r>
          </a:p>
          <a:p>
            <a:pPr marL="341313" algn="just">
              <a:lnSpc>
                <a:spcPct val="120000"/>
              </a:lnSpc>
              <a:spcBef>
                <a:spcPts val="0"/>
              </a:spcBef>
              <a:buNone/>
            </a:pPr>
            <a:endParaRPr lang="sr-Cyrl-RS" sz="1300" dirty="0" smtClean="0">
              <a:solidFill>
                <a:schemeClr val="bg1"/>
              </a:solidFill>
            </a:endParaRPr>
          </a:p>
          <a:p>
            <a:pPr marL="341313" lvl="1" algn="just">
              <a:lnSpc>
                <a:spcPct val="120000"/>
              </a:lnSpc>
              <a:spcBef>
                <a:spcPts val="0"/>
              </a:spcBef>
            </a:pPr>
            <a:r>
              <a:rPr lang="ru-RU" dirty="0" smtClean="0">
                <a:solidFill>
                  <a:srgbClr val="FFC000"/>
                </a:solidFill>
              </a:rPr>
              <a:t>Одлука </a:t>
            </a:r>
            <a:r>
              <a:rPr lang="ru-RU" dirty="0">
                <a:solidFill>
                  <a:srgbClr val="FFC000"/>
                </a:solidFill>
              </a:rPr>
              <a:t>о расписивању републичког р</a:t>
            </a:r>
            <a:r>
              <a:rPr lang="ru-RU" dirty="0">
                <a:solidFill>
                  <a:schemeClr val="bg1"/>
                </a:solidFill>
              </a:rPr>
              <a:t>еферендума, са текстом акта односно образложењем питања о коме се одлучује на републичком реферндуму</a:t>
            </a:r>
          </a:p>
          <a:p>
            <a:pPr marL="341313" lvl="1" algn="just">
              <a:lnSpc>
                <a:spcPct val="120000"/>
              </a:lnSpc>
              <a:spcBef>
                <a:spcPts val="0"/>
              </a:spcBef>
            </a:pPr>
            <a:r>
              <a:rPr lang="ru-RU" dirty="0" smtClean="0">
                <a:solidFill>
                  <a:srgbClr val="FFC000"/>
                </a:solidFill>
              </a:rPr>
              <a:t>извод </a:t>
            </a:r>
            <a:r>
              <a:rPr lang="ru-RU" dirty="0">
                <a:solidFill>
                  <a:srgbClr val="FFC000"/>
                </a:solidFill>
              </a:rPr>
              <a:t>из бирачког списка </a:t>
            </a:r>
            <a:r>
              <a:rPr lang="ru-RU" dirty="0">
                <a:solidFill>
                  <a:schemeClr val="bg1"/>
                </a:solidFill>
              </a:rPr>
              <a:t>/ посебан извод из бирачког списка по коме ће гласати гласачи који су на извршењу заводске санкције</a:t>
            </a:r>
          </a:p>
          <a:p>
            <a:pPr marL="341313" lvl="1" algn="just">
              <a:lnSpc>
                <a:spcPct val="120000"/>
              </a:lnSpc>
              <a:spcBef>
                <a:spcPts val="0"/>
              </a:spcBef>
            </a:pPr>
            <a:r>
              <a:rPr lang="ru-RU" dirty="0" smtClean="0">
                <a:solidFill>
                  <a:srgbClr val="FFC000"/>
                </a:solidFill>
              </a:rPr>
              <a:t>посебан </a:t>
            </a:r>
            <a:r>
              <a:rPr lang="ru-RU" dirty="0">
                <a:solidFill>
                  <a:srgbClr val="FFC000"/>
                </a:solidFill>
              </a:rPr>
              <a:t>извод из бирачког списка </a:t>
            </a:r>
            <a:r>
              <a:rPr lang="ru-RU" dirty="0">
                <a:solidFill>
                  <a:schemeClr val="bg1"/>
                </a:solidFill>
              </a:rPr>
              <a:t>ако на </a:t>
            </a:r>
            <a:r>
              <a:rPr lang="ru-RU" dirty="0" smtClean="0">
                <a:solidFill>
                  <a:schemeClr val="bg1"/>
                </a:solidFill>
              </a:rPr>
              <a:t>гласачком месту </a:t>
            </a:r>
            <a:r>
              <a:rPr lang="ru-RU" dirty="0">
                <a:solidFill>
                  <a:schemeClr val="bg1"/>
                </a:solidFill>
              </a:rPr>
              <a:t>гласају гласачи у Војсци Србије</a:t>
            </a:r>
          </a:p>
          <a:p>
            <a:pPr marL="341313" lvl="1" algn="just">
              <a:lnSpc>
                <a:spcPct val="120000"/>
              </a:lnSpc>
              <a:spcBef>
                <a:spcPts val="0"/>
              </a:spcBef>
            </a:pPr>
            <a:r>
              <a:rPr lang="ru-RU" dirty="0" smtClean="0">
                <a:solidFill>
                  <a:srgbClr val="FFC000"/>
                </a:solidFill>
              </a:rPr>
              <a:t>гласачки </a:t>
            </a:r>
            <a:r>
              <a:rPr lang="ru-RU" dirty="0">
                <a:solidFill>
                  <a:srgbClr val="FFC000"/>
                </a:solidFill>
              </a:rPr>
              <a:t>листићи </a:t>
            </a:r>
            <a:r>
              <a:rPr lang="ru-RU" dirty="0">
                <a:solidFill>
                  <a:schemeClr val="bg1"/>
                </a:solidFill>
              </a:rPr>
              <a:t>(није неопходан тачан број!)</a:t>
            </a:r>
          </a:p>
          <a:p>
            <a:pPr marL="341313" lvl="1" algn="just">
              <a:lnSpc>
                <a:spcPct val="120000"/>
              </a:lnSpc>
              <a:spcBef>
                <a:spcPts val="0"/>
              </a:spcBef>
            </a:pPr>
            <a:r>
              <a:rPr lang="ru-RU" dirty="0" smtClean="0">
                <a:solidFill>
                  <a:srgbClr val="FFC000"/>
                </a:solidFill>
              </a:rPr>
              <a:t>контролни </a:t>
            </a:r>
            <a:r>
              <a:rPr lang="ru-RU" dirty="0">
                <a:solidFill>
                  <a:srgbClr val="FFC000"/>
                </a:solidFill>
              </a:rPr>
              <a:t>лист </a:t>
            </a:r>
            <a:r>
              <a:rPr lang="ru-RU" dirty="0">
                <a:solidFill>
                  <a:schemeClr val="bg1"/>
                </a:solidFill>
              </a:rPr>
              <a:t>за проверу исправности гласачке кутије</a:t>
            </a:r>
          </a:p>
          <a:p>
            <a:pPr marL="341313" lvl="1" algn="just">
              <a:lnSpc>
                <a:spcPct val="120000"/>
              </a:lnSpc>
              <a:spcBef>
                <a:spcPts val="0"/>
              </a:spcBef>
            </a:pPr>
            <a:r>
              <a:rPr lang="ru-RU" dirty="0" smtClean="0">
                <a:solidFill>
                  <a:srgbClr val="FFC000"/>
                </a:solidFill>
              </a:rPr>
              <a:t>гласачка </a:t>
            </a:r>
            <a:r>
              <a:rPr lang="ru-RU" dirty="0">
                <a:solidFill>
                  <a:srgbClr val="FFC000"/>
                </a:solidFill>
              </a:rPr>
              <a:t>кутија</a:t>
            </a:r>
          </a:p>
          <a:p>
            <a:pPr marL="341313" lvl="1" algn="just">
              <a:lnSpc>
                <a:spcPct val="120000"/>
              </a:lnSpc>
              <a:spcBef>
                <a:spcPts val="0"/>
              </a:spcBef>
            </a:pPr>
            <a:r>
              <a:rPr lang="ru-RU" dirty="0" smtClean="0">
                <a:solidFill>
                  <a:srgbClr val="FFC000"/>
                </a:solidFill>
              </a:rPr>
              <a:t>један </a:t>
            </a:r>
            <a:r>
              <a:rPr lang="ru-RU" dirty="0">
                <a:solidFill>
                  <a:srgbClr val="FFC000"/>
                </a:solidFill>
              </a:rPr>
              <a:t>спреј </a:t>
            </a:r>
            <a:r>
              <a:rPr lang="ru-RU" dirty="0">
                <a:solidFill>
                  <a:schemeClr val="bg1"/>
                </a:solidFill>
              </a:rPr>
              <a:t>за обележавање прста гласача</a:t>
            </a:r>
          </a:p>
          <a:p>
            <a:pPr marL="341313" lvl="1" algn="just">
              <a:lnSpc>
                <a:spcPct val="120000"/>
              </a:lnSpc>
              <a:spcBef>
                <a:spcPts val="0"/>
              </a:spcBef>
            </a:pPr>
            <a:r>
              <a:rPr lang="ru-RU" dirty="0" smtClean="0">
                <a:solidFill>
                  <a:srgbClr val="FFC000"/>
                </a:solidFill>
              </a:rPr>
              <a:t>једна </a:t>
            </a:r>
            <a:r>
              <a:rPr lang="ru-RU" dirty="0">
                <a:solidFill>
                  <a:srgbClr val="FFC000"/>
                </a:solidFill>
              </a:rPr>
              <a:t>УВ лампа</a:t>
            </a:r>
          </a:p>
          <a:p>
            <a:pPr marL="341313" lvl="1" algn="just">
              <a:lnSpc>
                <a:spcPct val="120000"/>
              </a:lnSpc>
              <a:spcBef>
                <a:spcPts val="0"/>
              </a:spcBef>
            </a:pPr>
            <a:r>
              <a:rPr lang="ru-RU" dirty="0" smtClean="0">
                <a:solidFill>
                  <a:srgbClr val="FFC000"/>
                </a:solidFill>
              </a:rPr>
              <a:t>најмање </a:t>
            </a:r>
            <a:r>
              <a:rPr lang="ru-RU" dirty="0">
                <a:solidFill>
                  <a:srgbClr val="FFC000"/>
                </a:solidFill>
              </a:rPr>
              <a:t>један па</a:t>
            </a:r>
            <a:r>
              <a:rPr lang="ru-RU" dirty="0">
                <a:solidFill>
                  <a:schemeClr val="bg1"/>
                </a:solidFill>
              </a:rPr>
              <a:t>раван за обезбеђивање тајности гласања</a:t>
            </a:r>
          </a:p>
          <a:p>
            <a:pPr marL="341313" lvl="1" algn="just">
              <a:lnSpc>
                <a:spcPct val="120000"/>
              </a:lnSpc>
              <a:spcBef>
                <a:spcPts val="0"/>
              </a:spcBef>
            </a:pPr>
            <a:r>
              <a:rPr lang="ru-RU" dirty="0" smtClean="0">
                <a:solidFill>
                  <a:srgbClr val="FFC000"/>
                </a:solidFill>
              </a:rPr>
              <a:t>прибор </a:t>
            </a:r>
            <a:r>
              <a:rPr lang="ru-RU" dirty="0">
                <a:solidFill>
                  <a:srgbClr val="FFC000"/>
                </a:solidFill>
              </a:rPr>
              <a:t>за печаћење </a:t>
            </a:r>
            <a:r>
              <a:rPr lang="ru-RU" dirty="0">
                <a:solidFill>
                  <a:schemeClr val="bg1"/>
                </a:solidFill>
              </a:rPr>
              <a:t>гласачке кутије</a:t>
            </a:r>
          </a:p>
          <a:p>
            <a:pPr marL="341313" lvl="1" algn="just">
              <a:lnSpc>
                <a:spcPct val="120000"/>
              </a:lnSpc>
              <a:spcBef>
                <a:spcPts val="0"/>
              </a:spcBef>
            </a:pPr>
            <a:endParaRPr lang="en-US" sz="1100" dirty="0">
              <a:solidFill>
                <a:schemeClr val="bg1"/>
              </a:solidFill>
            </a:endParaRPr>
          </a:p>
          <a:p>
            <a:pPr marL="0" indent="0" algn="ctr">
              <a:lnSpc>
                <a:spcPct val="120000"/>
              </a:lnSpc>
              <a:spcBef>
                <a:spcPts val="0"/>
              </a:spcBef>
              <a:buNone/>
            </a:pPr>
            <a:r>
              <a:rPr lang="ru-RU" b="1" dirty="0">
                <a:solidFill>
                  <a:schemeClr val="bg1"/>
                </a:solidFill>
              </a:rPr>
              <a:t>Само ако недостаје нешто од овог материјала, гласање </a:t>
            </a:r>
            <a:r>
              <a:rPr lang="ru-RU" b="1" dirty="0">
                <a:solidFill>
                  <a:srgbClr val="FF0000"/>
                </a:solidFill>
                <a:effectLst>
                  <a:outerShdw blurRad="38100" dist="38100" dir="2700000" algn="tl">
                    <a:srgbClr val="000000">
                      <a:alpha val="43137"/>
                    </a:srgbClr>
                  </a:outerShdw>
                </a:effectLst>
              </a:rPr>
              <a:t>не може </a:t>
            </a:r>
            <a:r>
              <a:rPr lang="sr-Cyrl-RS" b="1" dirty="0" smtClean="0">
                <a:solidFill>
                  <a:srgbClr val="FF0000"/>
                </a:solidFill>
                <a:effectLst>
                  <a:outerShdw blurRad="38100" dist="38100" dir="2700000" algn="tl">
                    <a:srgbClr val="000000">
                      <a:alpha val="43137"/>
                    </a:srgbClr>
                  </a:outerShdw>
                </a:effectLst>
              </a:rPr>
              <a:t>да </a:t>
            </a:r>
            <a:r>
              <a:rPr lang="ru-RU" b="1" dirty="0" smtClean="0">
                <a:solidFill>
                  <a:srgbClr val="FF0000"/>
                </a:solidFill>
                <a:effectLst>
                  <a:outerShdw blurRad="38100" dist="38100" dir="2700000" algn="tl">
                    <a:srgbClr val="000000">
                      <a:alpha val="43137"/>
                    </a:srgbClr>
                  </a:outerShdw>
                </a:effectLst>
              </a:rPr>
              <a:t>почне</a:t>
            </a:r>
            <a:r>
              <a:rPr lang="ru-RU" b="1"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466814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25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750"/>
                                        <p:tgtEl>
                                          <p:spTgt spid="3">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25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750"/>
                                        <p:tgtEl>
                                          <p:spTgt spid="3">
                                            <p:txEl>
                                              <p:pRg st="3" end="3"/>
                                            </p:txEl>
                                          </p:spTgt>
                                        </p:tgtEl>
                                      </p:cBhvr>
                                    </p:animEffect>
                                  </p:childTnLst>
                                </p:cTn>
                              </p:par>
                            </p:childTnLst>
                          </p:cTn>
                        </p:par>
                        <p:par>
                          <p:cTn id="16" fill="hold">
                            <p:stCondLst>
                              <p:cond delay="3000"/>
                            </p:stCondLst>
                            <p:childTnLst>
                              <p:par>
                                <p:cTn id="17" presetID="10" presetClass="entr" presetSubtype="0" fill="hold" nodeType="afterEffect">
                                  <p:stCondLst>
                                    <p:cond delay="25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750"/>
                                        <p:tgtEl>
                                          <p:spTgt spid="3">
                                            <p:txEl>
                                              <p:pRg st="4" end="4"/>
                                            </p:txEl>
                                          </p:spTgt>
                                        </p:tgtEl>
                                      </p:cBhvr>
                                    </p:animEffect>
                                  </p:childTnLst>
                                </p:cTn>
                              </p:par>
                            </p:childTnLst>
                          </p:cTn>
                        </p:par>
                        <p:par>
                          <p:cTn id="20" fill="hold">
                            <p:stCondLst>
                              <p:cond delay="4000"/>
                            </p:stCondLst>
                            <p:childTnLst>
                              <p:par>
                                <p:cTn id="21" presetID="10" presetClass="entr" presetSubtype="0" fill="hold" nodeType="afterEffect">
                                  <p:stCondLst>
                                    <p:cond delay="25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750"/>
                                        <p:tgtEl>
                                          <p:spTgt spid="3">
                                            <p:txEl>
                                              <p:pRg st="5" end="5"/>
                                            </p:txEl>
                                          </p:spTgt>
                                        </p:tgtEl>
                                      </p:cBhvr>
                                    </p:animEffect>
                                  </p:childTnLst>
                                </p:cTn>
                              </p:par>
                            </p:childTnLst>
                          </p:cTn>
                        </p:par>
                        <p:par>
                          <p:cTn id="24" fill="hold">
                            <p:stCondLst>
                              <p:cond delay="5000"/>
                            </p:stCondLst>
                            <p:childTnLst>
                              <p:par>
                                <p:cTn id="25" presetID="10" presetClass="entr" presetSubtype="0" fill="hold" nodeType="afterEffect">
                                  <p:stCondLst>
                                    <p:cond delay="25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750"/>
                                        <p:tgtEl>
                                          <p:spTgt spid="3">
                                            <p:txEl>
                                              <p:pRg st="6" end="6"/>
                                            </p:txEl>
                                          </p:spTgt>
                                        </p:tgtEl>
                                      </p:cBhvr>
                                    </p:animEffect>
                                  </p:childTnLst>
                                </p:cTn>
                              </p:par>
                            </p:childTnLst>
                          </p:cTn>
                        </p:par>
                        <p:par>
                          <p:cTn id="28" fill="hold">
                            <p:stCondLst>
                              <p:cond delay="6000"/>
                            </p:stCondLst>
                            <p:childTnLst>
                              <p:par>
                                <p:cTn id="29" presetID="10" presetClass="entr" presetSubtype="0" fill="hold" nodeType="afterEffect">
                                  <p:stCondLst>
                                    <p:cond delay="25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750"/>
                                        <p:tgtEl>
                                          <p:spTgt spid="3">
                                            <p:txEl>
                                              <p:pRg st="7" end="7"/>
                                            </p:txEl>
                                          </p:spTgt>
                                        </p:tgtEl>
                                      </p:cBhvr>
                                    </p:animEffect>
                                  </p:childTnLst>
                                </p:cTn>
                              </p:par>
                            </p:childTnLst>
                          </p:cTn>
                        </p:par>
                        <p:par>
                          <p:cTn id="32" fill="hold">
                            <p:stCondLst>
                              <p:cond delay="7000"/>
                            </p:stCondLst>
                            <p:childTnLst>
                              <p:par>
                                <p:cTn id="33" presetID="10" presetClass="entr" presetSubtype="0" fill="hold" nodeType="afterEffect">
                                  <p:stCondLst>
                                    <p:cond delay="25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750"/>
                                        <p:tgtEl>
                                          <p:spTgt spid="3">
                                            <p:txEl>
                                              <p:pRg st="8" end="8"/>
                                            </p:txEl>
                                          </p:spTgt>
                                        </p:tgtEl>
                                      </p:cBhvr>
                                    </p:animEffect>
                                  </p:childTnLst>
                                </p:cTn>
                              </p:par>
                            </p:childTnLst>
                          </p:cTn>
                        </p:par>
                        <p:par>
                          <p:cTn id="36" fill="hold">
                            <p:stCondLst>
                              <p:cond delay="8000"/>
                            </p:stCondLst>
                            <p:childTnLst>
                              <p:par>
                                <p:cTn id="37" presetID="10" presetClass="entr" presetSubtype="0" fill="hold" nodeType="afterEffect">
                                  <p:stCondLst>
                                    <p:cond delay="25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750"/>
                                        <p:tgtEl>
                                          <p:spTgt spid="3">
                                            <p:txEl>
                                              <p:pRg st="9" end="9"/>
                                            </p:txEl>
                                          </p:spTgt>
                                        </p:tgtEl>
                                      </p:cBhvr>
                                    </p:animEffect>
                                  </p:childTnLst>
                                </p:cTn>
                              </p:par>
                            </p:childTnLst>
                          </p:cTn>
                        </p:par>
                        <p:par>
                          <p:cTn id="40" fill="hold">
                            <p:stCondLst>
                              <p:cond delay="9000"/>
                            </p:stCondLst>
                            <p:childTnLst>
                              <p:par>
                                <p:cTn id="41" presetID="10" presetClass="entr" presetSubtype="0" fill="hold" nodeType="afterEffect">
                                  <p:stCondLst>
                                    <p:cond delay="25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750"/>
                                        <p:tgtEl>
                                          <p:spTgt spid="3">
                                            <p:txEl>
                                              <p:pRg st="10" end="10"/>
                                            </p:txEl>
                                          </p:spTgt>
                                        </p:tgtEl>
                                      </p:cBhvr>
                                    </p:animEffect>
                                  </p:childTnLst>
                                </p:cTn>
                              </p:par>
                            </p:childTnLst>
                          </p:cTn>
                        </p:par>
                        <p:par>
                          <p:cTn id="44" fill="hold">
                            <p:stCondLst>
                              <p:cond delay="10000"/>
                            </p:stCondLst>
                            <p:childTnLst>
                              <p:par>
                                <p:cTn id="45" presetID="10" presetClass="entr" presetSubtype="0" fill="hold" nodeType="afterEffect">
                                  <p:stCondLst>
                                    <p:cond delay="25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750"/>
                                        <p:tgtEl>
                                          <p:spTgt spid="3">
                                            <p:txEl>
                                              <p:pRg st="11" end="11"/>
                                            </p:txEl>
                                          </p:spTgt>
                                        </p:tgtEl>
                                      </p:cBhvr>
                                    </p:animEffect>
                                  </p:childTnLst>
                                </p:cTn>
                              </p:par>
                            </p:childTnLst>
                          </p:cTn>
                        </p:par>
                        <p:par>
                          <p:cTn id="48" fill="hold">
                            <p:stCondLst>
                              <p:cond delay="11000"/>
                            </p:stCondLst>
                            <p:childTnLst>
                              <p:par>
                                <p:cTn id="49" presetID="10" presetClass="entr" presetSubtype="0" fill="hold" nodeType="afterEffect">
                                  <p:stCondLst>
                                    <p:cond delay="250"/>
                                  </p:stCondLst>
                                  <p:childTnLst>
                                    <p:set>
                                      <p:cBhvr>
                                        <p:cTn id="50" dur="1" fill="hold">
                                          <p:stCondLst>
                                            <p:cond delay="0"/>
                                          </p:stCondLst>
                                        </p:cTn>
                                        <p:tgtEl>
                                          <p:spTgt spid="3">
                                            <p:txEl>
                                              <p:pRg st="13" end="13"/>
                                            </p:txEl>
                                          </p:spTgt>
                                        </p:tgtEl>
                                        <p:attrNameLst>
                                          <p:attrName>style.visibility</p:attrName>
                                        </p:attrNameLst>
                                      </p:cBhvr>
                                      <p:to>
                                        <p:strVal val="visible"/>
                                      </p:to>
                                    </p:set>
                                    <p:animEffect transition="in" filter="fade">
                                      <p:cBhvr>
                                        <p:cTn id="51" dur="75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246"/>
            <a:ext cx="10515600" cy="898408"/>
          </a:xfrm>
        </p:spPr>
        <p:txBody>
          <a:bodyPr/>
          <a:lstStyle/>
          <a:p>
            <a:pPr algn="ctr"/>
            <a:r>
              <a:rPr lang="ru-RU" b="1" cap="all" dirty="0">
                <a:solidFill>
                  <a:schemeClr val="bg1"/>
                </a:solidFill>
              </a:rPr>
              <a:t>3.2. </a:t>
            </a:r>
            <a:r>
              <a:rPr lang="ru-RU" b="1" cap="all" dirty="0">
                <a:solidFill>
                  <a:srgbClr val="FFC000"/>
                </a:solidFill>
              </a:rPr>
              <a:t>Уређивање </a:t>
            </a:r>
            <a:r>
              <a:rPr lang="ru-RU" b="1" cap="all" dirty="0" smtClean="0">
                <a:solidFill>
                  <a:srgbClr val="FFC000"/>
                </a:solidFill>
              </a:rPr>
              <a:t>ГЛАСАЧКОГ места</a:t>
            </a:r>
            <a:endParaRPr lang="en-US" dirty="0">
              <a:solidFill>
                <a:srgbClr val="FFC000"/>
              </a:solidFill>
            </a:endParaRPr>
          </a:p>
        </p:txBody>
      </p:sp>
      <p:sp>
        <p:nvSpPr>
          <p:cNvPr id="3" name="Content Placeholder 2"/>
          <p:cNvSpPr>
            <a:spLocks noGrp="1"/>
          </p:cNvSpPr>
          <p:nvPr>
            <p:ph idx="1"/>
          </p:nvPr>
        </p:nvSpPr>
        <p:spPr>
          <a:xfrm>
            <a:off x="123760" y="1200294"/>
            <a:ext cx="11654442" cy="5461461"/>
          </a:xfrm>
        </p:spPr>
        <p:txBody>
          <a:bodyPr>
            <a:normAutofit fontScale="92500"/>
          </a:bodyPr>
          <a:lstStyle/>
          <a:p>
            <a:pPr marL="0" indent="0" algn="just">
              <a:lnSpc>
                <a:spcPct val="100000"/>
              </a:lnSpc>
              <a:spcBef>
                <a:spcPts val="0"/>
              </a:spcBef>
              <a:buNone/>
            </a:pPr>
            <a:r>
              <a:rPr lang="ru-RU" sz="2400" dirty="0" smtClean="0">
                <a:solidFill>
                  <a:schemeClr val="bg1"/>
                </a:solidFill>
              </a:rPr>
              <a:t>Пошто утврди да располаже изборним материјалом неопходним за почетак гласања, чланови гласачког одбора приступају уређивању гласачког места.</a:t>
            </a:r>
          </a:p>
          <a:p>
            <a:pPr marL="0" indent="0" algn="just">
              <a:lnSpc>
                <a:spcPct val="100000"/>
              </a:lnSpc>
              <a:spcBef>
                <a:spcPts val="0"/>
              </a:spcBef>
              <a:buNone/>
            </a:pPr>
            <a:endParaRPr lang="en-US" sz="1200" dirty="0">
              <a:solidFill>
                <a:schemeClr val="bg1"/>
              </a:solidFill>
            </a:endParaRPr>
          </a:p>
          <a:p>
            <a:pPr marL="341313" lvl="1" indent="-169863" algn="just">
              <a:lnSpc>
                <a:spcPct val="100000"/>
              </a:lnSpc>
              <a:spcBef>
                <a:spcPts val="0"/>
              </a:spcBef>
            </a:pPr>
            <a:r>
              <a:rPr lang="ru-RU" dirty="0" smtClean="0">
                <a:solidFill>
                  <a:schemeClr val="bg1"/>
                </a:solidFill>
              </a:rPr>
              <a:t>Прво </a:t>
            </a:r>
            <a:r>
              <a:rPr lang="ru-RU" dirty="0">
                <a:solidFill>
                  <a:schemeClr val="bg1"/>
                </a:solidFill>
              </a:rPr>
              <a:t>се </a:t>
            </a:r>
            <a:r>
              <a:rPr lang="ru-RU" dirty="0">
                <a:solidFill>
                  <a:srgbClr val="FFC000"/>
                </a:solidFill>
              </a:rPr>
              <a:t>на улазу у објекат</a:t>
            </a:r>
            <a:r>
              <a:rPr lang="ru-RU" dirty="0">
                <a:solidFill>
                  <a:schemeClr val="bg1"/>
                </a:solidFill>
              </a:rPr>
              <a:t> у којем се налази гласачког место </a:t>
            </a:r>
            <a:r>
              <a:rPr lang="ru-RU" dirty="0">
                <a:solidFill>
                  <a:srgbClr val="FFC000"/>
                </a:solidFill>
              </a:rPr>
              <a:t>истичу број и назив гласачког места</a:t>
            </a:r>
            <a:r>
              <a:rPr lang="ru-RU" dirty="0">
                <a:solidFill>
                  <a:schemeClr val="bg1"/>
                </a:solidFill>
              </a:rPr>
              <a:t> и </a:t>
            </a:r>
            <a:r>
              <a:rPr lang="ru-RU" dirty="0">
                <a:solidFill>
                  <a:srgbClr val="FFC000"/>
                </a:solidFill>
              </a:rPr>
              <a:t>Извод из Решења о одређивању гласачког места</a:t>
            </a:r>
            <a:r>
              <a:rPr lang="ru-RU" dirty="0">
                <a:solidFill>
                  <a:schemeClr val="bg1"/>
                </a:solidFill>
              </a:rPr>
              <a:t>.</a:t>
            </a:r>
            <a:endParaRPr lang="ru-RU" dirty="0" smtClean="0">
              <a:solidFill>
                <a:schemeClr val="bg1"/>
              </a:solidFill>
            </a:endParaRPr>
          </a:p>
          <a:p>
            <a:pPr marL="341313" lvl="1" indent="-169863" algn="just">
              <a:lnSpc>
                <a:spcPct val="100000"/>
              </a:lnSpc>
              <a:spcBef>
                <a:spcPts val="0"/>
              </a:spcBef>
            </a:pPr>
            <a:endParaRPr lang="en-US" sz="1200" dirty="0">
              <a:solidFill>
                <a:schemeClr val="bg1"/>
              </a:solidFill>
            </a:endParaRPr>
          </a:p>
          <a:p>
            <a:pPr marL="341313" lvl="1" indent="-169863" algn="just">
              <a:lnSpc>
                <a:spcPct val="100000"/>
              </a:lnSpc>
              <a:spcBef>
                <a:spcPts val="0"/>
              </a:spcBef>
            </a:pPr>
            <a:r>
              <a:rPr lang="ru-RU" dirty="0" smtClean="0">
                <a:solidFill>
                  <a:schemeClr val="bg1"/>
                </a:solidFill>
              </a:rPr>
              <a:t>Ако </a:t>
            </a:r>
            <a:r>
              <a:rPr lang="ru-RU" dirty="0">
                <a:solidFill>
                  <a:schemeClr val="bg1"/>
                </a:solidFill>
              </a:rPr>
              <a:t>у објекту постоји </a:t>
            </a:r>
            <a:r>
              <a:rPr lang="ru-RU" dirty="0">
                <a:solidFill>
                  <a:srgbClr val="FFC000"/>
                </a:solidFill>
              </a:rPr>
              <a:t>више гласачких ме</a:t>
            </a:r>
            <a:r>
              <a:rPr lang="ru-RU" dirty="0">
                <a:solidFill>
                  <a:schemeClr val="bg1"/>
                </a:solidFill>
              </a:rPr>
              <a:t>ста или ако је објекат са једним гласачким местом велики, општинска/градска управа треба да се постара о </a:t>
            </a:r>
            <a:r>
              <a:rPr lang="ru-RU" dirty="0">
                <a:solidFill>
                  <a:srgbClr val="FFC000"/>
                </a:solidFill>
              </a:rPr>
              <a:t>постављању одговарајућих путоказа</a:t>
            </a:r>
            <a:r>
              <a:rPr lang="ru-RU" dirty="0">
                <a:solidFill>
                  <a:schemeClr val="bg1"/>
                </a:solidFill>
              </a:rPr>
              <a:t> . </a:t>
            </a:r>
            <a:endParaRPr lang="ru-RU" dirty="0" smtClean="0">
              <a:solidFill>
                <a:schemeClr val="bg1"/>
              </a:solidFill>
            </a:endParaRPr>
          </a:p>
          <a:p>
            <a:pPr marL="341313" lvl="1" indent="-169863" algn="just">
              <a:lnSpc>
                <a:spcPct val="100000"/>
              </a:lnSpc>
              <a:spcBef>
                <a:spcPts val="0"/>
              </a:spcBef>
            </a:pPr>
            <a:endParaRPr lang="en-US" sz="1200" dirty="0">
              <a:solidFill>
                <a:schemeClr val="bg1"/>
              </a:solidFill>
            </a:endParaRPr>
          </a:p>
          <a:p>
            <a:pPr marL="341313" lvl="1" indent="-169863" algn="just">
              <a:lnSpc>
                <a:spcPct val="100000"/>
              </a:lnSpc>
              <a:spcBef>
                <a:spcPts val="0"/>
              </a:spcBef>
            </a:pPr>
            <a:r>
              <a:rPr lang="ru-RU" dirty="0" smtClean="0">
                <a:solidFill>
                  <a:srgbClr val="FFC000"/>
                </a:solidFill>
              </a:rPr>
              <a:t>На </a:t>
            </a:r>
            <a:r>
              <a:rPr lang="ru-RU" dirty="0">
                <a:solidFill>
                  <a:srgbClr val="FFC000"/>
                </a:solidFill>
              </a:rPr>
              <a:t>улазу у просторију </a:t>
            </a:r>
            <a:r>
              <a:rPr lang="ru-RU" dirty="0">
                <a:solidFill>
                  <a:schemeClr val="bg1"/>
                </a:solidFill>
              </a:rPr>
              <a:t>у којој је гласачко место истиче се </a:t>
            </a:r>
            <a:r>
              <a:rPr lang="ru-RU" dirty="0">
                <a:solidFill>
                  <a:srgbClr val="FFC000"/>
                </a:solidFill>
              </a:rPr>
              <a:t>број и назив гласачког места</a:t>
            </a:r>
            <a:r>
              <a:rPr lang="ru-RU" dirty="0">
                <a:solidFill>
                  <a:schemeClr val="bg1"/>
                </a:solidFill>
              </a:rPr>
              <a:t>, као и информативни постери за гласаче.</a:t>
            </a:r>
            <a:endParaRPr lang="ru-RU" dirty="0" smtClean="0">
              <a:solidFill>
                <a:schemeClr val="bg1"/>
              </a:solidFill>
            </a:endParaRPr>
          </a:p>
          <a:p>
            <a:pPr marL="341313" lvl="1" indent="-169863" algn="just">
              <a:lnSpc>
                <a:spcPct val="100000"/>
              </a:lnSpc>
              <a:spcBef>
                <a:spcPts val="0"/>
              </a:spcBef>
            </a:pPr>
            <a:endParaRPr lang="en-US" sz="1200" dirty="0">
              <a:solidFill>
                <a:schemeClr val="bg1"/>
              </a:solidFill>
            </a:endParaRPr>
          </a:p>
          <a:p>
            <a:pPr marL="341313" lvl="1" indent="-169863" algn="just">
              <a:lnSpc>
                <a:spcPct val="100000"/>
              </a:lnSpc>
              <a:spcBef>
                <a:spcPts val="0"/>
              </a:spcBef>
            </a:pPr>
            <a:r>
              <a:rPr lang="ru-RU" dirty="0" smtClean="0">
                <a:solidFill>
                  <a:srgbClr val="FFC000"/>
                </a:solidFill>
              </a:rPr>
              <a:t>У </a:t>
            </a:r>
            <a:r>
              <a:rPr lang="ru-RU" dirty="0">
                <a:solidFill>
                  <a:srgbClr val="FFC000"/>
                </a:solidFill>
              </a:rPr>
              <a:t>просторији </a:t>
            </a:r>
            <a:r>
              <a:rPr lang="ru-RU" dirty="0">
                <a:solidFill>
                  <a:schemeClr val="bg1"/>
                </a:solidFill>
              </a:rPr>
              <a:t>у којој је гласачко место истиче се </a:t>
            </a:r>
            <a:r>
              <a:rPr lang="ru-RU" dirty="0">
                <a:solidFill>
                  <a:srgbClr val="FFC000"/>
                </a:solidFill>
              </a:rPr>
              <a:t>Државна застава Републике Срби</a:t>
            </a:r>
            <a:r>
              <a:rPr lang="ru-RU" dirty="0">
                <a:solidFill>
                  <a:schemeClr val="bg1"/>
                </a:solidFill>
              </a:rPr>
              <a:t>је.</a:t>
            </a:r>
            <a:endParaRPr lang="ru-RU" dirty="0" smtClean="0">
              <a:solidFill>
                <a:schemeClr val="bg1"/>
              </a:solidFill>
            </a:endParaRPr>
          </a:p>
          <a:p>
            <a:pPr marL="341313" lvl="1" indent="-169863" algn="just">
              <a:lnSpc>
                <a:spcPct val="100000"/>
              </a:lnSpc>
              <a:spcBef>
                <a:spcPts val="0"/>
              </a:spcBef>
            </a:pPr>
            <a:endParaRPr lang="en-US" sz="1200" dirty="0">
              <a:solidFill>
                <a:schemeClr val="bg1"/>
              </a:solidFill>
            </a:endParaRPr>
          </a:p>
          <a:p>
            <a:pPr marL="341313" lvl="1" indent="-169863" algn="just">
              <a:lnSpc>
                <a:spcPct val="100000"/>
              </a:lnSpc>
              <a:spcBef>
                <a:spcPts val="0"/>
              </a:spcBef>
            </a:pPr>
            <a:r>
              <a:rPr lang="ru-RU" dirty="0" smtClean="0">
                <a:solidFill>
                  <a:srgbClr val="FFC000"/>
                </a:solidFill>
              </a:rPr>
              <a:t>Одлука </a:t>
            </a:r>
            <a:r>
              <a:rPr lang="ru-RU" dirty="0">
                <a:solidFill>
                  <a:srgbClr val="FFC000"/>
                </a:solidFill>
              </a:rPr>
              <a:t>о расписивању републичког референдума</a:t>
            </a:r>
            <a:r>
              <a:rPr lang="ru-RU" dirty="0">
                <a:solidFill>
                  <a:schemeClr val="bg1"/>
                </a:solidFill>
              </a:rPr>
              <a:t>, са текстом акта односно образложењем питања о коме се одлучује на републичком референдуму </a:t>
            </a:r>
            <a:r>
              <a:rPr lang="ru-RU" dirty="0">
                <a:solidFill>
                  <a:srgbClr val="FFC000"/>
                </a:solidFill>
              </a:rPr>
              <a:t>се обавезно истиче у просторији </a:t>
            </a:r>
            <a:r>
              <a:rPr lang="ru-RU" dirty="0">
                <a:solidFill>
                  <a:schemeClr val="bg1"/>
                </a:solidFill>
              </a:rPr>
              <a:t>у којој је гласачко место или непосредно испред просторије.</a:t>
            </a:r>
            <a:endParaRPr lang="en-US" dirty="0">
              <a:solidFill>
                <a:schemeClr val="bg1"/>
              </a:solidFill>
            </a:endParaRPr>
          </a:p>
          <a:p>
            <a:pPr algn="just">
              <a:lnSpc>
                <a:spcPct val="100000"/>
              </a:lnSpc>
              <a:spcBef>
                <a:spcPts val="0"/>
              </a:spcBef>
            </a:pPr>
            <a:endParaRPr lang="en-US" dirty="0">
              <a:solidFill>
                <a:schemeClr val="bg1"/>
              </a:solidFill>
            </a:endParaRPr>
          </a:p>
        </p:txBody>
      </p:sp>
    </p:spTree>
    <p:extLst>
      <p:ext uri="{BB962C8B-B14F-4D97-AF65-F5344CB8AC3E}">
        <p14:creationId xmlns:p14="http://schemas.microsoft.com/office/powerpoint/2010/main" val="378366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10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100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childTnLst>
                                </p:cTn>
                              </p:par>
                            </p:childTnLst>
                          </p:cTn>
                        </p:par>
                        <p:par>
                          <p:cTn id="20" fill="hold">
                            <p:stCondLst>
                              <p:cond delay="8000"/>
                            </p:stCondLst>
                            <p:childTnLst>
                              <p:par>
                                <p:cTn id="21" presetID="10" presetClass="entr" presetSubtype="0" fill="hold" nodeType="afterEffect">
                                  <p:stCondLst>
                                    <p:cond delay="100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1000"/>
                                        <p:tgtEl>
                                          <p:spTgt spid="3">
                                            <p:txEl>
                                              <p:pRg st="8" end="8"/>
                                            </p:txEl>
                                          </p:spTgt>
                                        </p:tgtEl>
                                      </p:cBhvr>
                                    </p:animEffect>
                                  </p:childTnLst>
                                </p:cTn>
                              </p:par>
                            </p:childTnLst>
                          </p:cTn>
                        </p:par>
                        <p:par>
                          <p:cTn id="24" fill="hold">
                            <p:stCondLst>
                              <p:cond delay="10000"/>
                            </p:stCondLst>
                            <p:childTnLst>
                              <p:par>
                                <p:cTn id="25" presetID="10" presetClass="entr" presetSubtype="0" fill="hold" nodeType="afterEffect">
                                  <p:stCondLst>
                                    <p:cond delay="100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ru-RU" dirty="0"/>
              <a:t>Просторија се уређује </a:t>
            </a:r>
          </a:p>
          <a:p>
            <a:pPr marL="0" indent="0">
              <a:buNone/>
            </a:pPr>
            <a:r>
              <a:rPr lang="ru-RU" dirty="0"/>
              <a:t>тако да места за </a:t>
            </a:r>
            <a:r>
              <a:rPr lang="ru-RU" dirty="0" smtClean="0"/>
              <a:t>обављање</a:t>
            </a:r>
            <a:endParaRPr lang="ru-RU" dirty="0"/>
          </a:p>
          <a:p>
            <a:pPr marL="0" indent="0">
              <a:buNone/>
            </a:pPr>
            <a:r>
              <a:rPr lang="ru-RU" dirty="0" smtClean="0"/>
              <a:t>радњи </a:t>
            </a:r>
            <a:r>
              <a:rPr lang="ru-RU" dirty="0"/>
              <a:t>буду </a:t>
            </a:r>
            <a:r>
              <a:rPr lang="ru-RU" dirty="0">
                <a:solidFill>
                  <a:srgbClr val="FF0000"/>
                </a:solidFill>
              </a:rPr>
              <a:t>ОБАВЕЗНО</a:t>
            </a:r>
            <a:r>
              <a:rPr lang="ru-RU" dirty="0"/>
              <a:t> постављена </a:t>
            </a:r>
          </a:p>
          <a:p>
            <a:pPr marL="0" indent="0">
              <a:buNone/>
            </a:pPr>
            <a:r>
              <a:rPr lang="ru-RU" dirty="0"/>
              <a:t>следећим </a:t>
            </a:r>
            <a:r>
              <a:rPr lang="ru-RU" dirty="0" smtClean="0"/>
              <a:t>редоследом</a:t>
            </a:r>
            <a:r>
              <a:rPr lang="sr-Latn-RS" dirty="0" smtClean="0"/>
              <a:t>:</a:t>
            </a:r>
            <a:endParaRPr lang="en-US" dirty="0"/>
          </a:p>
        </p:txBody>
      </p:sp>
      <p:pic>
        <p:nvPicPr>
          <p:cNvPr id="1026" name="Picture 2" descr="C:\Users\vladimir.dimitrijevi\AppData\Local\Microsoft\Windows\Temporary Internet Files\Content.Outlook\J5KQIZ8N\Sema uredjenja prosorije za glasanj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0333" y="453293"/>
            <a:ext cx="4418417" cy="6252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450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750"/>
                                        <p:tgtEl>
                                          <p:spTgt spid="3">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50"/>
                                        <p:tgtEl>
                                          <p:spTgt spid="3">
                                            <p:txEl>
                                              <p:pRg st="2" end="2"/>
                                            </p:txEl>
                                          </p:spTgt>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750"/>
                                        <p:tgtEl>
                                          <p:spTgt spid="3">
                                            <p:txEl>
                                              <p:pRg st="3" end="3"/>
                                            </p:txEl>
                                          </p:spTgt>
                                        </p:tgtEl>
                                      </p:cBhvr>
                                    </p:animEffect>
                                  </p:childTnLst>
                                </p:cTn>
                              </p:par>
                            </p:childTnLst>
                          </p:cTn>
                        </p:par>
                        <p:par>
                          <p:cTn id="20" fill="hold">
                            <p:stCondLst>
                              <p:cond delay="3000"/>
                            </p:stCondLst>
                            <p:childTnLst>
                              <p:par>
                                <p:cTn id="21" presetID="10" presetClass="entr" presetSubtype="0" fill="hold" nodeType="afterEffect">
                                  <p:stCondLst>
                                    <p:cond delay="50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1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891" y="648393"/>
            <a:ext cx="11014364" cy="5669280"/>
          </a:xfrm>
        </p:spPr>
        <p:txBody>
          <a:bodyPr/>
          <a:lstStyle/>
          <a:p>
            <a:pPr marL="0" indent="0" algn="just">
              <a:buNone/>
            </a:pPr>
            <a:endParaRPr lang="sr-Cyrl-RS" b="1" dirty="0" smtClean="0">
              <a:solidFill>
                <a:schemeClr val="bg1"/>
              </a:solidFill>
            </a:endParaRPr>
          </a:p>
          <a:p>
            <a:pPr marL="0" indent="0" algn="just">
              <a:buNone/>
            </a:pPr>
            <a:endParaRPr lang="sr-Cyrl-RS" b="1" dirty="0" smtClean="0">
              <a:solidFill>
                <a:schemeClr val="bg1"/>
              </a:solidFill>
            </a:endParaRPr>
          </a:p>
          <a:p>
            <a:pPr marL="0" indent="0" algn="just">
              <a:lnSpc>
                <a:spcPct val="100000"/>
              </a:lnSpc>
              <a:spcBef>
                <a:spcPts val="0"/>
              </a:spcBef>
              <a:buNone/>
            </a:pPr>
            <a:r>
              <a:rPr lang="sr-Cyrl-RS" sz="2400" b="1" dirty="0" smtClean="0">
                <a:solidFill>
                  <a:schemeClr val="bg1"/>
                </a:solidFill>
              </a:rPr>
              <a:t>! </a:t>
            </a:r>
            <a:r>
              <a:rPr lang="sr-Cyrl-RS" sz="2400" b="1" dirty="0">
                <a:solidFill>
                  <a:schemeClr val="bg1"/>
                </a:solidFill>
              </a:rPr>
              <a:t>ОБРАТИТИ ПАЖЊУ</a:t>
            </a:r>
            <a:r>
              <a:rPr lang="sr-Cyrl-RS" sz="2400" b="1" dirty="0" smtClean="0">
                <a:solidFill>
                  <a:schemeClr val="bg1"/>
                </a:solidFill>
              </a:rPr>
              <a:t>:</a:t>
            </a:r>
          </a:p>
          <a:p>
            <a:pPr marL="0" indent="0" algn="just">
              <a:lnSpc>
                <a:spcPct val="100000"/>
              </a:lnSpc>
              <a:spcBef>
                <a:spcPts val="0"/>
              </a:spcBef>
              <a:buNone/>
            </a:pPr>
            <a:r>
              <a:rPr lang="ru-RU" sz="2400" dirty="0">
                <a:solidFill>
                  <a:srgbClr val="FFC000"/>
                </a:solidFill>
              </a:rPr>
              <a:t>Паравани</a:t>
            </a:r>
            <a:r>
              <a:rPr lang="ru-RU" sz="2400" dirty="0">
                <a:solidFill>
                  <a:schemeClr val="bg1"/>
                </a:solidFill>
              </a:rPr>
              <a:t> за гласање морају да буду постављени тако да обезбеде потпуну </a:t>
            </a:r>
            <a:r>
              <a:rPr lang="ru-RU" sz="2400" dirty="0">
                <a:solidFill>
                  <a:srgbClr val="FFC000"/>
                </a:solidFill>
              </a:rPr>
              <a:t>тајност гласања</a:t>
            </a:r>
            <a:r>
              <a:rPr lang="ru-RU" sz="2400" dirty="0">
                <a:solidFill>
                  <a:schemeClr val="bg1"/>
                </a:solidFill>
              </a:rPr>
              <a:t>, односно тако да нико од чланова гласачког одбора, посматрача, новинара или других гласача не може да види на који начин гласач попуњава гласачки листић</a:t>
            </a:r>
            <a:r>
              <a:rPr lang="sr-Cyrl-RS" sz="2400" dirty="0" smtClean="0">
                <a:solidFill>
                  <a:schemeClr val="bg1"/>
                </a:solidFill>
              </a:rPr>
              <a:t>.</a:t>
            </a:r>
          </a:p>
          <a:p>
            <a:pPr marL="0" indent="0" algn="just">
              <a:lnSpc>
                <a:spcPct val="100000"/>
              </a:lnSpc>
              <a:spcBef>
                <a:spcPts val="0"/>
              </a:spcBef>
              <a:buNone/>
            </a:pPr>
            <a:endParaRPr lang="sr-Cyrl-RS" sz="2400" dirty="0" smtClean="0">
              <a:solidFill>
                <a:schemeClr val="bg1"/>
              </a:solidFill>
            </a:endParaRPr>
          </a:p>
          <a:p>
            <a:pPr algn="just">
              <a:lnSpc>
                <a:spcPct val="100000"/>
              </a:lnSpc>
              <a:spcBef>
                <a:spcPts val="0"/>
              </a:spcBef>
            </a:pPr>
            <a:endParaRPr lang="en-US" sz="2400" dirty="0">
              <a:solidFill>
                <a:schemeClr val="bg1"/>
              </a:solidFill>
            </a:endParaRPr>
          </a:p>
          <a:p>
            <a:pPr marL="0" indent="0" algn="just">
              <a:lnSpc>
                <a:spcPct val="100000"/>
              </a:lnSpc>
              <a:spcBef>
                <a:spcPts val="0"/>
              </a:spcBef>
              <a:buNone/>
            </a:pPr>
            <a:r>
              <a:rPr lang="sr-Cyrl-RS" sz="2400" b="1" dirty="0">
                <a:solidFill>
                  <a:schemeClr val="bg1"/>
                </a:solidFill>
              </a:rPr>
              <a:t>НАПОМЕНА: </a:t>
            </a:r>
            <a:endParaRPr lang="en-US" sz="2400" dirty="0">
              <a:solidFill>
                <a:schemeClr val="bg1"/>
              </a:solidFill>
            </a:endParaRPr>
          </a:p>
          <a:p>
            <a:pPr marL="0" indent="0" algn="just">
              <a:lnSpc>
                <a:spcPct val="100000"/>
              </a:lnSpc>
              <a:spcBef>
                <a:spcPts val="0"/>
              </a:spcBef>
              <a:buNone/>
            </a:pPr>
            <a:r>
              <a:rPr lang="ru-RU" sz="2400" dirty="0">
                <a:solidFill>
                  <a:schemeClr val="bg1"/>
                </a:solidFill>
              </a:rPr>
              <a:t>На гласачку кутију се </a:t>
            </a:r>
            <a:r>
              <a:rPr lang="ru-RU" sz="2400" dirty="0">
                <a:solidFill>
                  <a:srgbClr val="FFC000"/>
                </a:solidFill>
              </a:rPr>
              <a:t>обавезно лепи ознака гласачке кутије са напоменом да је гласачка кутија намењена за изјашњавање на републичком референдуму</a:t>
            </a:r>
            <a:r>
              <a:rPr lang="ru-RU" sz="2400" dirty="0" smtClean="0">
                <a:solidFill>
                  <a:srgbClr val="FFC000"/>
                </a:solidFill>
              </a:rPr>
              <a:t>.</a:t>
            </a:r>
            <a:endParaRPr lang="en-US" sz="2400" dirty="0">
              <a:solidFill>
                <a:srgbClr val="FFC000"/>
              </a:solidFill>
            </a:endParaRPr>
          </a:p>
          <a:p>
            <a:pPr algn="just">
              <a:lnSpc>
                <a:spcPct val="100000"/>
              </a:lnSpc>
              <a:spcBef>
                <a:spcPts val="0"/>
              </a:spcBef>
            </a:pPr>
            <a:endParaRPr lang="en-US" dirty="0">
              <a:solidFill>
                <a:schemeClr val="bg1"/>
              </a:solidFill>
            </a:endParaRPr>
          </a:p>
        </p:txBody>
      </p:sp>
    </p:spTree>
    <p:extLst>
      <p:ext uri="{BB962C8B-B14F-4D97-AF65-F5344CB8AC3E}">
        <p14:creationId xmlns:p14="http://schemas.microsoft.com/office/powerpoint/2010/main" val="3510293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1000"/>
                                        <p:tgtEl>
                                          <p:spTgt spid="3">
                                            <p:txEl>
                                              <p:pRg st="3" end="3"/>
                                            </p:txEl>
                                          </p:spTgt>
                                        </p:tgtEl>
                                      </p:cBhvr>
                                    </p:animEffect>
                                  </p:childTnLst>
                                </p:cTn>
                              </p:par>
                            </p:childTnLst>
                          </p:cTn>
                        </p:par>
                        <p:par>
                          <p:cTn id="12" fill="hold">
                            <p:stCondLst>
                              <p:cond delay="2500"/>
                            </p:stCondLst>
                            <p:childTnLst>
                              <p:par>
                                <p:cTn id="13" presetID="10" presetClass="entr" presetSubtype="0" fill="hold" nodeType="afterEffect">
                                  <p:stCondLst>
                                    <p:cond delay="25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1000"/>
                                        <p:tgtEl>
                                          <p:spTgt spid="3">
                                            <p:txEl>
                                              <p:pRg st="6" end="6"/>
                                            </p:txEl>
                                          </p:spTgt>
                                        </p:tgtEl>
                                      </p:cBhvr>
                                    </p:animEffect>
                                  </p:childTnLst>
                                </p:cTn>
                              </p:par>
                            </p:childTnLst>
                          </p:cTn>
                        </p:par>
                        <p:par>
                          <p:cTn id="16" fill="hold">
                            <p:stCondLst>
                              <p:cond delay="3750"/>
                            </p:stCondLst>
                            <p:childTnLst>
                              <p:par>
                                <p:cTn id="17" presetID="10" presetClass="entr" presetSubtype="0" fill="hold" nodeType="afterEffect">
                                  <p:stCondLst>
                                    <p:cond delay="25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073" y="764771"/>
            <a:ext cx="10979727" cy="5412192"/>
          </a:xfrm>
        </p:spPr>
        <p:txBody>
          <a:bodyPr>
            <a:normAutofit/>
          </a:bodyPr>
          <a:lstStyle/>
          <a:p>
            <a:pPr marL="0" indent="0" algn="just">
              <a:lnSpc>
                <a:spcPct val="100000"/>
              </a:lnSpc>
              <a:spcBef>
                <a:spcPts val="0"/>
              </a:spcBef>
              <a:buNone/>
            </a:pPr>
            <a:endParaRPr lang="sr-Cyrl-RS" sz="1000" dirty="0" smtClean="0">
              <a:solidFill>
                <a:schemeClr val="bg1"/>
              </a:solidFill>
            </a:endParaRPr>
          </a:p>
          <a:p>
            <a:pPr marL="0" indent="0" algn="just">
              <a:lnSpc>
                <a:spcPct val="100000"/>
              </a:lnSpc>
              <a:spcBef>
                <a:spcPts val="0"/>
              </a:spcBef>
              <a:buNone/>
            </a:pPr>
            <a:endParaRPr lang="sr-Cyrl-RS" sz="1000" dirty="0" smtClean="0">
              <a:solidFill>
                <a:schemeClr val="bg1"/>
              </a:solidFill>
            </a:endParaRPr>
          </a:p>
          <a:p>
            <a:pPr marL="0" indent="0" algn="just">
              <a:lnSpc>
                <a:spcPct val="100000"/>
              </a:lnSpc>
              <a:spcBef>
                <a:spcPts val="0"/>
              </a:spcBef>
              <a:buNone/>
            </a:pPr>
            <a:r>
              <a:rPr lang="ru-RU" sz="2400" dirty="0">
                <a:solidFill>
                  <a:schemeClr val="bg1"/>
                </a:solidFill>
              </a:rPr>
              <a:t>Осим уређивања просторије у којој треба да се гласа, гласачки одбор мора да провери да ли су у тој просторији, или на објекту у којем је гласачко место, као и на </a:t>
            </a:r>
            <a:r>
              <a:rPr lang="ru-RU" sz="2400" dirty="0">
                <a:solidFill>
                  <a:srgbClr val="FFC000"/>
                </a:solidFill>
              </a:rPr>
              <a:t>50 метара од гласачког места истакнути пропагандни материјали </a:t>
            </a:r>
            <a:r>
              <a:rPr lang="ru-RU" sz="2400" dirty="0">
                <a:solidFill>
                  <a:schemeClr val="bg1"/>
                </a:solidFill>
              </a:rPr>
              <a:t>који могу да утичу на гласање</a:t>
            </a:r>
            <a:r>
              <a:rPr lang="sr-Cyrl-RS" sz="2400" dirty="0" smtClean="0">
                <a:solidFill>
                  <a:schemeClr val="bg1"/>
                </a:solidFill>
              </a:rPr>
              <a:t>. </a:t>
            </a:r>
          </a:p>
          <a:p>
            <a:pPr marL="0" indent="0" algn="just">
              <a:lnSpc>
                <a:spcPct val="100000"/>
              </a:lnSpc>
              <a:spcBef>
                <a:spcPts val="0"/>
              </a:spcBef>
              <a:buNone/>
            </a:pPr>
            <a:endParaRPr lang="sr-Cyrl-RS" sz="2400" dirty="0" smtClean="0">
              <a:solidFill>
                <a:schemeClr val="bg1"/>
              </a:solidFill>
            </a:endParaRPr>
          </a:p>
          <a:p>
            <a:pPr marL="0" indent="0" algn="just">
              <a:lnSpc>
                <a:spcPct val="100000"/>
              </a:lnSpc>
              <a:spcBef>
                <a:spcPts val="0"/>
              </a:spcBef>
              <a:buNone/>
            </a:pPr>
            <a:r>
              <a:rPr lang="ru-RU" sz="2400" dirty="0">
                <a:solidFill>
                  <a:schemeClr val="bg1"/>
                </a:solidFill>
              </a:rPr>
              <a:t>Ако утврди да је такав материјал истакнут, </a:t>
            </a:r>
            <a:r>
              <a:rPr lang="ru-RU" sz="2400" dirty="0">
                <a:solidFill>
                  <a:srgbClr val="FFC000"/>
                </a:solidFill>
              </a:rPr>
              <a:t>гласачки одбор треба да га уклони, </a:t>
            </a:r>
            <a:r>
              <a:rPr lang="ru-RU" sz="2400" dirty="0">
                <a:solidFill>
                  <a:schemeClr val="bg1"/>
                </a:solidFill>
              </a:rPr>
              <a:t>а ако то није у могућности, о потреби да се уклони обавештава поткомисију, које ће </a:t>
            </a:r>
            <a:r>
              <a:rPr lang="ru-RU" sz="2400" dirty="0">
                <a:solidFill>
                  <a:srgbClr val="FFC000"/>
                </a:solidFill>
              </a:rPr>
              <a:t>обавестити надлежну комуналну службу</a:t>
            </a:r>
            <a:r>
              <a:rPr lang="ru-RU" sz="2400" dirty="0" smtClean="0">
                <a:solidFill>
                  <a:schemeClr val="bg1"/>
                </a:solidFill>
              </a:rPr>
              <a:t>.</a:t>
            </a:r>
            <a:endParaRPr lang="sr-Cyrl-RS" sz="2400" dirty="0" smtClean="0">
              <a:solidFill>
                <a:schemeClr val="bg1"/>
              </a:solidFill>
            </a:endParaRPr>
          </a:p>
          <a:p>
            <a:pPr marL="0" indent="0" algn="just">
              <a:lnSpc>
                <a:spcPct val="100000"/>
              </a:lnSpc>
              <a:spcBef>
                <a:spcPts val="0"/>
              </a:spcBef>
              <a:buNone/>
            </a:pPr>
            <a:endParaRPr lang="sr-Cyrl-RS" sz="2400" dirty="0" smtClean="0">
              <a:solidFill>
                <a:schemeClr val="bg1"/>
              </a:solidFill>
            </a:endParaRPr>
          </a:p>
          <a:p>
            <a:pPr marL="0" indent="0" algn="just">
              <a:lnSpc>
                <a:spcPct val="100000"/>
              </a:lnSpc>
              <a:spcBef>
                <a:spcPts val="0"/>
              </a:spcBef>
              <a:buNone/>
            </a:pPr>
            <a:r>
              <a:rPr lang="sr-Cyrl-RS" sz="2400" dirty="0" smtClean="0">
                <a:solidFill>
                  <a:schemeClr val="bg1"/>
                </a:solidFill>
              </a:rPr>
              <a:t>НАПОМЕНА</a:t>
            </a:r>
            <a:endParaRPr lang="sr-Cyrl-RS" sz="2400" dirty="0">
              <a:solidFill>
                <a:schemeClr val="bg1"/>
              </a:solidFill>
            </a:endParaRPr>
          </a:p>
          <a:p>
            <a:pPr marL="0" indent="0" algn="just">
              <a:lnSpc>
                <a:spcPct val="100000"/>
              </a:lnSpc>
              <a:spcBef>
                <a:spcPts val="0"/>
              </a:spcBef>
              <a:buNone/>
            </a:pPr>
            <a:r>
              <a:rPr lang="sr-Cyrl-RS" sz="2400" dirty="0" smtClean="0">
                <a:solidFill>
                  <a:schemeClr val="bg1"/>
                </a:solidFill>
              </a:rPr>
              <a:t>Гласачки одбор </a:t>
            </a:r>
            <a:r>
              <a:rPr lang="sr-Cyrl-RS" sz="2400" dirty="0">
                <a:solidFill>
                  <a:schemeClr val="bg1"/>
                </a:solidFill>
              </a:rPr>
              <a:t>мора да се стара </a:t>
            </a:r>
            <a:r>
              <a:rPr lang="sr-Cyrl-RS" sz="2400" dirty="0" smtClean="0">
                <a:solidFill>
                  <a:schemeClr val="bg1"/>
                </a:solidFill>
              </a:rPr>
              <a:t>да нема пропагандног материјала на 50 метара од гласачког места, </a:t>
            </a:r>
            <a:r>
              <a:rPr lang="sr-Cyrl-RS" sz="2400" dirty="0" smtClean="0">
                <a:solidFill>
                  <a:srgbClr val="FFC000"/>
                </a:solidFill>
              </a:rPr>
              <a:t>све </a:t>
            </a:r>
            <a:r>
              <a:rPr lang="sr-Cyrl-RS" sz="2400" dirty="0">
                <a:solidFill>
                  <a:srgbClr val="FFC000"/>
                </a:solidFill>
              </a:rPr>
              <a:t>време док траје гласање </a:t>
            </a:r>
            <a:r>
              <a:rPr lang="sr-Cyrl-RS" sz="2400" dirty="0">
                <a:solidFill>
                  <a:schemeClr val="bg1"/>
                </a:solidFill>
              </a:rPr>
              <a:t>на </a:t>
            </a:r>
            <a:r>
              <a:rPr lang="sr-Cyrl-RS" sz="2400" dirty="0" smtClean="0">
                <a:solidFill>
                  <a:schemeClr val="bg1"/>
                </a:solidFill>
              </a:rPr>
              <a:t>гласачком месту!</a:t>
            </a:r>
            <a:endParaRPr lang="en-US" sz="2400" dirty="0">
              <a:solidFill>
                <a:schemeClr val="bg1"/>
              </a:solidFill>
            </a:endParaRPr>
          </a:p>
        </p:txBody>
      </p:sp>
    </p:spTree>
    <p:extLst>
      <p:ext uri="{BB962C8B-B14F-4D97-AF65-F5344CB8AC3E}">
        <p14:creationId xmlns:p14="http://schemas.microsoft.com/office/powerpoint/2010/main" val="227621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750"/>
                                        <p:tgtEl>
                                          <p:spTgt spid="3">
                                            <p:txEl>
                                              <p:pRg st="2" end="2"/>
                                            </p:txEl>
                                          </p:spTgt>
                                        </p:tgtEl>
                                      </p:cBhvr>
                                    </p:animEffect>
                                  </p:childTnLst>
                                </p:cTn>
                              </p:par>
                            </p:childTnLst>
                          </p:cTn>
                        </p:par>
                        <p:par>
                          <p:cTn id="8" fill="hold">
                            <p:stCondLst>
                              <p:cond delay="1000"/>
                            </p:stCondLst>
                            <p:childTnLst>
                              <p:par>
                                <p:cTn id="9" presetID="10" presetClass="entr" presetSubtype="0" fill="hold" nodeType="afterEffect">
                                  <p:stCondLst>
                                    <p:cond delay="25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750"/>
                                        <p:tgtEl>
                                          <p:spTgt spid="3">
                                            <p:txEl>
                                              <p:pRg st="4" end="4"/>
                                            </p:txEl>
                                          </p:spTgt>
                                        </p:tgtEl>
                                      </p:cBhvr>
                                    </p:animEffect>
                                  </p:childTnLst>
                                </p:cTn>
                              </p:par>
                            </p:childTnLst>
                          </p:cTn>
                        </p:par>
                        <p:par>
                          <p:cTn id="12" fill="hold">
                            <p:stCondLst>
                              <p:cond delay="2000"/>
                            </p:stCondLst>
                            <p:childTnLst>
                              <p:par>
                                <p:cTn id="13" presetID="10" presetClass="entr" presetSubtype="0" fill="hold" nodeType="afterEffect">
                                  <p:stCondLst>
                                    <p:cond delay="25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750"/>
                                        <p:tgtEl>
                                          <p:spTgt spid="3">
                                            <p:txEl>
                                              <p:pRg st="6" end="6"/>
                                            </p:txEl>
                                          </p:spTgt>
                                        </p:tgtEl>
                                      </p:cBhvr>
                                    </p:animEffect>
                                  </p:childTnLst>
                                </p:cTn>
                              </p:par>
                            </p:childTnLst>
                          </p:cTn>
                        </p:par>
                        <p:par>
                          <p:cTn id="16" fill="hold">
                            <p:stCondLst>
                              <p:cond delay="3000"/>
                            </p:stCondLst>
                            <p:childTnLst>
                              <p:par>
                                <p:cTn id="17" presetID="10" presetClass="entr" presetSubtype="0" fill="hold" nodeType="afterEffect">
                                  <p:stCondLst>
                                    <p:cond delay="25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7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02" y="132369"/>
            <a:ext cx="12045142" cy="1325563"/>
          </a:xfrm>
        </p:spPr>
        <p:txBody>
          <a:bodyPr/>
          <a:lstStyle/>
          <a:p>
            <a:pPr algn="ctr"/>
            <a:endParaRPr lang="en-US" b="1" cap="all" dirty="0">
              <a:solidFill>
                <a:schemeClr val="bg1"/>
              </a:solidFill>
            </a:endParaRPr>
          </a:p>
        </p:txBody>
      </p:sp>
      <p:sp>
        <p:nvSpPr>
          <p:cNvPr id="3" name="Content Placeholder 2"/>
          <p:cNvSpPr>
            <a:spLocks noGrp="1"/>
          </p:cNvSpPr>
          <p:nvPr>
            <p:ph idx="1"/>
          </p:nvPr>
        </p:nvSpPr>
        <p:spPr/>
        <p:txBody>
          <a:bodyPr>
            <a:normAutofit/>
          </a:bodyPr>
          <a:lstStyle/>
          <a:p>
            <a:pPr marL="0" indent="0">
              <a:buNone/>
            </a:pPr>
            <a:endParaRPr lang="sr-Cyrl-RS" b="1" dirty="0" smtClean="0"/>
          </a:p>
          <a:p>
            <a:pPr marL="0" indent="0">
              <a:buNone/>
            </a:pPr>
            <a:endParaRPr lang="sr-Cyrl-RS" b="1" dirty="0"/>
          </a:p>
          <a:p>
            <a:pPr marL="0" indent="0">
              <a:buNone/>
            </a:pPr>
            <a:endParaRPr lang="sr-Cyrl-RS" b="1" dirty="0" smtClean="0"/>
          </a:p>
          <a:p>
            <a:pPr marL="0" indent="0">
              <a:buNone/>
            </a:pPr>
            <a:endParaRPr lang="sr-Cyrl-RS" b="1" dirty="0"/>
          </a:p>
        </p:txBody>
      </p:sp>
      <p:graphicFrame>
        <p:nvGraphicFramePr>
          <p:cNvPr id="4" name="Diagram 3"/>
          <p:cNvGraphicFramePr/>
          <p:nvPr>
            <p:extLst>
              <p:ext uri="{D42A27DB-BD31-4B8C-83A1-F6EECF244321}">
                <p14:modId xmlns:p14="http://schemas.microsoft.com/office/powerpoint/2010/main" val="3888408220"/>
              </p:ext>
            </p:extLst>
          </p:nvPr>
        </p:nvGraphicFramePr>
        <p:xfrm>
          <a:off x="3051958" y="285008"/>
          <a:ext cx="5558232" cy="6258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569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15" y="615142"/>
            <a:ext cx="10772686" cy="5561821"/>
          </a:xfrm>
        </p:spPr>
        <p:txBody>
          <a:bodyPr>
            <a:normAutofit/>
          </a:bodyPr>
          <a:lstStyle/>
          <a:p>
            <a:pPr marL="0" indent="0" algn="just">
              <a:lnSpc>
                <a:spcPct val="100000"/>
              </a:lnSpc>
              <a:spcBef>
                <a:spcPts val="0"/>
              </a:spcBef>
              <a:buNone/>
            </a:pPr>
            <a:r>
              <a:rPr lang="sr-Cyrl-RS" b="1" dirty="0" smtClean="0">
                <a:solidFill>
                  <a:schemeClr val="bg1"/>
                </a:solidFill>
              </a:rPr>
              <a:t>! </a:t>
            </a:r>
            <a:r>
              <a:rPr lang="sr-Cyrl-RS" b="1" dirty="0">
                <a:solidFill>
                  <a:schemeClr val="bg1"/>
                </a:solidFill>
              </a:rPr>
              <a:t>ПОСЕБНО ОБРАТИТИ ПАЖЊУ</a:t>
            </a:r>
            <a:r>
              <a:rPr lang="sr-Cyrl-RS" b="1" dirty="0" smtClean="0">
                <a:solidFill>
                  <a:schemeClr val="bg1"/>
                </a:solidFill>
              </a:rPr>
              <a:t>:</a:t>
            </a:r>
          </a:p>
          <a:p>
            <a:pPr marL="0" indent="0" algn="just">
              <a:lnSpc>
                <a:spcPct val="100000"/>
              </a:lnSpc>
              <a:spcBef>
                <a:spcPts val="0"/>
              </a:spcBef>
              <a:buNone/>
            </a:pPr>
            <a:endParaRPr lang="sr-Cyrl-RS" b="1" dirty="0" smtClean="0">
              <a:solidFill>
                <a:schemeClr val="bg1"/>
              </a:solidFill>
            </a:endParaRPr>
          </a:p>
          <a:p>
            <a:pPr marL="0" indent="0" algn="just">
              <a:lnSpc>
                <a:spcPct val="100000"/>
              </a:lnSpc>
              <a:spcBef>
                <a:spcPts val="0"/>
              </a:spcBef>
              <a:buNone/>
            </a:pPr>
            <a:r>
              <a:rPr lang="ru-RU" dirty="0">
                <a:solidFill>
                  <a:schemeClr val="bg1"/>
                </a:solidFill>
              </a:rPr>
              <a:t>Велики број гласачких одбора </a:t>
            </a:r>
            <a:r>
              <a:rPr lang="ru-RU" dirty="0">
                <a:solidFill>
                  <a:srgbClr val="FFC000"/>
                </a:solidFill>
              </a:rPr>
              <a:t>уместо ознаке гласачке кутије, на гласачку кутију лепи гласачки листић</a:t>
            </a:r>
            <a:r>
              <a:rPr lang="ru-RU" dirty="0">
                <a:solidFill>
                  <a:schemeClr val="bg1"/>
                </a:solidFill>
              </a:rPr>
              <a:t>. У случају овог пропуста, гласачки одбори не смеју да забораве да овај гласачки листић, </a:t>
            </a:r>
            <a:r>
              <a:rPr lang="ru-RU" dirty="0">
                <a:solidFill>
                  <a:srgbClr val="FFC000"/>
                </a:solidFill>
              </a:rPr>
              <a:t>по завршеном гласању</a:t>
            </a:r>
            <a:r>
              <a:rPr lang="ru-RU" dirty="0">
                <a:solidFill>
                  <a:schemeClr val="bg1"/>
                </a:solidFill>
              </a:rPr>
              <a:t>, скину са гласачке кутије и уврсте односно </a:t>
            </a:r>
            <a:r>
              <a:rPr lang="ru-RU" dirty="0">
                <a:solidFill>
                  <a:srgbClr val="FFC000"/>
                </a:solidFill>
              </a:rPr>
              <a:t>уброје у неупотребљене гласачке листиће</a:t>
            </a:r>
            <a:r>
              <a:rPr lang="ru-RU" dirty="0">
                <a:solidFill>
                  <a:schemeClr val="bg1"/>
                </a:solidFill>
              </a:rPr>
              <a:t>! </a:t>
            </a:r>
            <a:endParaRPr lang="sr-Cyrl-RS" dirty="0" smtClean="0">
              <a:solidFill>
                <a:schemeClr val="bg1"/>
              </a:solidFill>
            </a:endParaRPr>
          </a:p>
          <a:p>
            <a:pPr marL="0" indent="0" algn="just">
              <a:lnSpc>
                <a:spcPct val="100000"/>
              </a:lnSpc>
              <a:spcBef>
                <a:spcPts val="0"/>
              </a:spcBef>
              <a:buNone/>
            </a:pPr>
            <a:endParaRPr lang="sr-Cyrl-RS" b="1" dirty="0">
              <a:solidFill>
                <a:schemeClr val="bg1"/>
              </a:solidFill>
            </a:endParaRPr>
          </a:p>
          <a:p>
            <a:pPr marL="0" indent="0" algn="just">
              <a:lnSpc>
                <a:spcPct val="100000"/>
              </a:lnSpc>
              <a:spcBef>
                <a:spcPts val="0"/>
              </a:spcBef>
              <a:buNone/>
            </a:pPr>
            <a:r>
              <a:rPr lang="sr-Cyrl-RS" b="1" dirty="0" smtClean="0">
                <a:solidFill>
                  <a:schemeClr val="bg1"/>
                </a:solidFill>
              </a:rPr>
              <a:t>У </a:t>
            </a:r>
            <a:r>
              <a:rPr lang="sr-Cyrl-RS" b="1" dirty="0">
                <a:solidFill>
                  <a:schemeClr val="bg1"/>
                </a:solidFill>
              </a:rPr>
              <a:t>супротном ће имати проблем код утврђивања резултата гласања</a:t>
            </a:r>
            <a:r>
              <a:rPr lang="sr-Cyrl-R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20268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25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750"/>
                                        <p:tgtEl>
                                          <p:spTgt spid="3">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25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5497"/>
            <a:ext cx="10515600" cy="904002"/>
          </a:xfrm>
        </p:spPr>
        <p:txBody>
          <a:bodyPr/>
          <a:lstStyle/>
          <a:p>
            <a:pPr algn="just"/>
            <a:r>
              <a:rPr lang="ru-RU" b="1" cap="all" dirty="0">
                <a:solidFill>
                  <a:schemeClr val="bg1"/>
                </a:solidFill>
              </a:rPr>
              <a:t>3.3. Договор о подели </a:t>
            </a:r>
            <a:r>
              <a:rPr lang="ru-RU" b="1" cap="all" dirty="0" err="1" smtClean="0">
                <a:solidFill>
                  <a:schemeClr val="bg1"/>
                </a:solidFill>
              </a:rPr>
              <a:t>задужења</a:t>
            </a:r>
            <a:endParaRPr lang="en-US" dirty="0">
              <a:solidFill>
                <a:schemeClr val="bg1"/>
              </a:solidFill>
            </a:endParaRPr>
          </a:p>
        </p:txBody>
      </p:sp>
      <p:sp>
        <p:nvSpPr>
          <p:cNvPr id="3" name="Content Placeholder 2"/>
          <p:cNvSpPr>
            <a:spLocks noGrp="1"/>
          </p:cNvSpPr>
          <p:nvPr>
            <p:ph idx="1"/>
          </p:nvPr>
        </p:nvSpPr>
        <p:spPr>
          <a:xfrm>
            <a:off x="179462" y="1119499"/>
            <a:ext cx="11673555" cy="5405993"/>
          </a:xfrm>
        </p:spPr>
        <p:txBody>
          <a:bodyPr>
            <a:noAutofit/>
          </a:bodyPr>
          <a:lstStyle/>
          <a:p>
            <a:pPr marL="0" indent="0" algn="just">
              <a:lnSpc>
                <a:spcPct val="100000"/>
              </a:lnSpc>
              <a:spcBef>
                <a:spcPts val="0"/>
              </a:spcBef>
              <a:buNone/>
            </a:pPr>
            <a:r>
              <a:rPr lang="ru-RU" sz="2200" dirty="0">
                <a:solidFill>
                  <a:srgbClr val="FFC000"/>
                </a:solidFill>
              </a:rPr>
              <a:t>По завршетку уређивања гласачког места</a:t>
            </a:r>
            <a:r>
              <a:rPr lang="ru-RU" sz="2200" dirty="0">
                <a:solidFill>
                  <a:schemeClr val="bg1"/>
                </a:solidFill>
              </a:rPr>
              <a:t>, чланови гласачког одбора договарају се о подели задужења током спровођења гласања. Најважније је да се утврди који ће чланови, односно заменици чланова, бити задужени за спровођење следећих радњи:</a:t>
            </a:r>
            <a:endParaRPr lang="en-US" sz="2200" dirty="0">
              <a:solidFill>
                <a:schemeClr val="bg1"/>
              </a:solidFill>
            </a:endParaRPr>
          </a:p>
          <a:p>
            <a:pPr marL="341313" lvl="1" indent="-169863" algn="just">
              <a:lnSpc>
                <a:spcPct val="100000"/>
              </a:lnSpc>
              <a:spcBef>
                <a:spcPts val="0"/>
              </a:spcBef>
            </a:pPr>
            <a:r>
              <a:rPr lang="ru-RU" sz="2200" dirty="0" err="1">
                <a:solidFill>
                  <a:srgbClr val="FFC000"/>
                </a:solidFill>
              </a:rPr>
              <a:t>руковање</a:t>
            </a:r>
            <a:r>
              <a:rPr lang="ru-RU" sz="2200" dirty="0">
                <a:solidFill>
                  <a:srgbClr val="FFC000"/>
                </a:solidFill>
              </a:rPr>
              <a:t> УВ </a:t>
            </a:r>
            <a:r>
              <a:rPr lang="ru-RU" sz="2200" dirty="0" err="1">
                <a:solidFill>
                  <a:srgbClr val="FFC000"/>
                </a:solidFill>
              </a:rPr>
              <a:t>лампом</a:t>
            </a:r>
            <a:endParaRPr lang="en-US" sz="2200" dirty="0">
              <a:solidFill>
                <a:srgbClr val="FFC000"/>
              </a:solidFill>
            </a:endParaRPr>
          </a:p>
          <a:p>
            <a:pPr marL="341313" lvl="1" indent="-169863" algn="just">
              <a:lnSpc>
                <a:spcPct val="100000"/>
              </a:lnSpc>
              <a:spcBef>
                <a:spcPts val="0"/>
              </a:spcBef>
            </a:pPr>
            <a:r>
              <a:rPr lang="ru-RU" sz="2200" dirty="0">
                <a:solidFill>
                  <a:srgbClr val="FFC000"/>
                </a:solidFill>
              </a:rPr>
              <a:t>утврђивање идентитета </a:t>
            </a:r>
            <a:r>
              <a:rPr lang="ru-RU" sz="2200" dirty="0" smtClean="0">
                <a:solidFill>
                  <a:schemeClr val="bg1"/>
                </a:solidFill>
              </a:rPr>
              <a:t>гласача</a:t>
            </a:r>
          </a:p>
          <a:p>
            <a:pPr marL="341313" lvl="1" indent="-169863" algn="just">
              <a:lnSpc>
                <a:spcPct val="100000"/>
              </a:lnSpc>
              <a:spcBef>
                <a:spcPts val="0"/>
              </a:spcBef>
            </a:pPr>
            <a:r>
              <a:rPr lang="ru-RU" sz="2200" dirty="0" smtClean="0">
                <a:solidFill>
                  <a:srgbClr val="FFC000"/>
                </a:solidFill>
              </a:rPr>
              <a:t>руковање </a:t>
            </a:r>
            <a:r>
              <a:rPr lang="ru-RU" sz="2200" dirty="0">
                <a:solidFill>
                  <a:srgbClr val="FFC000"/>
                </a:solidFill>
              </a:rPr>
              <a:t>изводом из бирачког списка </a:t>
            </a:r>
            <a:r>
              <a:rPr lang="ru-RU" sz="2200" dirty="0">
                <a:solidFill>
                  <a:schemeClr val="bg1"/>
                </a:solidFill>
              </a:rPr>
              <a:t>и посебним изводом из бирачког списка за гласање </a:t>
            </a:r>
            <a:r>
              <a:rPr lang="ru-RU" sz="2200" dirty="0" smtClean="0">
                <a:solidFill>
                  <a:schemeClr val="bg1"/>
                </a:solidFill>
              </a:rPr>
              <a:t>гласача у </a:t>
            </a:r>
            <a:r>
              <a:rPr lang="ru-RU" sz="2200" dirty="0">
                <a:solidFill>
                  <a:schemeClr val="bg1"/>
                </a:solidFill>
              </a:rPr>
              <a:t>Војсци Србије</a:t>
            </a:r>
            <a:endParaRPr lang="en-US" sz="2200" dirty="0">
              <a:solidFill>
                <a:schemeClr val="bg1"/>
              </a:solidFill>
            </a:endParaRPr>
          </a:p>
          <a:p>
            <a:pPr marL="341313" lvl="1" indent="-169863" algn="just">
              <a:lnSpc>
                <a:spcPct val="100000"/>
              </a:lnSpc>
              <a:spcBef>
                <a:spcPts val="0"/>
              </a:spcBef>
            </a:pPr>
            <a:r>
              <a:rPr lang="ru-RU" sz="2200" dirty="0" err="1">
                <a:solidFill>
                  <a:schemeClr val="bg1"/>
                </a:solidFill>
              </a:rPr>
              <a:t>чување</a:t>
            </a:r>
            <a:r>
              <a:rPr lang="ru-RU" sz="2200" dirty="0">
                <a:solidFill>
                  <a:schemeClr val="bg1"/>
                </a:solidFill>
              </a:rPr>
              <a:t> и </a:t>
            </a:r>
            <a:r>
              <a:rPr lang="ru-RU" sz="2200" dirty="0" err="1">
                <a:solidFill>
                  <a:srgbClr val="FFC000"/>
                </a:solidFill>
              </a:rPr>
              <a:t>уручивање</a:t>
            </a:r>
            <a:r>
              <a:rPr lang="ru-RU" sz="2200" dirty="0">
                <a:solidFill>
                  <a:srgbClr val="FFC000"/>
                </a:solidFill>
              </a:rPr>
              <a:t> </a:t>
            </a:r>
            <a:r>
              <a:rPr lang="ru-RU" sz="2200" dirty="0" err="1">
                <a:solidFill>
                  <a:srgbClr val="FFC000"/>
                </a:solidFill>
              </a:rPr>
              <a:t>гласачких</a:t>
            </a:r>
            <a:r>
              <a:rPr lang="ru-RU" sz="2200" dirty="0">
                <a:solidFill>
                  <a:srgbClr val="FFC000"/>
                </a:solidFill>
              </a:rPr>
              <a:t> </a:t>
            </a:r>
            <a:r>
              <a:rPr lang="ru-RU" sz="2200" dirty="0" err="1">
                <a:solidFill>
                  <a:srgbClr val="FFC000"/>
                </a:solidFill>
              </a:rPr>
              <a:t>листића</a:t>
            </a:r>
            <a:endParaRPr lang="en-US" sz="2200" dirty="0">
              <a:solidFill>
                <a:srgbClr val="FFC000"/>
              </a:solidFill>
            </a:endParaRPr>
          </a:p>
          <a:p>
            <a:pPr marL="341313" lvl="1" indent="-169863" algn="just">
              <a:lnSpc>
                <a:spcPct val="100000"/>
              </a:lnSpc>
              <a:spcBef>
                <a:spcPts val="0"/>
              </a:spcBef>
            </a:pPr>
            <a:r>
              <a:rPr lang="ru-RU" sz="2200" dirty="0">
                <a:solidFill>
                  <a:srgbClr val="FFC000"/>
                </a:solidFill>
              </a:rPr>
              <a:t>руковање спрејом </a:t>
            </a:r>
            <a:r>
              <a:rPr lang="ru-RU" sz="2200" dirty="0">
                <a:solidFill>
                  <a:schemeClr val="bg1"/>
                </a:solidFill>
              </a:rPr>
              <a:t>за обележавање прста </a:t>
            </a:r>
            <a:r>
              <a:rPr lang="ru-RU" sz="2200" dirty="0" smtClean="0">
                <a:solidFill>
                  <a:schemeClr val="bg1"/>
                </a:solidFill>
              </a:rPr>
              <a:t>гласача</a:t>
            </a:r>
          </a:p>
          <a:p>
            <a:pPr marL="341313" lvl="1" indent="-169863" algn="just">
              <a:lnSpc>
                <a:spcPct val="100000"/>
              </a:lnSpc>
              <a:spcBef>
                <a:spcPts val="0"/>
              </a:spcBef>
            </a:pPr>
            <a:endParaRPr lang="en-US" sz="1500" dirty="0">
              <a:solidFill>
                <a:schemeClr val="bg1"/>
              </a:solidFill>
            </a:endParaRPr>
          </a:p>
          <a:p>
            <a:pPr marL="0" indent="0" algn="just">
              <a:lnSpc>
                <a:spcPct val="100000"/>
              </a:lnSpc>
              <a:spcBef>
                <a:spcPts val="0"/>
              </a:spcBef>
              <a:buNone/>
            </a:pPr>
            <a:r>
              <a:rPr lang="sr-Cyrl-RS" sz="2200" dirty="0">
                <a:solidFill>
                  <a:schemeClr val="bg1"/>
                </a:solidFill>
              </a:rPr>
              <a:t>Осим наведеног, </a:t>
            </a:r>
            <a:r>
              <a:rPr lang="sr-Cyrl-RS" sz="2200" dirty="0" smtClean="0">
                <a:solidFill>
                  <a:schemeClr val="bg1"/>
                </a:solidFill>
              </a:rPr>
              <a:t>гласачки одбор </a:t>
            </a:r>
            <a:r>
              <a:rPr lang="sr-Cyrl-RS" sz="2200" dirty="0">
                <a:solidFill>
                  <a:schemeClr val="bg1"/>
                </a:solidFill>
              </a:rPr>
              <a:t>треба да одреди и:</a:t>
            </a:r>
            <a:endParaRPr lang="en-US" sz="2200" dirty="0">
              <a:solidFill>
                <a:schemeClr val="bg1"/>
              </a:solidFill>
            </a:endParaRPr>
          </a:p>
          <a:p>
            <a:pPr marL="341313" lvl="1" indent="-169863" algn="just">
              <a:lnSpc>
                <a:spcPct val="100000"/>
              </a:lnSpc>
              <a:spcBef>
                <a:spcPts val="0"/>
              </a:spcBef>
            </a:pPr>
            <a:r>
              <a:rPr lang="ru-RU" sz="2200" b="1" dirty="0">
                <a:solidFill>
                  <a:srgbClr val="FFC000"/>
                </a:solidFill>
              </a:rPr>
              <a:t>три члана или заменика члана </a:t>
            </a:r>
            <a:r>
              <a:rPr lang="ru-RU" sz="2200" b="1" dirty="0">
                <a:solidFill>
                  <a:schemeClr val="bg1"/>
                </a:solidFill>
              </a:rPr>
              <a:t>гласачког одбора који су представници </a:t>
            </a:r>
            <a:r>
              <a:rPr lang="ru-RU" sz="2200" b="1" dirty="0">
                <a:solidFill>
                  <a:srgbClr val="FFC000"/>
                </a:solidFill>
              </a:rPr>
              <a:t>три различита предлагача </a:t>
            </a:r>
            <a:r>
              <a:rPr lang="ru-RU" sz="2200" b="1" dirty="0">
                <a:solidFill>
                  <a:schemeClr val="bg1"/>
                </a:solidFill>
              </a:rPr>
              <a:t>и који ће, као повереници гласачког одбора, спровести </a:t>
            </a:r>
            <a:r>
              <a:rPr lang="ru-RU" sz="2200" b="1" dirty="0">
                <a:solidFill>
                  <a:srgbClr val="FFC000"/>
                </a:solidFill>
              </a:rPr>
              <a:t>гласање ван гласачког </a:t>
            </a:r>
            <a:r>
              <a:rPr lang="ru-RU" sz="2200" b="1" dirty="0" smtClean="0">
                <a:solidFill>
                  <a:srgbClr val="FFC000"/>
                </a:solidFill>
              </a:rPr>
              <a:t>места</a:t>
            </a:r>
          </a:p>
          <a:p>
            <a:pPr marL="341313" lvl="1" indent="-169863" algn="just">
              <a:lnSpc>
                <a:spcPct val="100000"/>
              </a:lnSpc>
              <a:spcBef>
                <a:spcPts val="0"/>
              </a:spcBef>
            </a:pPr>
            <a:r>
              <a:rPr lang="ru-RU" sz="2200" dirty="0" smtClean="0">
                <a:solidFill>
                  <a:schemeClr val="bg1"/>
                </a:solidFill>
              </a:rPr>
              <a:t>члана </a:t>
            </a:r>
            <a:r>
              <a:rPr lang="ru-RU" sz="2200" dirty="0">
                <a:solidFill>
                  <a:schemeClr val="bg1"/>
                </a:solidFill>
              </a:rPr>
              <a:t>или заменика члана гласачког одбора који ће бити задужен </a:t>
            </a:r>
            <a:r>
              <a:rPr lang="ru-RU" sz="2200" dirty="0">
                <a:solidFill>
                  <a:srgbClr val="FFC000"/>
                </a:solidFill>
              </a:rPr>
              <a:t>за попуњавање контролног формулара и вршење логичко-рачунске контроле резултата </a:t>
            </a:r>
            <a:r>
              <a:rPr lang="ru-RU" sz="2200" dirty="0">
                <a:solidFill>
                  <a:schemeClr val="bg1"/>
                </a:solidFill>
              </a:rPr>
              <a:t>гласања унетих у контролни формулар</a:t>
            </a:r>
            <a:endParaRPr lang="en-US" sz="2200" dirty="0">
              <a:solidFill>
                <a:schemeClr val="bg1"/>
              </a:solidFill>
            </a:endParaRPr>
          </a:p>
        </p:txBody>
      </p:sp>
    </p:spTree>
    <p:extLst>
      <p:ext uri="{BB962C8B-B14F-4D97-AF65-F5344CB8AC3E}">
        <p14:creationId xmlns:p14="http://schemas.microsoft.com/office/powerpoint/2010/main" val="420989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250"/>
                            </p:stCondLst>
                            <p:childTnLst>
                              <p:par>
                                <p:cTn id="9" presetID="42" presetClass="entr" presetSubtype="0" fill="hold" nodeType="afterEffect">
                                  <p:stCondLst>
                                    <p:cond delay="2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42" presetClass="entr" presetSubtype="0" fill="hold" nodeType="afterEffect">
                                  <p:stCondLst>
                                    <p:cond delay="25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3750"/>
                            </p:stCondLst>
                            <p:childTnLst>
                              <p:par>
                                <p:cTn id="21" presetID="42" presetClass="entr" presetSubtype="0" fill="hold" nodeType="afterEffect">
                                  <p:stCondLst>
                                    <p:cond delay="25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2" presetClass="entr" presetSubtype="0" fill="hold" nodeType="afterEffect">
                                  <p:stCondLst>
                                    <p:cond delay="25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2" fill="hold">
                            <p:stCondLst>
                              <p:cond delay="6250"/>
                            </p:stCondLst>
                            <p:childTnLst>
                              <p:par>
                                <p:cTn id="33" presetID="42" presetClass="entr" presetSubtype="0" fill="hold" nodeType="afterEffect">
                                  <p:stCondLst>
                                    <p:cond delay="25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8" fill="hold">
                            <p:stCondLst>
                              <p:cond delay="7500"/>
                            </p:stCondLst>
                            <p:childTnLst>
                              <p:par>
                                <p:cTn id="39" presetID="10" presetClass="entr" presetSubtype="0" fill="hold" nodeType="afterEffect">
                                  <p:stCondLst>
                                    <p:cond delay="25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childTnLst>
                                </p:cTn>
                              </p:par>
                            </p:childTnLst>
                          </p:cTn>
                        </p:par>
                        <p:par>
                          <p:cTn id="42" fill="hold">
                            <p:stCondLst>
                              <p:cond delay="8750"/>
                            </p:stCondLst>
                            <p:childTnLst>
                              <p:par>
                                <p:cTn id="43" presetID="10" presetClass="entr" presetSubtype="0" fill="hold" nodeType="afterEffect">
                                  <p:stCondLst>
                                    <p:cond delay="25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1000"/>
                                        <p:tgtEl>
                                          <p:spTgt spid="3">
                                            <p:txEl>
                                              <p:pRg st="8" end="8"/>
                                            </p:txEl>
                                          </p:spTgt>
                                        </p:tgtEl>
                                      </p:cBhvr>
                                    </p:animEffect>
                                  </p:childTnLst>
                                </p:cTn>
                              </p:par>
                            </p:childTnLst>
                          </p:cTn>
                        </p:par>
                        <p:par>
                          <p:cTn id="46" fill="hold">
                            <p:stCondLst>
                              <p:cond delay="10000"/>
                            </p:stCondLst>
                            <p:childTnLst>
                              <p:par>
                                <p:cTn id="47" presetID="10" presetClass="entr" presetSubtype="0" fill="hold" nodeType="afterEffect">
                                  <p:stCondLst>
                                    <p:cond delay="25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644" y="598206"/>
            <a:ext cx="11494093" cy="5776958"/>
          </a:xfrm>
        </p:spPr>
        <p:txBody>
          <a:bodyPr>
            <a:noAutofit/>
          </a:bodyPr>
          <a:lstStyle/>
          <a:p>
            <a:pPr marL="0" indent="0" algn="just">
              <a:lnSpc>
                <a:spcPct val="100000"/>
              </a:lnSpc>
              <a:spcBef>
                <a:spcPts val="0"/>
              </a:spcBef>
              <a:buNone/>
            </a:pPr>
            <a:endParaRPr lang="sr-Cyrl-RS" sz="2400" b="1" dirty="0" smtClean="0">
              <a:solidFill>
                <a:schemeClr val="bg1"/>
              </a:solidFill>
            </a:endParaRPr>
          </a:p>
          <a:p>
            <a:pPr marL="0" indent="0" algn="just">
              <a:lnSpc>
                <a:spcPct val="100000"/>
              </a:lnSpc>
              <a:spcBef>
                <a:spcPts val="0"/>
              </a:spcBef>
              <a:buNone/>
            </a:pPr>
            <a:endParaRPr lang="sr-Cyrl-RS" sz="2400" b="1" dirty="0">
              <a:solidFill>
                <a:schemeClr val="bg1"/>
              </a:solidFill>
            </a:endParaRPr>
          </a:p>
          <a:p>
            <a:pPr marL="0" indent="0" algn="just">
              <a:lnSpc>
                <a:spcPct val="100000"/>
              </a:lnSpc>
              <a:spcBef>
                <a:spcPts val="0"/>
              </a:spcBef>
              <a:buNone/>
            </a:pPr>
            <a:endParaRPr lang="sr-Cyrl-RS" sz="2400" b="1" dirty="0" smtClean="0">
              <a:solidFill>
                <a:schemeClr val="bg1"/>
              </a:solidFill>
            </a:endParaRPr>
          </a:p>
          <a:p>
            <a:pPr marL="0" indent="0" algn="just">
              <a:lnSpc>
                <a:spcPct val="100000"/>
              </a:lnSpc>
              <a:spcBef>
                <a:spcPts val="0"/>
              </a:spcBef>
              <a:buNone/>
            </a:pPr>
            <a:endParaRPr lang="sr-Cyrl-RS" sz="2400" b="1" dirty="0">
              <a:solidFill>
                <a:schemeClr val="bg1"/>
              </a:solidFill>
            </a:endParaRPr>
          </a:p>
          <a:p>
            <a:pPr marL="0" indent="0" algn="just">
              <a:lnSpc>
                <a:spcPct val="100000"/>
              </a:lnSpc>
              <a:spcBef>
                <a:spcPts val="0"/>
              </a:spcBef>
              <a:buNone/>
            </a:pPr>
            <a:endParaRPr lang="sr-Cyrl-RS" sz="2400" b="1" dirty="0" smtClean="0">
              <a:solidFill>
                <a:schemeClr val="bg1"/>
              </a:solidFill>
            </a:endParaRPr>
          </a:p>
          <a:p>
            <a:pPr marL="0" indent="0" algn="just">
              <a:lnSpc>
                <a:spcPct val="100000"/>
              </a:lnSpc>
              <a:spcBef>
                <a:spcPts val="0"/>
              </a:spcBef>
              <a:buNone/>
            </a:pPr>
            <a:r>
              <a:rPr lang="sr-Cyrl-RS" sz="2400" b="1" dirty="0" smtClean="0">
                <a:solidFill>
                  <a:schemeClr val="bg1"/>
                </a:solidFill>
              </a:rPr>
              <a:t>! </a:t>
            </a:r>
            <a:r>
              <a:rPr lang="sr-Cyrl-RS" sz="2400" b="1" dirty="0">
                <a:solidFill>
                  <a:schemeClr val="bg1"/>
                </a:solidFill>
              </a:rPr>
              <a:t>ПОСЕБНО ОБРАТИТИ ПАЖЊУ:</a:t>
            </a:r>
            <a:endParaRPr lang="en-US" sz="2400" dirty="0">
              <a:solidFill>
                <a:schemeClr val="bg1"/>
              </a:solidFill>
            </a:endParaRPr>
          </a:p>
          <a:p>
            <a:pPr marL="0" indent="0" algn="just">
              <a:lnSpc>
                <a:spcPct val="100000"/>
              </a:lnSpc>
              <a:spcBef>
                <a:spcPts val="0"/>
              </a:spcBef>
              <a:buNone/>
            </a:pPr>
            <a:r>
              <a:rPr lang="ru-RU" sz="2400" dirty="0">
                <a:solidFill>
                  <a:schemeClr val="bg1"/>
                </a:solidFill>
              </a:rPr>
              <a:t>Подела задужења не значи да за свако посебно задужење може да буде одређен само један члан гласачког одбора, напротив. </a:t>
            </a:r>
            <a:r>
              <a:rPr lang="ru-RU" sz="2400" dirty="0">
                <a:solidFill>
                  <a:srgbClr val="FFC000"/>
                </a:solidFill>
              </a:rPr>
              <a:t>Пожељно је да се чланови гласачког одбора смењују у обављању послова </a:t>
            </a:r>
            <a:r>
              <a:rPr lang="ru-RU" sz="2400" dirty="0">
                <a:solidFill>
                  <a:schemeClr val="bg1"/>
                </a:solidFill>
              </a:rPr>
              <a:t>везаних за спровођење гласања</a:t>
            </a:r>
            <a:r>
              <a:rPr lang="sr-Cyrl-RS" sz="2400" dirty="0" smtClean="0">
                <a:solidFill>
                  <a:schemeClr val="bg1"/>
                </a:solidFill>
              </a:rPr>
              <a:t>.</a:t>
            </a:r>
            <a:endParaRPr lang="en-US" sz="2400" dirty="0">
              <a:solidFill>
                <a:schemeClr val="bg1"/>
              </a:solidFill>
            </a:endParaRPr>
          </a:p>
          <a:p>
            <a:pPr marL="0" indent="0" algn="just">
              <a:lnSpc>
                <a:spcPct val="100000"/>
              </a:lnSpc>
              <a:spcBef>
                <a:spcPts val="0"/>
              </a:spcBef>
              <a:buNone/>
            </a:pPr>
            <a:r>
              <a:rPr lang="sr-Cyrl-RS" sz="1500" dirty="0">
                <a:solidFill>
                  <a:schemeClr val="bg1"/>
                </a:solidFill>
              </a:rPr>
              <a:t> </a:t>
            </a:r>
            <a:endParaRPr lang="sr-Cyrl-RS" sz="1500" dirty="0" smtClean="0">
              <a:solidFill>
                <a:schemeClr val="bg1"/>
              </a:solidFill>
            </a:endParaRPr>
          </a:p>
          <a:p>
            <a:pPr marL="0" indent="0" algn="just">
              <a:lnSpc>
                <a:spcPct val="100000"/>
              </a:lnSpc>
              <a:spcBef>
                <a:spcPts val="0"/>
              </a:spcBef>
              <a:buNone/>
            </a:pPr>
            <a:endParaRPr lang="sr-Cyrl-RS" sz="1500" dirty="0" smtClean="0">
              <a:solidFill>
                <a:schemeClr val="bg1"/>
              </a:solidFill>
            </a:endParaRPr>
          </a:p>
          <a:p>
            <a:pPr marL="0" indent="0" algn="just">
              <a:lnSpc>
                <a:spcPct val="100000"/>
              </a:lnSpc>
              <a:spcBef>
                <a:spcPts val="0"/>
              </a:spcBef>
              <a:buNone/>
            </a:pPr>
            <a:endParaRPr lang="en-US" sz="1500" dirty="0">
              <a:solidFill>
                <a:schemeClr val="bg1"/>
              </a:solidFill>
            </a:endParaRPr>
          </a:p>
        </p:txBody>
      </p:sp>
    </p:spTree>
    <p:extLst>
      <p:ext uri="{BB962C8B-B14F-4D97-AF65-F5344CB8AC3E}">
        <p14:creationId xmlns:p14="http://schemas.microsoft.com/office/powerpoint/2010/main" val="233487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Effect transition="in" filter="fade">
                                      <p:cBhvr>
                                        <p:cTn id="11" dur="1000"/>
                                        <p:tgtEl>
                                          <p:spTgt spid="3">
                                            <p:txEl>
                                              <p:pRg st="6" end="6"/>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3099"/>
          </a:xfrm>
        </p:spPr>
        <p:txBody>
          <a:bodyPr/>
          <a:lstStyle/>
          <a:p>
            <a:pPr algn="ctr"/>
            <a:r>
              <a:rPr lang="ru-RU" b="1" cap="all" dirty="0">
                <a:solidFill>
                  <a:schemeClr val="bg1"/>
                </a:solidFill>
                <a:effectLst>
                  <a:outerShdw blurRad="38100" dist="38100" dir="2700000" algn="tl">
                    <a:srgbClr val="000000">
                      <a:alpha val="43137"/>
                    </a:srgbClr>
                  </a:outerShdw>
                </a:effectLst>
              </a:rPr>
              <a:t>4. </a:t>
            </a:r>
            <a:r>
              <a:rPr lang="ru-RU" b="1" cap="all" dirty="0">
                <a:solidFill>
                  <a:srgbClr val="FFC000"/>
                </a:solidFill>
                <a:effectLst>
                  <a:outerShdw blurRad="38100" dist="38100" dir="2700000" algn="tl">
                    <a:srgbClr val="000000">
                      <a:alpha val="43137"/>
                    </a:srgbClr>
                  </a:outerShdw>
                </a:effectLst>
              </a:rPr>
              <a:t>ОТВАРАЊЕ </a:t>
            </a:r>
            <a:r>
              <a:rPr lang="ru-RU" b="1" cap="all" dirty="0" smtClean="0">
                <a:solidFill>
                  <a:srgbClr val="FFC000"/>
                </a:solidFill>
                <a:effectLst>
                  <a:outerShdw blurRad="38100" dist="38100" dir="2700000" algn="tl">
                    <a:srgbClr val="000000">
                      <a:alpha val="43137"/>
                    </a:srgbClr>
                  </a:outerShdw>
                </a:effectLst>
              </a:rPr>
              <a:t>Гласачког МЕСТА</a:t>
            </a:r>
            <a:endParaRPr lang="en-US"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82011" y="1238596"/>
            <a:ext cx="11263357" cy="5336771"/>
          </a:xfrm>
        </p:spPr>
        <p:txBody>
          <a:bodyPr>
            <a:noAutofit/>
          </a:bodyPr>
          <a:lstStyle/>
          <a:p>
            <a:pPr marL="0" indent="0" algn="just">
              <a:lnSpc>
                <a:spcPct val="100000"/>
              </a:lnSpc>
              <a:spcBef>
                <a:spcPts val="0"/>
              </a:spcBef>
              <a:buNone/>
            </a:pPr>
            <a:r>
              <a:rPr lang="ru-RU" sz="2400" dirty="0">
                <a:solidFill>
                  <a:schemeClr val="bg1"/>
                </a:solidFill>
              </a:rPr>
              <a:t>Након што обави све припреме за спровођење гласања и пошто су сви чланови и заменици чланова гласачког одбора на видно место окачили своје идентификационе картице, </a:t>
            </a:r>
            <a:r>
              <a:rPr lang="ru-RU" sz="2400" dirty="0">
                <a:solidFill>
                  <a:srgbClr val="FFC000"/>
                </a:solidFill>
                <a:effectLst>
                  <a:outerShdw blurRad="38100" dist="38100" dir="2700000" algn="tl">
                    <a:srgbClr val="000000">
                      <a:alpha val="43137"/>
                    </a:srgbClr>
                  </a:outerShdw>
                </a:effectLst>
              </a:rPr>
              <a:t>гласачки одбор утврђује да гласање може да почне, тако што</a:t>
            </a:r>
            <a:r>
              <a:rPr lang="ru-RU" sz="2400" dirty="0">
                <a:solidFill>
                  <a:schemeClr val="bg1"/>
                </a:solidFill>
              </a:rPr>
              <a:t> </a:t>
            </a:r>
            <a:endParaRPr lang="en-US" sz="2400" dirty="0" smtClean="0">
              <a:solidFill>
                <a:schemeClr val="bg1"/>
              </a:solidFill>
            </a:endParaRPr>
          </a:p>
          <a:p>
            <a:pPr marL="0" indent="0" algn="just">
              <a:lnSpc>
                <a:spcPct val="100000"/>
              </a:lnSpc>
              <a:spcBef>
                <a:spcPts val="0"/>
              </a:spcBef>
              <a:buNone/>
            </a:pPr>
            <a:r>
              <a:rPr lang="ru-RU" sz="3200" dirty="0" smtClean="0">
                <a:solidFill>
                  <a:srgbClr val="FF0000"/>
                </a:solidFill>
                <a:effectLst>
                  <a:outerShdw blurRad="38100" dist="38100" dir="2700000" algn="tl">
                    <a:srgbClr val="000000">
                      <a:alpha val="43137"/>
                    </a:srgbClr>
                  </a:outerShdw>
                </a:effectLst>
              </a:rPr>
              <a:t>у </a:t>
            </a:r>
            <a:r>
              <a:rPr lang="ru-RU" sz="3200" dirty="0">
                <a:solidFill>
                  <a:srgbClr val="FF0000"/>
                </a:solidFill>
                <a:effectLst>
                  <a:outerShdw blurRad="38100" dist="38100" dir="2700000" algn="tl">
                    <a:srgbClr val="000000">
                      <a:alpha val="43137"/>
                    </a:srgbClr>
                  </a:outerShdw>
                </a:effectLst>
              </a:rPr>
              <a:t>Записнику о раду гласачког одбора (Образац РГ-2) констатује:</a:t>
            </a:r>
            <a:endParaRPr lang="ru-RU" sz="3200" dirty="0" smtClean="0">
              <a:solidFill>
                <a:srgbClr val="FF0000"/>
              </a:solidFill>
              <a:effectLst>
                <a:outerShdw blurRad="38100" dist="38100" dir="2700000" algn="tl">
                  <a:srgbClr val="000000">
                    <a:alpha val="43137"/>
                  </a:srgbClr>
                </a:outerShdw>
              </a:effectLst>
            </a:endParaRPr>
          </a:p>
          <a:p>
            <a:pPr marL="0" indent="0" algn="just">
              <a:lnSpc>
                <a:spcPct val="100000"/>
              </a:lnSpc>
              <a:spcBef>
                <a:spcPts val="0"/>
              </a:spcBef>
              <a:buNone/>
            </a:pPr>
            <a:endParaRPr lang="en-US" sz="2400" dirty="0">
              <a:solidFill>
                <a:schemeClr val="bg1"/>
              </a:solidFill>
            </a:endParaRPr>
          </a:p>
          <a:p>
            <a:pPr lvl="1" algn="just">
              <a:lnSpc>
                <a:spcPct val="100000"/>
              </a:lnSpc>
              <a:spcBef>
                <a:spcPts val="0"/>
              </a:spcBef>
            </a:pPr>
            <a:r>
              <a:rPr lang="ru-RU" dirty="0" smtClean="0">
                <a:solidFill>
                  <a:schemeClr val="bg1"/>
                </a:solidFill>
              </a:rPr>
              <a:t>да </a:t>
            </a:r>
            <a:r>
              <a:rPr lang="ru-RU" dirty="0">
                <a:solidFill>
                  <a:schemeClr val="bg1"/>
                </a:solidFill>
              </a:rPr>
              <a:t>на гласачком месту и на </a:t>
            </a:r>
            <a:r>
              <a:rPr lang="ru-RU" dirty="0">
                <a:solidFill>
                  <a:srgbClr val="FFC000"/>
                </a:solidFill>
              </a:rPr>
              <a:t>удаљености до 50 метара од гласачког места нема недозвољеног пропагандног </a:t>
            </a:r>
            <a:r>
              <a:rPr lang="ru-RU" dirty="0" smtClean="0">
                <a:solidFill>
                  <a:srgbClr val="FFC000"/>
                </a:solidFill>
              </a:rPr>
              <a:t>материјала</a:t>
            </a:r>
          </a:p>
          <a:p>
            <a:pPr marL="457200" lvl="1" indent="0" algn="just">
              <a:lnSpc>
                <a:spcPct val="100000"/>
              </a:lnSpc>
              <a:spcBef>
                <a:spcPts val="0"/>
              </a:spcBef>
              <a:buNone/>
            </a:pPr>
            <a:endParaRPr lang="ru-RU" dirty="0" smtClean="0">
              <a:solidFill>
                <a:schemeClr val="bg1"/>
              </a:solidFill>
            </a:endParaRPr>
          </a:p>
          <a:p>
            <a:pPr lvl="1" algn="just">
              <a:lnSpc>
                <a:spcPct val="100000"/>
              </a:lnSpc>
              <a:spcBef>
                <a:spcPts val="0"/>
              </a:spcBef>
            </a:pPr>
            <a:r>
              <a:rPr lang="ru-RU" dirty="0" smtClean="0">
                <a:solidFill>
                  <a:schemeClr val="bg1"/>
                </a:solidFill>
              </a:rPr>
              <a:t>да </a:t>
            </a:r>
            <a:r>
              <a:rPr lang="ru-RU" dirty="0">
                <a:solidFill>
                  <a:schemeClr val="bg1"/>
                </a:solidFill>
              </a:rPr>
              <a:t>је </a:t>
            </a:r>
            <a:r>
              <a:rPr lang="ru-RU" dirty="0">
                <a:solidFill>
                  <a:srgbClr val="FFC000"/>
                </a:solidFill>
              </a:rPr>
              <a:t>просторија у којој ће се гласати уређена </a:t>
            </a:r>
            <a:r>
              <a:rPr lang="ru-RU" dirty="0">
                <a:solidFill>
                  <a:schemeClr val="bg1"/>
                </a:solidFill>
              </a:rPr>
              <a:t>сагласно закону и да је обезбеђена тајност </a:t>
            </a:r>
            <a:r>
              <a:rPr lang="ru-RU" dirty="0" smtClean="0">
                <a:solidFill>
                  <a:schemeClr val="bg1"/>
                </a:solidFill>
              </a:rPr>
              <a:t>гласања</a:t>
            </a:r>
          </a:p>
          <a:p>
            <a:pPr marL="457200" lvl="1" indent="0" algn="just">
              <a:lnSpc>
                <a:spcPct val="100000"/>
              </a:lnSpc>
              <a:spcBef>
                <a:spcPts val="0"/>
              </a:spcBef>
              <a:buNone/>
            </a:pPr>
            <a:endParaRPr lang="en-US" sz="1500" dirty="0">
              <a:solidFill>
                <a:schemeClr val="bg1"/>
              </a:solidFill>
            </a:endParaRPr>
          </a:p>
          <a:p>
            <a:pPr lvl="1" algn="just">
              <a:lnSpc>
                <a:spcPct val="100000"/>
              </a:lnSpc>
              <a:spcBef>
                <a:spcPts val="0"/>
              </a:spcBef>
            </a:pPr>
            <a:r>
              <a:rPr lang="ru-RU" dirty="0" smtClean="0">
                <a:solidFill>
                  <a:schemeClr val="bg1"/>
                </a:solidFill>
              </a:rPr>
              <a:t>да </a:t>
            </a:r>
            <a:r>
              <a:rPr lang="ru-RU" dirty="0">
                <a:solidFill>
                  <a:schemeClr val="bg1"/>
                </a:solidFill>
              </a:rPr>
              <a:t>је </a:t>
            </a:r>
            <a:r>
              <a:rPr lang="ru-RU" dirty="0">
                <a:solidFill>
                  <a:srgbClr val="FFC000"/>
                </a:solidFill>
              </a:rPr>
              <a:t>примљен гласачки материјал који је неопходан </a:t>
            </a:r>
            <a:r>
              <a:rPr lang="ru-RU" dirty="0">
                <a:solidFill>
                  <a:schemeClr val="bg1"/>
                </a:solidFill>
              </a:rPr>
              <a:t>за почетак гласања на гласачком месту</a:t>
            </a:r>
            <a:r>
              <a:rPr lang="sr-Cyrl-R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3367664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53" presetClass="entr" presetSubtype="16" fill="hold"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3" dur="1000"/>
                                        <p:tgtEl>
                                          <p:spTgt spid="3">
                                            <p:txEl>
                                              <p:pRg st="1" end="1"/>
                                            </p:txEl>
                                          </p:spTgt>
                                        </p:tgtEl>
                                      </p:cBhvr>
                                    </p:animEffect>
                                  </p:childTnLst>
                                </p:cTn>
                              </p:par>
                            </p:childTnLst>
                          </p:cTn>
                        </p:par>
                        <p:par>
                          <p:cTn id="14" fill="hold">
                            <p:stCondLst>
                              <p:cond delay="2500"/>
                            </p:stCondLst>
                            <p:childTnLst>
                              <p:par>
                                <p:cTn id="15" presetID="42" presetClass="entr" presetSubtype="0" fill="hold" nodeType="afterEffect">
                                  <p:stCondLst>
                                    <p:cond delay="50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nodeType="afterEffect">
                                  <p:stCondLst>
                                    <p:cond delay="50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anim calcmode="lin" valueType="num">
                                      <p:cBhvr>
                                        <p:cTn id="2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5500"/>
                            </p:stCondLst>
                            <p:childTnLst>
                              <p:par>
                                <p:cTn id="27" presetID="42" presetClass="entr" presetSubtype="0" fill="hold" nodeType="afterEffect">
                                  <p:stCondLst>
                                    <p:cond delay="50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anim calcmode="lin" valueType="num">
                                      <p:cBhvr>
                                        <p:cTn id="3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674" y="249149"/>
            <a:ext cx="11297152" cy="6356750"/>
          </a:xfrm>
        </p:spPr>
        <p:txBody>
          <a:bodyPr>
            <a:noAutofit/>
          </a:bodyPr>
          <a:lstStyle/>
          <a:p>
            <a:pPr marL="0" indent="0" algn="just">
              <a:lnSpc>
                <a:spcPct val="100000"/>
              </a:lnSpc>
              <a:spcBef>
                <a:spcPts val="0"/>
              </a:spcBef>
              <a:buNone/>
            </a:pPr>
            <a:endParaRPr lang="en-US" sz="2400" b="1" dirty="0" smtClean="0">
              <a:solidFill>
                <a:schemeClr val="bg1"/>
              </a:solidFill>
            </a:endParaRPr>
          </a:p>
          <a:p>
            <a:pPr marL="0" indent="0" algn="just">
              <a:lnSpc>
                <a:spcPct val="100000"/>
              </a:lnSpc>
              <a:spcBef>
                <a:spcPts val="0"/>
              </a:spcBef>
              <a:buNone/>
            </a:pPr>
            <a:r>
              <a:rPr lang="sr-Cyrl-RS" sz="2400" b="1" dirty="0" smtClean="0">
                <a:solidFill>
                  <a:schemeClr val="bg1"/>
                </a:solidFill>
              </a:rPr>
              <a:t>НАПОМЕНА</a:t>
            </a:r>
            <a:r>
              <a:rPr lang="sr-Cyrl-RS" sz="2400" b="1" dirty="0">
                <a:solidFill>
                  <a:schemeClr val="bg1"/>
                </a:solidFill>
              </a:rPr>
              <a:t>: </a:t>
            </a:r>
            <a:endParaRPr lang="en-US" sz="2400" dirty="0">
              <a:solidFill>
                <a:schemeClr val="bg1"/>
              </a:solidFill>
            </a:endParaRPr>
          </a:p>
          <a:p>
            <a:pPr marL="0" indent="0" algn="just">
              <a:lnSpc>
                <a:spcPct val="100000"/>
              </a:lnSpc>
              <a:spcBef>
                <a:spcPts val="0"/>
              </a:spcBef>
              <a:buNone/>
            </a:pPr>
            <a:r>
              <a:rPr lang="ru-RU" sz="2400" dirty="0">
                <a:solidFill>
                  <a:schemeClr val="bg1"/>
                </a:solidFill>
              </a:rPr>
              <a:t>Чланови гласачког одбора морају да своје </a:t>
            </a:r>
            <a:r>
              <a:rPr lang="ru-RU" sz="2400" dirty="0">
                <a:solidFill>
                  <a:srgbClr val="FFC000"/>
                </a:solidFill>
                <a:effectLst>
                  <a:outerShdw blurRad="38100" dist="38100" dir="2700000" algn="tl">
                    <a:srgbClr val="000000">
                      <a:alpha val="43137"/>
                    </a:srgbClr>
                  </a:outerShdw>
                </a:effectLst>
              </a:rPr>
              <a:t>идентификационе картице носе све време </a:t>
            </a:r>
            <a:r>
              <a:rPr lang="ru-RU" sz="2400" dirty="0">
                <a:solidFill>
                  <a:schemeClr val="bg1"/>
                </a:solidFill>
              </a:rPr>
              <a:t>док су на гласачком месту</a:t>
            </a:r>
            <a:r>
              <a:rPr lang="sr-Cyrl-RS" sz="2400" dirty="0" smtClean="0">
                <a:solidFill>
                  <a:schemeClr val="bg1"/>
                </a:solidFill>
              </a:rPr>
              <a:t>. </a:t>
            </a:r>
          </a:p>
          <a:p>
            <a:pPr marL="0" indent="0" algn="just">
              <a:lnSpc>
                <a:spcPct val="100000"/>
              </a:lnSpc>
              <a:spcBef>
                <a:spcPts val="0"/>
              </a:spcBef>
              <a:buNone/>
            </a:pPr>
            <a:endParaRPr lang="sr-Cyrl-RS" sz="2300" dirty="0" smtClean="0">
              <a:solidFill>
                <a:schemeClr val="bg1"/>
              </a:solidFill>
            </a:endParaRPr>
          </a:p>
          <a:p>
            <a:pPr marL="0" indent="0" algn="just">
              <a:lnSpc>
                <a:spcPct val="100000"/>
              </a:lnSpc>
              <a:spcBef>
                <a:spcPts val="0"/>
              </a:spcBef>
              <a:buNone/>
            </a:pPr>
            <a:r>
              <a:rPr lang="sr-Cyrl-RS" sz="2400" b="1" dirty="0" smtClean="0">
                <a:solidFill>
                  <a:schemeClr val="bg1"/>
                </a:solidFill>
              </a:rPr>
              <a:t>НАПОМЕНА</a:t>
            </a:r>
            <a:r>
              <a:rPr lang="sr-Cyrl-RS" sz="2400" b="1" dirty="0">
                <a:solidFill>
                  <a:schemeClr val="bg1"/>
                </a:solidFill>
              </a:rPr>
              <a:t>: </a:t>
            </a:r>
            <a:endParaRPr lang="en-US" sz="2400" dirty="0">
              <a:solidFill>
                <a:schemeClr val="bg1"/>
              </a:solidFill>
            </a:endParaRPr>
          </a:p>
          <a:p>
            <a:pPr marL="0" indent="0" algn="just">
              <a:lnSpc>
                <a:spcPct val="100000"/>
              </a:lnSpc>
              <a:spcBef>
                <a:spcPts val="0"/>
              </a:spcBef>
              <a:buNone/>
            </a:pPr>
            <a:r>
              <a:rPr lang="ru-RU" sz="2400" dirty="0">
                <a:solidFill>
                  <a:schemeClr val="bg1"/>
                </a:solidFill>
              </a:rPr>
              <a:t>Осим уписивања присутних чланова и заменика чланова </a:t>
            </a:r>
            <a:r>
              <a:rPr lang="ru-RU" sz="2400" dirty="0" smtClean="0">
                <a:solidFill>
                  <a:schemeClr val="bg1"/>
                </a:solidFill>
              </a:rPr>
              <a:t>гласачког одбора </a:t>
            </a:r>
            <a:r>
              <a:rPr lang="ru-RU" sz="2400" dirty="0">
                <a:solidFill>
                  <a:schemeClr val="bg1"/>
                </a:solidFill>
              </a:rPr>
              <a:t>у Записник о раду </a:t>
            </a:r>
            <a:r>
              <a:rPr lang="ru-RU" sz="2400" dirty="0" smtClean="0">
                <a:solidFill>
                  <a:schemeClr val="bg1"/>
                </a:solidFill>
              </a:rPr>
              <a:t>гласачког одбора</a:t>
            </a:r>
            <a:r>
              <a:rPr lang="ru-RU" sz="2400" dirty="0">
                <a:solidFill>
                  <a:schemeClr val="bg1"/>
                </a:solidFill>
              </a:rPr>
              <a:t>, председник </a:t>
            </a:r>
            <a:r>
              <a:rPr lang="ru-RU" sz="2400" dirty="0" smtClean="0">
                <a:solidFill>
                  <a:schemeClr val="bg1"/>
                </a:solidFill>
              </a:rPr>
              <a:t>гласачког одбора </a:t>
            </a:r>
            <a:r>
              <a:rPr lang="ru-RU" sz="2400" dirty="0">
                <a:solidFill>
                  <a:schemeClr val="bg1"/>
                </a:solidFill>
              </a:rPr>
              <a:t>је дужан да, </a:t>
            </a:r>
            <a:r>
              <a:rPr lang="ru-RU" sz="2400" b="1" dirty="0">
                <a:solidFill>
                  <a:schemeClr val="bg1"/>
                </a:solidFill>
              </a:rPr>
              <a:t>током целог дана</a:t>
            </a:r>
            <a:r>
              <a:rPr lang="ru-RU" sz="2400" dirty="0">
                <a:solidFill>
                  <a:schemeClr val="bg1"/>
                </a:solidFill>
              </a:rPr>
              <a:t>, води рачуна о томе да се чланови и заменици чланова </a:t>
            </a:r>
            <a:r>
              <a:rPr lang="ru-RU" sz="2400" dirty="0" smtClean="0">
                <a:solidFill>
                  <a:schemeClr val="bg1"/>
                </a:solidFill>
              </a:rPr>
              <a:t>гласачког одбора </a:t>
            </a:r>
            <a:r>
              <a:rPr lang="ru-RU" sz="2400" dirty="0">
                <a:solidFill>
                  <a:schemeClr val="bg1"/>
                </a:solidFill>
              </a:rPr>
              <a:t>уписују у одговарајућу </a:t>
            </a:r>
            <a:r>
              <a:rPr lang="ru-RU" sz="2400" b="1" dirty="0">
                <a:solidFill>
                  <a:srgbClr val="FFC000"/>
                </a:solidFill>
              </a:rPr>
              <a:t>евиденцију присутности </a:t>
            </a:r>
            <a:r>
              <a:rPr lang="ru-RU" sz="2400" b="1" dirty="0">
                <a:solidFill>
                  <a:schemeClr val="bg1"/>
                </a:solidFill>
              </a:rPr>
              <a:t>чланова и заменика чланова </a:t>
            </a:r>
            <a:r>
              <a:rPr lang="ru-RU" sz="2400" b="1" dirty="0" smtClean="0">
                <a:solidFill>
                  <a:schemeClr val="bg1"/>
                </a:solidFill>
              </a:rPr>
              <a:t>гласачког одбора</a:t>
            </a:r>
            <a:r>
              <a:rPr lang="ru-RU" sz="2400" dirty="0" smtClean="0">
                <a:solidFill>
                  <a:schemeClr val="bg1"/>
                </a:solidFill>
              </a:rPr>
              <a:t>, </a:t>
            </a:r>
            <a:r>
              <a:rPr lang="ru-RU" sz="2400" dirty="0">
                <a:solidFill>
                  <a:schemeClr val="bg1"/>
                </a:solidFill>
              </a:rPr>
              <a:t>која служи као </a:t>
            </a:r>
            <a:r>
              <a:rPr lang="ru-RU" sz="2400" u="sng" dirty="0">
                <a:solidFill>
                  <a:srgbClr val="FF0000"/>
                </a:solidFill>
                <a:effectLst>
                  <a:outerShdw blurRad="38100" dist="38100" dir="2700000" algn="tl">
                    <a:srgbClr val="000000">
                      <a:alpha val="43137"/>
                    </a:srgbClr>
                  </a:outerShdw>
                </a:effectLst>
              </a:rPr>
              <a:t>основ за исплату накнада за </a:t>
            </a:r>
            <a:r>
              <a:rPr lang="ru-RU" sz="2400" u="sng" dirty="0" smtClean="0">
                <a:solidFill>
                  <a:srgbClr val="FF0000"/>
                </a:solidFill>
                <a:effectLst>
                  <a:outerShdw blurRad="38100" dist="38100" dir="2700000" algn="tl">
                    <a:srgbClr val="000000">
                      <a:alpha val="43137"/>
                    </a:srgbClr>
                  </a:outerShdw>
                </a:effectLst>
              </a:rPr>
              <a:t>рад </a:t>
            </a:r>
            <a:r>
              <a:rPr lang="ru-RU" sz="2400" dirty="0">
                <a:solidFill>
                  <a:schemeClr val="bg1"/>
                </a:solidFill>
              </a:rPr>
              <a:t>у </a:t>
            </a:r>
            <a:r>
              <a:rPr lang="ru-RU" sz="2400" dirty="0" smtClean="0">
                <a:solidFill>
                  <a:schemeClr val="bg1"/>
                </a:solidFill>
              </a:rPr>
              <a:t>гласачком одбору.</a:t>
            </a:r>
            <a:endParaRPr lang="en-US" sz="2400" dirty="0">
              <a:solidFill>
                <a:schemeClr val="bg1"/>
              </a:solidFill>
            </a:endParaRPr>
          </a:p>
        </p:txBody>
      </p:sp>
    </p:spTree>
    <p:extLst>
      <p:ext uri="{BB962C8B-B14F-4D97-AF65-F5344CB8AC3E}">
        <p14:creationId xmlns:p14="http://schemas.microsoft.com/office/powerpoint/2010/main" val="101980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50"/>
                                        <p:tgtEl>
                                          <p:spTgt spid="3">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25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750"/>
                                        <p:tgtEl>
                                          <p:spTgt spid="3">
                                            <p:txEl>
                                              <p:pRg st="2" end="2"/>
                                            </p:txEl>
                                          </p:spTgt>
                                        </p:tgtEl>
                                      </p:cBhvr>
                                    </p:animEffect>
                                  </p:childTnLst>
                                </p:cTn>
                              </p:par>
                            </p:childTnLst>
                          </p:cTn>
                        </p:par>
                        <p:par>
                          <p:cTn id="12" fill="hold">
                            <p:stCondLst>
                              <p:cond delay="2000"/>
                            </p:stCondLst>
                            <p:childTnLst>
                              <p:par>
                                <p:cTn id="13" presetID="10" presetClass="entr" presetSubtype="0" fill="hold" grpId="0" nodeType="afterEffect">
                                  <p:stCondLst>
                                    <p:cond delay="25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750"/>
                                        <p:tgtEl>
                                          <p:spTgt spid="3">
                                            <p:txEl>
                                              <p:pRg st="4" end="4"/>
                                            </p:txEl>
                                          </p:spTgt>
                                        </p:tgtEl>
                                      </p:cBhvr>
                                    </p:animEffect>
                                  </p:childTnLst>
                                </p:cTn>
                              </p:par>
                            </p:childTnLst>
                          </p:cTn>
                        </p:par>
                        <p:par>
                          <p:cTn id="16" fill="hold">
                            <p:stCondLst>
                              <p:cond delay="3000"/>
                            </p:stCondLst>
                            <p:childTnLst>
                              <p:par>
                                <p:cTn id="17" presetID="10" presetClass="entr" presetSubtype="0" fill="hold" grpId="0" nodeType="afterEffect">
                                  <p:stCondLst>
                                    <p:cond delay="25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7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193" y="415636"/>
            <a:ext cx="11162607" cy="5985163"/>
          </a:xfrm>
        </p:spPr>
        <p:txBody>
          <a:bodyPr>
            <a:normAutofit/>
          </a:bodyPr>
          <a:lstStyle/>
          <a:p>
            <a:pPr marL="0" indent="0" algn="just">
              <a:lnSpc>
                <a:spcPct val="100000"/>
              </a:lnSpc>
              <a:spcBef>
                <a:spcPts val="0"/>
              </a:spcBef>
              <a:buNone/>
            </a:pPr>
            <a:endParaRPr lang="sr-Cyrl-RS" sz="2400" b="1" dirty="0">
              <a:solidFill>
                <a:schemeClr val="bg1"/>
              </a:solidFill>
              <a:effectLst>
                <a:outerShdw blurRad="38100" dist="38100" dir="2700000" algn="tl">
                  <a:srgbClr val="000000">
                    <a:alpha val="43137"/>
                  </a:srgbClr>
                </a:outerShdw>
              </a:effectLst>
            </a:endParaRPr>
          </a:p>
          <a:p>
            <a:pPr marL="0" indent="0" algn="just">
              <a:lnSpc>
                <a:spcPct val="100000"/>
              </a:lnSpc>
              <a:spcBef>
                <a:spcPts val="0"/>
              </a:spcBef>
              <a:buNone/>
            </a:pPr>
            <a:r>
              <a:rPr lang="sr-Cyrl-RS" sz="2400" b="1" dirty="0" smtClean="0">
                <a:solidFill>
                  <a:schemeClr val="bg1"/>
                </a:solidFill>
                <a:effectLst>
                  <a:outerShdw blurRad="38100" dist="38100" dir="2700000" algn="tl">
                    <a:srgbClr val="000000">
                      <a:alpha val="43137"/>
                    </a:srgbClr>
                  </a:outerShdw>
                </a:effectLst>
              </a:rPr>
              <a:t>! </a:t>
            </a:r>
            <a:r>
              <a:rPr lang="sr-Cyrl-RS" sz="2400" b="1" dirty="0">
                <a:solidFill>
                  <a:schemeClr val="bg1"/>
                </a:solidFill>
                <a:effectLst>
                  <a:outerShdw blurRad="38100" dist="38100" dir="2700000" algn="tl">
                    <a:srgbClr val="000000">
                      <a:alpha val="43137"/>
                    </a:srgbClr>
                  </a:outerShdw>
                </a:effectLst>
              </a:rPr>
              <a:t>ОБРАТИТИ ПАЖЊУ:</a:t>
            </a:r>
            <a:endParaRPr lang="en-US" sz="2400" dirty="0">
              <a:solidFill>
                <a:schemeClr val="bg1"/>
              </a:solidFill>
              <a:effectLst>
                <a:outerShdw blurRad="38100" dist="38100" dir="2700000" algn="tl">
                  <a:srgbClr val="000000">
                    <a:alpha val="43137"/>
                  </a:srgbClr>
                </a:outerShdw>
              </a:effectLst>
            </a:endParaRPr>
          </a:p>
          <a:p>
            <a:pPr marL="0" indent="0" algn="just">
              <a:lnSpc>
                <a:spcPct val="100000"/>
              </a:lnSpc>
              <a:spcBef>
                <a:spcPts val="0"/>
              </a:spcBef>
              <a:buNone/>
            </a:pPr>
            <a:r>
              <a:rPr lang="ru-RU" sz="2400" dirty="0">
                <a:solidFill>
                  <a:schemeClr val="bg1"/>
                </a:solidFill>
                <a:effectLst>
                  <a:outerShdw blurRad="38100" dist="38100" dir="2700000" algn="tl">
                    <a:srgbClr val="000000">
                      <a:alpha val="43137"/>
                    </a:srgbClr>
                  </a:outerShdw>
                </a:effectLst>
              </a:rPr>
              <a:t>Председник гласачког одбора мора да напомене члановима и заменицима чланова гласачког одбора да њихово </a:t>
            </a:r>
            <a:r>
              <a:rPr lang="ru-RU" sz="2400" dirty="0">
                <a:solidFill>
                  <a:srgbClr val="FFC000"/>
                </a:solidFill>
                <a:effectLst>
                  <a:outerShdw blurRad="38100" dist="38100" dir="2700000" algn="tl">
                    <a:srgbClr val="000000">
                      <a:alpha val="43137"/>
                    </a:srgbClr>
                  </a:outerShdw>
                </a:effectLst>
              </a:rPr>
              <a:t>уписивање у евиденцију присутности на гласачком месту не замењује, односно не искључује обавезу потписивања Записника о раду </a:t>
            </a:r>
            <a:r>
              <a:rPr lang="ru-RU" sz="2400" dirty="0">
                <a:solidFill>
                  <a:schemeClr val="bg1"/>
                </a:solidFill>
                <a:effectLst>
                  <a:outerShdw blurRad="38100" dist="38100" dir="2700000" algn="tl">
                    <a:srgbClr val="000000">
                      <a:alpha val="43137"/>
                    </a:srgbClr>
                  </a:outerShdw>
                </a:effectLst>
              </a:rPr>
              <a:t>гласачког одбора на крају рада гласачког одбора</a:t>
            </a:r>
            <a:r>
              <a:rPr lang="sr-Cyrl-RS" sz="2400" dirty="0" smtClean="0">
                <a:solidFill>
                  <a:schemeClr val="bg1"/>
                </a:solidFill>
                <a:effectLst>
                  <a:outerShdw blurRad="38100" dist="38100" dir="2700000" algn="tl">
                    <a:srgbClr val="000000">
                      <a:alpha val="43137"/>
                    </a:srgbClr>
                  </a:outerShdw>
                </a:effectLst>
              </a:rPr>
              <a:t>.</a:t>
            </a:r>
            <a:endParaRPr lang="en-US" sz="2400" dirty="0" smtClean="0">
              <a:solidFill>
                <a:schemeClr val="bg1"/>
              </a:solidFill>
              <a:effectLst>
                <a:outerShdw blurRad="38100" dist="38100" dir="2700000" algn="tl">
                  <a:srgbClr val="000000">
                    <a:alpha val="43137"/>
                  </a:srgbClr>
                </a:outerShdw>
              </a:effectLst>
            </a:endParaRPr>
          </a:p>
          <a:p>
            <a:pPr marL="0" indent="0" algn="just">
              <a:lnSpc>
                <a:spcPct val="100000"/>
              </a:lnSpc>
              <a:spcBef>
                <a:spcPts val="0"/>
              </a:spcBef>
              <a:buNone/>
            </a:pPr>
            <a:endParaRPr lang="en-US" sz="2400" dirty="0">
              <a:solidFill>
                <a:schemeClr val="bg1"/>
              </a:solidFill>
              <a:effectLst>
                <a:outerShdw blurRad="38100" dist="38100" dir="2700000" algn="tl">
                  <a:srgbClr val="000000">
                    <a:alpha val="43137"/>
                  </a:srgbClr>
                </a:outerShdw>
              </a:effectLst>
            </a:endParaRPr>
          </a:p>
          <a:p>
            <a:pPr marL="0" indent="0" algn="just">
              <a:lnSpc>
                <a:spcPct val="100000"/>
              </a:lnSpc>
              <a:spcBef>
                <a:spcPts val="0"/>
              </a:spcBef>
              <a:buNone/>
            </a:pPr>
            <a:r>
              <a:rPr lang="sr-Cyrl-RS" sz="2400" dirty="0" smtClean="0">
                <a:solidFill>
                  <a:schemeClr val="bg1"/>
                </a:solidFill>
                <a:effectLst>
                  <a:outerShdw blurRad="38100" dist="38100" dir="2700000" algn="tl">
                    <a:srgbClr val="000000">
                      <a:alpha val="43137"/>
                    </a:srgbClr>
                  </a:outerShdw>
                </a:effectLst>
              </a:rPr>
              <a:t>Гласачка </a:t>
            </a:r>
            <a:r>
              <a:rPr lang="ru-RU" sz="2400" dirty="0" smtClean="0">
                <a:solidFill>
                  <a:schemeClr val="bg1"/>
                </a:solidFill>
                <a:effectLst>
                  <a:outerShdw blurRad="38100" dist="38100" dir="2700000" algn="tl">
                    <a:srgbClr val="000000">
                      <a:alpha val="43137"/>
                    </a:srgbClr>
                  </a:outerShdw>
                </a:effectLst>
              </a:rPr>
              <a:t>места </a:t>
            </a:r>
            <a:r>
              <a:rPr lang="ru-RU" sz="2400" dirty="0">
                <a:solidFill>
                  <a:schemeClr val="bg1"/>
                </a:solidFill>
                <a:effectLst>
                  <a:outerShdw blurRad="38100" dist="38100" dir="2700000" algn="tl">
                    <a:srgbClr val="000000">
                      <a:alpha val="43137"/>
                    </a:srgbClr>
                  </a:outerShdw>
                </a:effectLst>
              </a:rPr>
              <a:t>се </a:t>
            </a:r>
            <a:r>
              <a:rPr lang="ru-RU" sz="2400" b="1" dirty="0">
                <a:solidFill>
                  <a:srgbClr val="FF0000"/>
                </a:solidFill>
                <a:effectLst>
                  <a:outerShdw blurRad="38100" dist="38100" dir="2700000" algn="tl">
                    <a:srgbClr val="000000">
                      <a:alpha val="43137"/>
                    </a:srgbClr>
                  </a:outerShdw>
                </a:effectLst>
              </a:rPr>
              <a:t>отварају</a:t>
            </a:r>
            <a:r>
              <a:rPr lang="ru-RU" sz="2400" dirty="0">
                <a:solidFill>
                  <a:srgbClr val="FF0000"/>
                </a:solidFill>
                <a:effectLst>
                  <a:outerShdw blurRad="38100" dist="38100" dir="2700000" algn="tl">
                    <a:srgbClr val="000000">
                      <a:alpha val="43137"/>
                    </a:srgbClr>
                  </a:outerShdw>
                </a:effectLst>
              </a:rPr>
              <a:t> </a:t>
            </a:r>
            <a:r>
              <a:rPr lang="ru-RU" sz="2400" b="1" dirty="0">
                <a:solidFill>
                  <a:srgbClr val="FF0000"/>
                </a:solidFill>
                <a:effectLst>
                  <a:outerShdw blurRad="38100" dist="38100" dir="2700000" algn="tl">
                    <a:srgbClr val="000000">
                      <a:alpha val="43137"/>
                    </a:srgbClr>
                  </a:outerShdw>
                </a:effectLst>
              </a:rPr>
              <a:t>у 7,00 часова</a:t>
            </a:r>
            <a:r>
              <a:rPr lang="ru-RU" sz="2400" dirty="0">
                <a:solidFill>
                  <a:schemeClr val="bg1"/>
                </a:solidFill>
                <a:effectLst>
                  <a:outerShdw blurRad="38100" dist="38100" dir="2700000" algn="tl">
                    <a:srgbClr val="000000">
                      <a:alpha val="43137"/>
                    </a:srgbClr>
                  </a:outerShdw>
                </a:effectLst>
              </a:rPr>
              <a:t>, а </a:t>
            </a:r>
            <a:r>
              <a:rPr lang="ru-RU" sz="2400" b="1" dirty="0">
                <a:solidFill>
                  <a:srgbClr val="FF0000"/>
                </a:solidFill>
                <a:effectLst>
                  <a:outerShdw blurRad="38100" dist="38100" dir="2700000" algn="tl">
                    <a:srgbClr val="000000">
                      <a:alpha val="43137"/>
                    </a:srgbClr>
                  </a:outerShdw>
                </a:effectLst>
              </a:rPr>
              <a:t>затварају у 20,00 часова </a:t>
            </a:r>
            <a:r>
              <a:rPr lang="ru-RU" sz="2400" dirty="0">
                <a:solidFill>
                  <a:schemeClr val="bg1"/>
                </a:solidFill>
                <a:effectLst>
                  <a:outerShdw blurRad="38100" dist="38100" dir="2700000" algn="tl">
                    <a:srgbClr val="000000">
                      <a:alpha val="43137"/>
                    </a:srgbClr>
                  </a:outerShdw>
                </a:effectLst>
              </a:rPr>
              <a:t>и у току тог времена </a:t>
            </a:r>
            <a:r>
              <a:rPr lang="ru-RU" sz="2400" dirty="0" smtClean="0">
                <a:solidFill>
                  <a:schemeClr val="bg1"/>
                </a:solidFill>
                <a:effectLst>
                  <a:outerShdw blurRad="38100" dist="38100" dir="2700000" algn="tl">
                    <a:srgbClr val="000000">
                      <a:alpha val="43137"/>
                    </a:srgbClr>
                  </a:outerShdw>
                </a:effectLst>
              </a:rPr>
              <a:t>гласачко место </a:t>
            </a:r>
            <a:r>
              <a:rPr lang="ru-RU" sz="2400" dirty="0">
                <a:solidFill>
                  <a:schemeClr val="bg1"/>
                </a:solidFill>
                <a:effectLst>
                  <a:outerShdw blurRad="38100" dist="38100" dir="2700000" algn="tl">
                    <a:srgbClr val="000000">
                      <a:alpha val="43137"/>
                    </a:srgbClr>
                  </a:outerShdw>
                </a:effectLst>
              </a:rPr>
              <a:t>мора бити непрекидно отворено</a:t>
            </a:r>
            <a:r>
              <a:rPr lang="ru-RU" sz="2400" dirty="0" smtClean="0">
                <a:solidFill>
                  <a:schemeClr val="bg1"/>
                </a:solidFill>
                <a:effectLst>
                  <a:outerShdw blurRad="38100" dist="38100" dir="2700000" algn="tl">
                    <a:srgbClr val="000000">
                      <a:alpha val="43137"/>
                    </a:srgbClr>
                  </a:outerShdw>
                </a:effectLst>
              </a:rPr>
              <a:t>.</a:t>
            </a:r>
          </a:p>
          <a:p>
            <a:pPr marL="0" indent="0" algn="just">
              <a:lnSpc>
                <a:spcPct val="100000"/>
              </a:lnSpc>
              <a:spcBef>
                <a:spcPts val="0"/>
              </a:spcBef>
              <a:buNone/>
            </a:pPr>
            <a:endParaRPr lang="en-US" sz="2400" dirty="0">
              <a:solidFill>
                <a:schemeClr val="bg1"/>
              </a:solidFill>
              <a:effectLst>
                <a:outerShdw blurRad="38100" dist="38100" dir="2700000" algn="tl">
                  <a:srgbClr val="000000">
                    <a:alpha val="43137"/>
                  </a:srgbClr>
                </a:outerShdw>
              </a:effectLst>
            </a:endParaRPr>
          </a:p>
          <a:p>
            <a:pPr marL="0" indent="0" algn="just">
              <a:lnSpc>
                <a:spcPct val="100000"/>
              </a:lnSpc>
              <a:spcBef>
                <a:spcPts val="0"/>
              </a:spcBef>
              <a:buNone/>
            </a:pPr>
            <a:r>
              <a:rPr lang="ru-RU" sz="2400" dirty="0">
                <a:solidFill>
                  <a:schemeClr val="bg1"/>
                </a:solidFill>
                <a:effectLst>
                  <a:outerShdw blurRad="38100" dist="38100" dir="2700000" algn="tl">
                    <a:srgbClr val="000000">
                      <a:alpha val="43137"/>
                    </a:srgbClr>
                  </a:outerShdw>
                </a:effectLst>
              </a:rPr>
              <a:t>У одговарајућој рубрици Записника о раду гласачког одбора, неопходно је, одмах по отварању гласачког места, </a:t>
            </a:r>
            <a:r>
              <a:rPr lang="ru-RU" sz="2400" dirty="0">
                <a:solidFill>
                  <a:srgbClr val="FFC000"/>
                </a:solidFill>
                <a:effectLst>
                  <a:outerShdw blurRad="38100" dist="38100" dir="2700000" algn="tl">
                    <a:srgbClr val="000000">
                      <a:alpha val="43137"/>
                    </a:srgbClr>
                  </a:outerShdw>
                </a:effectLst>
              </a:rPr>
              <a:t>уписати време отварања гласачког места</a:t>
            </a:r>
            <a:r>
              <a:rPr lang="ru-RU" sz="2400" dirty="0">
                <a:solidFill>
                  <a:schemeClr val="bg1"/>
                </a:solidFill>
                <a:effectLst>
                  <a:outerShdw blurRad="38100" dist="38100" dir="2700000" algn="tl">
                    <a:srgbClr val="000000">
                      <a:alpha val="43137"/>
                    </a:srgbClr>
                  </a:outerShdw>
                </a:effectLst>
              </a:rPr>
              <a:t>.</a:t>
            </a:r>
            <a:endParaRPr lang="en-US" sz="2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24413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par>
                          <p:cTn id="8" fill="hold">
                            <p:stCondLst>
                              <p:cond delay="1750"/>
                            </p:stCondLst>
                            <p:childTnLst>
                              <p:par>
                                <p:cTn id="9" presetID="10" presetClass="entr" presetSubtype="0" fill="hold" nodeType="afterEffect">
                                  <p:stCondLst>
                                    <p:cond delay="75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500"/>
                                        <p:tgtEl>
                                          <p:spTgt spid="3">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75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childTnLst>
                                </p:cTn>
                              </p:par>
                            </p:childTnLst>
                          </p:cTn>
                        </p:par>
                        <p:par>
                          <p:cTn id="16" fill="hold">
                            <p:stCondLst>
                              <p:cond delay="5750"/>
                            </p:stCondLst>
                            <p:childTnLst>
                              <p:par>
                                <p:cTn id="17" presetID="10" presetClass="entr" presetSubtype="0" fill="hold" nodeType="afterEffect">
                                  <p:stCondLst>
                                    <p:cond delay="75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258" y="432262"/>
            <a:ext cx="11338560" cy="6126480"/>
          </a:xfrm>
        </p:spPr>
        <p:txBody>
          <a:bodyPr>
            <a:normAutofit/>
          </a:bodyPr>
          <a:lstStyle/>
          <a:p>
            <a:pPr marL="0" indent="0" algn="just">
              <a:lnSpc>
                <a:spcPct val="100000"/>
              </a:lnSpc>
              <a:spcBef>
                <a:spcPts val="0"/>
              </a:spcBef>
              <a:buNone/>
            </a:pPr>
            <a:endParaRPr lang="sr-Cyrl-RS" sz="1200" b="1" cap="all" dirty="0" smtClean="0">
              <a:solidFill>
                <a:schemeClr val="bg1"/>
              </a:solidFill>
              <a:effectLst>
                <a:outerShdw blurRad="38100" dist="38100" dir="2700000" algn="tl">
                  <a:srgbClr val="000000">
                    <a:alpha val="43137"/>
                  </a:srgbClr>
                </a:outerShdw>
              </a:effectLst>
            </a:endParaRPr>
          </a:p>
          <a:p>
            <a:pPr marL="0" indent="0" algn="just">
              <a:lnSpc>
                <a:spcPct val="100000"/>
              </a:lnSpc>
              <a:spcBef>
                <a:spcPts val="0"/>
              </a:spcBef>
              <a:buNone/>
            </a:pPr>
            <a:r>
              <a:rPr lang="sr-Cyrl-RS" sz="2400" b="1" cap="all" dirty="0" smtClean="0">
                <a:solidFill>
                  <a:srgbClr val="FFC000"/>
                </a:solidFill>
                <a:effectLst>
                  <a:outerShdw blurRad="38100" dist="38100" dir="2700000" algn="tl">
                    <a:srgbClr val="000000">
                      <a:alpha val="43137"/>
                    </a:srgbClr>
                  </a:outerShdw>
                </a:effectLst>
              </a:rPr>
              <a:t>Провера </a:t>
            </a:r>
            <a:r>
              <a:rPr lang="sr-Cyrl-RS" sz="2400" b="1" cap="all" dirty="0">
                <a:solidFill>
                  <a:srgbClr val="FFC000"/>
                </a:solidFill>
                <a:effectLst>
                  <a:outerShdw blurRad="38100" dist="38100" dir="2700000" algn="tl">
                    <a:srgbClr val="000000">
                      <a:alpha val="43137"/>
                    </a:srgbClr>
                  </a:outerShdw>
                </a:effectLst>
              </a:rPr>
              <a:t>исправности гласачке кутије</a:t>
            </a:r>
            <a:endParaRPr lang="en-US" sz="2400" b="1" cap="all" dirty="0">
              <a:solidFill>
                <a:srgbClr val="FFC000"/>
              </a:solidFill>
              <a:effectLst>
                <a:outerShdw blurRad="38100" dist="38100" dir="2700000" algn="tl">
                  <a:srgbClr val="000000">
                    <a:alpha val="43137"/>
                  </a:srgbClr>
                </a:outerShdw>
              </a:effectLst>
            </a:endParaRPr>
          </a:p>
          <a:p>
            <a:pPr marL="0" indent="0" algn="just">
              <a:lnSpc>
                <a:spcPct val="100000"/>
              </a:lnSpc>
              <a:spcBef>
                <a:spcPts val="0"/>
              </a:spcBef>
              <a:buNone/>
            </a:pPr>
            <a:r>
              <a:rPr lang="ru-RU" sz="2400" dirty="0">
                <a:solidFill>
                  <a:schemeClr val="bg1"/>
                </a:solidFill>
                <a:effectLst>
                  <a:outerShdw blurRad="38100" dist="38100" dir="2700000" algn="tl">
                    <a:srgbClr val="000000">
                      <a:alpha val="43137"/>
                    </a:srgbClr>
                  </a:outerShdw>
                </a:effectLst>
              </a:rPr>
              <a:t>Пошто се отвори гласачко место и </a:t>
            </a:r>
            <a:r>
              <a:rPr lang="ru-RU" sz="2400" dirty="0">
                <a:solidFill>
                  <a:srgbClr val="FF0000"/>
                </a:solidFill>
                <a:effectLst>
                  <a:outerShdw blurRad="38100" dist="38100" dir="2700000" algn="tl">
                    <a:srgbClr val="000000">
                      <a:alpha val="43137"/>
                    </a:srgbClr>
                  </a:outerShdw>
                </a:effectLst>
              </a:rPr>
              <a:t>пошто на гласачко место дође први гласач</a:t>
            </a:r>
            <a:r>
              <a:rPr lang="ru-RU" sz="2400" dirty="0">
                <a:solidFill>
                  <a:schemeClr val="bg1"/>
                </a:solidFill>
                <a:effectLst>
                  <a:outerShdw blurRad="38100" dist="38100" dir="2700000" algn="tl">
                    <a:srgbClr val="000000">
                      <a:alpha val="43137"/>
                    </a:srgbClr>
                  </a:outerShdw>
                </a:effectLst>
              </a:rPr>
              <a:t> који није у саставу гласачког одбора на том гласачком месту, врши се провера исправности гласачке кутије тако што се </a:t>
            </a:r>
            <a:r>
              <a:rPr lang="ru-RU" sz="2400" dirty="0">
                <a:solidFill>
                  <a:srgbClr val="FFC000"/>
                </a:solidFill>
                <a:effectLst>
                  <a:outerShdw blurRad="38100" dist="38100" dir="2700000" algn="tl">
                    <a:srgbClr val="000000">
                      <a:alpha val="43137"/>
                    </a:srgbClr>
                  </a:outerShdw>
                </a:effectLst>
              </a:rPr>
              <a:t>утврђује да је празна и исправна</a:t>
            </a:r>
            <a:r>
              <a:rPr lang="ru-RU" sz="2400" dirty="0">
                <a:solidFill>
                  <a:schemeClr val="bg1"/>
                </a:solidFill>
                <a:effectLst>
                  <a:outerShdw blurRad="38100" dist="38100" dir="2700000" algn="tl">
                    <a:srgbClr val="000000">
                      <a:alpha val="43137"/>
                    </a:srgbClr>
                  </a:outerShdw>
                </a:effectLst>
              </a:rPr>
              <a:t>, након чега се </a:t>
            </a:r>
            <a:r>
              <a:rPr lang="ru-RU" sz="2400" dirty="0">
                <a:solidFill>
                  <a:srgbClr val="FFC000"/>
                </a:solidFill>
                <a:effectLst>
                  <a:outerShdw blurRad="38100" dist="38100" dir="2700000" algn="tl">
                    <a:srgbClr val="000000">
                      <a:alpha val="43137"/>
                    </a:srgbClr>
                  </a:outerShdw>
                </a:effectLst>
              </a:rPr>
              <a:t>попуњава контролни лист </a:t>
            </a:r>
            <a:r>
              <a:rPr lang="ru-RU" sz="2400" dirty="0">
                <a:solidFill>
                  <a:schemeClr val="bg1"/>
                </a:solidFill>
                <a:effectLst>
                  <a:outerShdw blurRad="38100" dist="38100" dir="2700000" algn="tl">
                    <a:srgbClr val="000000">
                      <a:alpha val="43137"/>
                    </a:srgbClr>
                  </a:outerShdw>
                </a:effectLst>
              </a:rPr>
              <a:t>за проверу исправности гласачке кутије, </a:t>
            </a:r>
            <a:r>
              <a:rPr lang="ru-RU" sz="2400" dirty="0">
                <a:solidFill>
                  <a:srgbClr val="FFC000"/>
                </a:solidFill>
                <a:effectLst>
                  <a:outerShdw blurRad="38100" dist="38100" dir="2700000" algn="tl">
                    <a:srgbClr val="000000">
                      <a:alpha val="43137"/>
                    </a:srgbClr>
                  </a:outerShdw>
                </a:effectLst>
              </a:rPr>
              <a:t>који потписују присутни чланови односно заменици</a:t>
            </a:r>
            <a:r>
              <a:rPr lang="ru-RU" sz="2400" dirty="0">
                <a:solidFill>
                  <a:schemeClr val="bg1"/>
                </a:solidFill>
                <a:effectLst>
                  <a:outerShdw blurRad="38100" dist="38100" dir="2700000" algn="tl">
                    <a:srgbClr val="000000">
                      <a:alpha val="43137"/>
                    </a:srgbClr>
                  </a:outerShdw>
                </a:effectLst>
              </a:rPr>
              <a:t> одсутних чланова гласачког одбора </a:t>
            </a:r>
            <a:r>
              <a:rPr lang="ru-RU" sz="2400" dirty="0">
                <a:solidFill>
                  <a:srgbClr val="FFC000"/>
                </a:solidFill>
                <a:effectLst>
                  <a:outerShdw blurRad="38100" dist="38100" dir="2700000" algn="tl">
                    <a:srgbClr val="000000">
                      <a:alpha val="43137"/>
                    </a:srgbClr>
                  </a:outerShdw>
                </a:effectLst>
              </a:rPr>
              <a:t>и тај први гласач</a:t>
            </a:r>
            <a:r>
              <a:rPr lang="ru-RU" sz="2400" dirty="0" smtClean="0">
                <a:solidFill>
                  <a:srgbClr val="FFC000"/>
                </a:solidFill>
                <a:effectLst>
                  <a:outerShdw blurRad="38100" dist="38100" dir="2700000" algn="tl">
                    <a:srgbClr val="000000">
                      <a:alpha val="43137"/>
                    </a:srgbClr>
                  </a:outerShdw>
                </a:effectLst>
              </a:rPr>
              <a:t>.</a:t>
            </a:r>
            <a:endParaRPr lang="en-US" sz="2400" dirty="0">
              <a:solidFill>
                <a:srgbClr val="FFC000"/>
              </a:solidFill>
              <a:effectLst>
                <a:outerShdw blurRad="38100" dist="38100" dir="2700000" algn="tl">
                  <a:srgbClr val="000000">
                    <a:alpha val="43137"/>
                  </a:srgbClr>
                </a:outerShdw>
              </a:effectLst>
            </a:endParaRPr>
          </a:p>
          <a:p>
            <a:pPr algn="just">
              <a:lnSpc>
                <a:spcPct val="100000"/>
              </a:lnSpc>
              <a:spcBef>
                <a:spcPts val="0"/>
              </a:spcBef>
            </a:pPr>
            <a:endParaRPr lang="en-US" sz="1200" dirty="0">
              <a:solidFill>
                <a:schemeClr val="bg1"/>
              </a:solidFill>
              <a:effectLst>
                <a:outerShdw blurRad="38100" dist="38100" dir="2700000" algn="tl">
                  <a:srgbClr val="000000">
                    <a:alpha val="43137"/>
                  </a:srgbClr>
                </a:outerShdw>
              </a:effectLst>
            </a:endParaRPr>
          </a:p>
          <a:p>
            <a:pPr marL="0" indent="0" algn="just">
              <a:lnSpc>
                <a:spcPct val="100000"/>
              </a:lnSpc>
              <a:spcBef>
                <a:spcPts val="0"/>
              </a:spcBef>
              <a:buNone/>
            </a:pPr>
            <a:r>
              <a:rPr lang="sr-Cyrl-RS" sz="2400" b="1" dirty="0">
                <a:solidFill>
                  <a:schemeClr val="bg1"/>
                </a:solidFill>
                <a:effectLst>
                  <a:outerShdw blurRad="38100" dist="38100" dir="2700000" algn="tl">
                    <a:srgbClr val="000000">
                      <a:alpha val="43137"/>
                    </a:srgbClr>
                  </a:outerShdw>
                </a:effectLst>
              </a:rPr>
              <a:t>! ОБРАТИТИ ПАЖЊУ:</a:t>
            </a:r>
            <a:endParaRPr lang="en-US" sz="2400" dirty="0">
              <a:solidFill>
                <a:schemeClr val="bg1"/>
              </a:solidFill>
              <a:effectLst>
                <a:outerShdw blurRad="38100" dist="38100" dir="2700000" algn="tl">
                  <a:srgbClr val="000000">
                    <a:alpha val="43137"/>
                  </a:srgbClr>
                </a:outerShdw>
              </a:effectLst>
            </a:endParaRPr>
          </a:p>
          <a:p>
            <a:pPr marL="0" indent="0" algn="just">
              <a:lnSpc>
                <a:spcPct val="100000"/>
              </a:lnSpc>
              <a:spcBef>
                <a:spcPts val="0"/>
              </a:spcBef>
              <a:buNone/>
            </a:pPr>
            <a:r>
              <a:rPr lang="ru-RU" sz="2400" dirty="0">
                <a:solidFill>
                  <a:schemeClr val="bg1"/>
                </a:solidFill>
                <a:effectLst>
                  <a:outerShdw blurRad="38100" dist="38100" dir="2700000" algn="tl">
                    <a:srgbClr val="000000">
                      <a:alpha val="43137"/>
                    </a:srgbClr>
                  </a:outerShdw>
                </a:effectLst>
              </a:rPr>
              <a:t>Када први гласач дође на гласачко место, пре приступања провери исправности гласачке кутије, </a:t>
            </a:r>
            <a:r>
              <a:rPr lang="ru-RU" sz="2400" dirty="0">
                <a:solidFill>
                  <a:srgbClr val="FF0000"/>
                </a:solidFill>
                <a:effectLst>
                  <a:outerShdw blurRad="38100" dist="38100" dir="2700000" algn="tl">
                    <a:srgbClr val="000000">
                      <a:alpha val="43137"/>
                    </a:srgbClr>
                  </a:outerShdw>
                </a:effectLst>
              </a:rPr>
              <a:t>гласачки одбор обавезно прво УВ лампом проверава да ли је тај гласач можда већ негде гласао</a:t>
            </a:r>
            <a:r>
              <a:rPr lang="ru-RU" sz="2400" dirty="0">
                <a:solidFill>
                  <a:schemeClr val="bg1"/>
                </a:solidFill>
                <a:effectLst>
                  <a:outerShdw blurRad="38100" dist="38100" dir="2700000" algn="tl">
                    <a:srgbClr val="000000">
                      <a:alpha val="43137"/>
                    </a:srgbClr>
                  </a:outerShdw>
                </a:effectLst>
              </a:rPr>
              <a:t>, затим утврђује његов идентитет одговарајућом исправом и проверава да ли је уписан у извод из бирачког списка</a:t>
            </a:r>
            <a:r>
              <a:rPr lang="sr-Cyrl-RS" sz="2400" dirty="0" smtClean="0">
                <a:solidFill>
                  <a:schemeClr val="bg1"/>
                </a:solidFill>
                <a:effectLst>
                  <a:outerShdw blurRad="38100" dist="38100" dir="2700000" algn="tl">
                    <a:srgbClr val="000000">
                      <a:alpha val="43137"/>
                    </a:srgbClr>
                  </a:outerShdw>
                </a:effectLst>
              </a:rPr>
              <a:t>.</a:t>
            </a:r>
          </a:p>
          <a:p>
            <a:pPr marL="0" indent="0" algn="just">
              <a:lnSpc>
                <a:spcPct val="100000"/>
              </a:lnSpc>
              <a:spcBef>
                <a:spcPts val="0"/>
              </a:spcBef>
              <a:buNone/>
            </a:pPr>
            <a:endParaRPr lang="sr-Cyrl-RS" sz="1200" dirty="0" smtClean="0">
              <a:solidFill>
                <a:schemeClr val="bg1"/>
              </a:solidFill>
              <a:effectLst>
                <a:outerShdw blurRad="38100" dist="38100" dir="2700000" algn="tl">
                  <a:srgbClr val="000000">
                    <a:alpha val="43137"/>
                  </a:srgbClr>
                </a:outerShdw>
              </a:effectLst>
            </a:endParaRPr>
          </a:p>
          <a:p>
            <a:pPr marL="0" indent="0" algn="just">
              <a:lnSpc>
                <a:spcPct val="100000"/>
              </a:lnSpc>
              <a:spcBef>
                <a:spcPts val="0"/>
              </a:spcBef>
              <a:buNone/>
            </a:pPr>
            <a:endParaRPr lang="en-US" sz="1200" dirty="0">
              <a:solidFill>
                <a:schemeClr val="bg1"/>
              </a:solidFill>
              <a:effectLst>
                <a:outerShdw blurRad="38100" dist="38100" dir="2700000" algn="tl">
                  <a:srgbClr val="000000">
                    <a:alpha val="43137"/>
                  </a:srgbClr>
                </a:outerShdw>
              </a:effectLst>
            </a:endParaRPr>
          </a:p>
          <a:p>
            <a:pPr marL="0" indent="0" algn="just">
              <a:lnSpc>
                <a:spcPct val="100000"/>
              </a:lnSpc>
              <a:spcBef>
                <a:spcPts val="0"/>
              </a:spcBef>
              <a:buNone/>
            </a:pPr>
            <a:r>
              <a:rPr lang="sr-Cyrl-CS" sz="2500" b="1" cap="all" dirty="0">
                <a:solidFill>
                  <a:schemeClr val="bg1"/>
                </a:solidFill>
                <a:effectLst>
                  <a:outerShdw blurRad="38100" dist="38100" dir="2700000" algn="tl">
                    <a:srgbClr val="000000">
                      <a:alpha val="43137"/>
                    </a:srgbClr>
                  </a:outerShdw>
                </a:effectLst>
              </a:rPr>
              <a:t>После </a:t>
            </a:r>
            <a:r>
              <a:rPr lang="ru-RU" sz="2500" b="1" cap="all" dirty="0">
                <a:solidFill>
                  <a:schemeClr val="bg1"/>
                </a:solidFill>
                <a:effectLst>
                  <a:outerShdw blurRad="38100" dist="38100" dir="2700000" algn="tl">
                    <a:srgbClr val="000000">
                      <a:alpha val="43137"/>
                    </a:srgbClr>
                  </a:outerShdw>
                </a:effectLst>
              </a:rPr>
              <a:t>попуњавања и потписивања контролног листа, </a:t>
            </a:r>
            <a:r>
              <a:rPr lang="ru-RU" sz="2500" b="1" cap="all" dirty="0">
                <a:solidFill>
                  <a:srgbClr val="FFC000"/>
                </a:solidFill>
                <a:effectLst>
                  <a:outerShdw blurRad="38100" dist="38100" dir="2700000" algn="tl">
                    <a:srgbClr val="000000">
                      <a:alpha val="43137"/>
                    </a:srgbClr>
                  </a:outerShdw>
                </a:effectLst>
              </a:rPr>
              <a:t>контролни лист се убацује у гласачку кутију, која се након тога затвара и печати</a:t>
            </a:r>
            <a:r>
              <a:rPr lang="sr-Cyrl-CS" sz="2500" b="1" cap="all" dirty="0" smtClean="0">
                <a:solidFill>
                  <a:srgbClr val="FFC000"/>
                </a:solidFill>
                <a:effectLst>
                  <a:outerShdw blurRad="38100" dist="38100" dir="2700000" algn="tl">
                    <a:srgbClr val="000000">
                      <a:alpha val="43137"/>
                    </a:srgbClr>
                  </a:outerShdw>
                </a:effectLst>
              </a:rPr>
              <a:t>.</a:t>
            </a:r>
            <a:endParaRPr lang="en-US" sz="2500"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36198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250"/>
                                        <p:tgtEl>
                                          <p:spTgt spid="3">
                                            <p:txEl>
                                              <p:pRg st="1" end="1"/>
                                            </p:txEl>
                                          </p:spTgt>
                                        </p:tgtEl>
                                      </p:cBhvr>
                                    </p:animEffect>
                                  </p:childTnLst>
                                </p:cTn>
                              </p:par>
                            </p:childTnLst>
                          </p:cTn>
                        </p:par>
                        <p:par>
                          <p:cTn id="8" fill="hold">
                            <p:stCondLst>
                              <p:cond delay="1750"/>
                            </p:stCondLst>
                            <p:childTnLst>
                              <p:par>
                                <p:cTn id="9" presetID="10" presetClass="entr" presetSubtype="0" fill="hold" nodeType="afterEffect">
                                  <p:stCondLst>
                                    <p:cond delay="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250"/>
                                        <p:tgtEl>
                                          <p:spTgt spid="3">
                                            <p:txEl>
                                              <p:pRg st="2" end="2"/>
                                            </p:txEl>
                                          </p:spTgt>
                                        </p:tgtEl>
                                      </p:cBhvr>
                                    </p:animEffect>
                                  </p:childTnLst>
                                </p:cTn>
                              </p:par>
                            </p:childTnLst>
                          </p:cTn>
                        </p:par>
                        <p:par>
                          <p:cTn id="12" fill="hold">
                            <p:stCondLst>
                              <p:cond delay="3500"/>
                            </p:stCondLst>
                            <p:childTnLst>
                              <p:par>
                                <p:cTn id="13" presetID="10" presetClass="entr" presetSubtype="0" fill="hold" nodeType="afterEffect">
                                  <p:stCondLst>
                                    <p:cond delay="5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250"/>
                                        <p:tgtEl>
                                          <p:spTgt spid="3">
                                            <p:txEl>
                                              <p:pRg st="4" end="4"/>
                                            </p:txEl>
                                          </p:spTgt>
                                        </p:tgtEl>
                                      </p:cBhvr>
                                    </p:animEffect>
                                  </p:childTnLst>
                                </p:cTn>
                              </p:par>
                            </p:childTnLst>
                          </p:cTn>
                        </p:par>
                        <p:par>
                          <p:cTn id="16" fill="hold">
                            <p:stCondLst>
                              <p:cond delay="5250"/>
                            </p:stCondLst>
                            <p:childTnLst>
                              <p:par>
                                <p:cTn id="17" presetID="10" presetClass="entr" presetSubtype="0" fill="hold" nodeType="afterEffect">
                                  <p:stCondLst>
                                    <p:cond delay="50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250"/>
                                        <p:tgtEl>
                                          <p:spTgt spid="3">
                                            <p:txEl>
                                              <p:pRg st="5" end="5"/>
                                            </p:txEl>
                                          </p:spTgt>
                                        </p:tgtEl>
                                      </p:cBhvr>
                                    </p:animEffect>
                                  </p:childTnLst>
                                </p:cTn>
                              </p:par>
                            </p:childTnLst>
                          </p:cTn>
                        </p:par>
                        <p:par>
                          <p:cTn id="20" fill="hold">
                            <p:stCondLst>
                              <p:cond delay="7000"/>
                            </p:stCondLst>
                            <p:childTnLst>
                              <p:par>
                                <p:cTn id="21" presetID="10" presetClass="entr" presetSubtype="0" fill="hold" nodeType="afterEffect">
                                  <p:stCondLst>
                                    <p:cond delay="50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125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389" y="281999"/>
            <a:ext cx="10515600" cy="873470"/>
          </a:xfrm>
        </p:spPr>
        <p:txBody>
          <a:bodyPr/>
          <a:lstStyle/>
          <a:p>
            <a:pPr algn="ctr"/>
            <a:r>
              <a:rPr lang="ru-RU" b="1" cap="all" dirty="0">
                <a:solidFill>
                  <a:schemeClr val="bg1"/>
                </a:solidFill>
              </a:rPr>
              <a:t>5. </a:t>
            </a:r>
            <a:r>
              <a:rPr lang="ru-RU" b="1" cap="all" dirty="0">
                <a:solidFill>
                  <a:srgbClr val="FF0000"/>
                </a:solidFill>
              </a:rPr>
              <a:t>ГЛАСАЊЕ </a:t>
            </a:r>
            <a:r>
              <a:rPr lang="ru-RU" b="1" cap="all" dirty="0">
                <a:solidFill>
                  <a:schemeClr val="bg1"/>
                </a:solidFill>
              </a:rPr>
              <a:t>НА </a:t>
            </a:r>
            <a:r>
              <a:rPr lang="ru-RU" b="1" cap="all" dirty="0" smtClean="0">
                <a:solidFill>
                  <a:schemeClr val="bg1"/>
                </a:solidFill>
              </a:rPr>
              <a:t>Гласачком МЕСТУ</a:t>
            </a:r>
            <a:endParaRPr lang="en-US" dirty="0">
              <a:solidFill>
                <a:schemeClr val="bg1"/>
              </a:solidFill>
            </a:endParaRPr>
          </a:p>
        </p:txBody>
      </p:sp>
      <p:sp>
        <p:nvSpPr>
          <p:cNvPr id="3" name="Content Placeholder 2"/>
          <p:cNvSpPr>
            <a:spLocks noGrp="1"/>
          </p:cNvSpPr>
          <p:nvPr>
            <p:ph idx="1"/>
          </p:nvPr>
        </p:nvSpPr>
        <p:spPr>
          <a:xfrm>
            <a:off x="290012" y="1454572"/>
            <a:ext cx="11463251" cy="5065870"/>
          </a:xfrm>
        </p:spPr>
        <p:txBody>
          <a:bodyPr>
            <a:noAutofit/>
          </a:bodyPr>
          <a:lstStyle/>
          <a:p>
            <a:pPr marL="0" indent="0" algn="just">
              <a:lnSpc>
                <a:spcPct val="100000"/>
              </a:lnSpc>
              <a:spcBef>
                <a:spcPts val="0"/>
              </a:spcBef>
              <a:buNone/>
            </a:pPr>
            <a:endParaRPr lang="ru-RU" sz="2400" dirty="0" smtClean="0">
              <a:solidFill>
                <a:schemeClr val="bg1"/>
              </a:solidFill>
            </a:endParaRPr>
          </a:p>
          <a:p>
            <a:pPr marL="0" indent="0" algn="just">
              <a:lnSpc>
                <a:spcPct val="100000"/>
              </a:lnSpc>
              <a:spcBef>
                <a:spcPts val="0"/>
              </a:spcBef>
              <a:buNone/>
            </a:pPr>
            <a:endParaRPr lang="ru-RU" sz="2400" dirty="0">
              <a:solidFill>
                <a:schemeClr val="bg1"/>
              </a:solidFill>
            </a:endParaRPr>
          </a:p>
          <a:p>
            <a:pPr marL="0" indent="0" algn="just">
              <a:lnSpc>
                <a:spcPct val="100000"/>
              </a:lnSpc>
              <a:spcBef>
                <a:spcPts val="0"/>
              </a:spcBef>
              <a:buNone/>
            </a:pPr>
            <a:r>
              <a:rPr lang="ru-RU" sz="2400" b="1" dirty="0" smtClean="0">
                <a:solidFill>
                  <a:srgbClr val="FFC000"/>
                </a:solidFill>
                <a:effectLst>
                  <a:outerShdw blurRad="38100" dist="38100" dir="2700000" algn="tl">
                    <a:srgbClr val="000000">
                      <a:alpha val="43137"/>
                    </a:srgbClr>
                  </a:outerShdw>
                </a:effectLst>
              </a:rPr>
              <a:t>Гласач </a:t>
            </a:r>
            <a:r>
              <a:rPr lang="ru-RU" sz="2400" b="1" dirty="0">
                <a:solidFill>
                  <a:srgbClr val="FFC000"/>
                </a:solidFill>
                <a:effectLst>
                  <a:outerShdw blurRad="38100" dist="38100" dir="2700000" algn="tl">
                    <a:srgbClr val="000000">
                      <a:alpha val="43137"/>
                    </a:srgbClr>
                  </a:outerShdw>
                </a:effectLst>
              </a:rPr>
              <a:t>гласа на гласачком месту на којем је уписан у изводу из бирачког списка</a:t>
            </a:r>
            <a:r>
              <a:rPr lang="ru-RU" sz="2400" b="1" dirty="0">
                <a:solidFill>
                  <a:schemeClr val="bg1"/>
                </a:solidFill>
                <a:effectLst>
                  <a:outerShdw blurRad="38100" dist="38100" dir="2700000" algn="tl">
                    <a:srgbClr val="000000">
                      <a:alpha val="43137"/>
                    </a:srgbClr>
                  </a:outerShdw>
                </a:effectLst>
              </a:rPr>
              <a:t>.</a:t>
            </a:r>
            <a:endParaRPr lang="ru-RU" sz="2400" b="1" dirty="0" smtClean="0">
              <a:solidFill>
                <a:schemeClr val="bg1"/>
              </a:solidFill>
              <a:effectLst>
                <a:outerShdw blurRad="38100" dist="38100" dir="2700000" algn="tl">
                  <a:srgbClr val="000000">
                    <a:alpha val="43137"/>
                  </a:srgbClr>
                </a:outerShdw>
              </a:effectLst>
            </a:endParaRPr>
          </a:p>
          <a:p>
            <a:pPr marL="0" indent="0" algn="just">
              <a:lnSpc>
                <a:spcPct val="100000"/>
              </a:lnSpc>
              <a:spcBef>
                <a:spcPts val="0"/>
              </a:spcBef>
              <a:buNone/>
            </a:pPr>
            <a:endParaRPr lang="en-US" sz="1200" dirty="0">
              <a:solidFill>
                <a:schemeClr val="bg1"/>
              </a:solidFill>
            </a:endParaRPr>
          </a:p>
          <a:p>
            <a:pPr marL="0" indent="0" algn="just">
              <a:lnSpc>
                <a:spcPct val="100000"/>
              </a:lnSpc>
              <a:spcBef>
                <a:spcPts val="0"/>
              </a:spcBef>
              <a:buNone/>
            </a:pPr>
            <a:r>
              <a:rPr lang="ru-RU" sz="2400" dirty="0">
                <a:solidFill>
                  <a:schemeClr val="bg1"/>
                </a:solidFill>
              </a:rPr>
              <a:t>Посебна правила за гласање одређена су за </a:t>
            </a:r>
            <a:r>
              <a:rPr lang="ru-RU" sz="2400" dirty="0" smtClean="0">
                <a:solidFill>
                  <a:schemeClr val="bg1"/>
                </a:solidFill>
              </a:rPr>
              <a:t>гласаче који </a:t>
            </a:r>
            <a:r>
              <a:rPr lang="ru-RU" sz="2400" dirty="0">
                <a:solidFill>
                  <a:schemeClr val="bg1"/>
                </a:solidFill>
              </a:rPr>
              <a:t>се налазе </a:t>
            </a:r>
            <a:r>
              <a:rPr lang="ru-RU" sz="2400" dirty="0" smtClean="0">
                <a:solidFill>
                  <a:srgbClr val="FFC000"/>
                </a:solidFill>
              </a:rPr>
              <a:t>у </a:t>
            </a:r>
            <a:r>
              <a:rPr lang="ru-RU" sz="2400" dirty="0">
                <a:solidFill>
                  <a:srgbClr val="FFC000"/>
                </a:solidFill>
              </a:rPr>
              <a:t>Војсци Србије</a:t>
            </a:r>
            <a:r>
              <a:rPr lang="ru-RU" sz="2400" dirty="0" smtClean="0">
                <a:solidFill>
                  <a:schemeClr val="bg1"/>
                </a:solidFill>
              </a:rPr>
              <a:t>.</a:t>
            </a:r>
          </a:p>
          <a:p>
            <a:pPr marL="0" indent="0" algn="just">
              <a:lnSpc>
                <a:spcPct val="100000"/>
              </a:lnSpc>
              <a:spcBef>
                <a:spcPts val="0"/>
              </a:spcBef>
              <a:buNone/>
            </a:pPr>
            <a:endParaRPr lang="en-US" sz="1200" dirty="0">
              <a:solidFill>
                <a:schemeClr val="bg1"/>
              </a:solidFill>
            </a:endParaRPr>
          </a:p>
          <a:p>
            <a:pPr marL="0" indent="0" algn="just">
              <a:lnSpc>
                <a:spcPct val="100000"/>
              </a:lnSpc>
              <a:spcBef>
                <a:spcPts val="0"/>
              </a:spcBef>
              <a:buNone/>
            </a:pPr>
            <a:endParaRPr lang="en-US" sz="1200" dirty="0">
              <a:solidFill>
                <a:schemeClr val="bg1"/>
              </a:solidFill>
            </a:endParaRPr>
          </a:p>
          <a:p>
            <a:pPr marL="0" indent="0" algn="just">
              <a:lnSpc>
                <a:spcPct val="100000"/>
              </a:lnSpc>
              <a:spcBef>
                <a:spcPts val="0"/>
              </a:spcBef>
              <a:buNone/>
            </a:pPr>
            <a:r>
              <a:rPr lang="ru-RU" sz="2400" dirty="0">
                <a:solidFill>
                  <a:schemeClr val="bg1"/>
                </a:solidFill>
              </a:rPr>
              <a:t>Гласачи у Војсци Србије гласају на гласачким местима која су најближа јединици или установи у којој се налазе.</a:t>
            </a:r>
            <a:endParaRPr lang="ru-RU" sz="2400" dirty="0" smtClean="0">
              <a:solidFill>
                <a:schemeClr val="bg1"/>
              </a:solidFill>
            </a:endParaRPr>
          </a:p>
          <a:p>
            <a:pPr marL="0" indent="0" algn="just">
              <a:lnSpc>
                <a:spcPct val="100000"/>
              </a:lnSpc>
              <a:spcBef>
                <a:spcPts val="0"/>
              </a:spcBef>
              <a:buNone/>
            </a:pPr>
            <a:endParaRPr lang="en-US" sz="1200" dirty="0">
              <a:solidFill>
                <a:schemeClr val="bg1"/>
              </a:solidFill>
            </a:endParaRPr>
          </a:p>
        </p:txBody>
      </p:sp>
    </p:spTree>
    <p:extLst>
      <p:ext uri="{BB962C8B-B14F-4D97-AF65-F5344CB8AC3E}">
        <p14:creationId xmlns:p14="http://schemas.microsoft.com/office/powerpoint/2010/main" val="419189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1000"/>
                                        <p:tgtEl>
                                          <p:spTgt spid="3">
                                            <p:txEl>
                                              <p:pRg st="4" end="4"/>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945" y="340822"/>
            <a:ext cx="11471564" cy="6251171"/>
          </a:xfrm>
        </p:spPr>
        <p:txBody>
          <a:bodyPr>
            <a:normAutofit lnSpcReduction="10000"/>
          </a:bodyPr>
          <a:lstStyle/>
          <a:p>
            <a:pPr marL="0" indent="0" algn="just">
              <a:lnSpc>
                <a:spcPct val="110000"/>
              </a:lnSpc>
              <a:spcBef>
                <a:spcPts val="0"/>
              </a:spcBef>
              <a:buNone/>
            </a:pPr>
            <a:r>
              <a:rPr lang="sr-Cyrl-RS" sz="2400" b="1" dirty="0">
                <a:solidFill>
                  <a:schemeClr val="bg1"/>
                </a:solidFill>
              </a:rPr>
              <a:t>! ОБРАТИТИ ПАЖЊУ</a:t>
            </a:r>
            <a:r>
              <a:rPr lang="sr-Cyrl-RS" sz="2400" b="1" dirty="0" smtClean="0">
                <a:solidFill>
                  <a:schemeClr val="bg1"/>
                </a:solidFill>
              </a:rPr>
              <a:t>:</a:t>
            </a:r>
          </a:p>
          <a:p>
            <a:pPr marL="0" indent="0" algn="just">
              <a:lnSpc>
                <a:spcPct val="110000"/>
              </a:lnSpc>
              <a:spcBef>
                <a:spcPts val="0"/>
              </a:spcBef>
              <a:buNone/>
            </a:pPr>
            <a:endParaRPr lang="en-US" sz="1300" dirty="0">
              <a:solidFill>
                <a:schemeClr val="bg1"/>
              </a:solidFill>
            </a:endParaRPr>
          </a:p>
          <a:p>
            <a:pPr marL="0" indent="0" algn="just">
              <a:lnSpc>
                <a:spcPct val="110000"/>
              </a:lnSpc>
              <a:spcBef>
                <a:spcPts val="0"/>
              </a:spcBef>
              <a:buNone/>
            </a:pPr>
            <a:r>
              <a:rPr lang="ru-RU" sz="2400" dirty="0">
                <a:solidFill>
                  <a:schemeClr val="bg1"/>
                </a:solidFill>
              </a:rPr>
              <a:t>Гласачки одбор је дужан да особи која се креће </a:t>
            </a:r>
            <a:r>
              <a:rPr lang="ru-RU" sz="2400" dirty="0">
                <a:solidFill>
                  <a:srgbClr val="FFC000"/>
                </a:solidFill>
                <a:effectLst>
                  <a:outerShdw blurRad="38100" dist="38100" dir="2700000" algn="tl">
                    <a:srgbClr val="000000">
                      <a:alpha val="43137"/>
                    </a:srgbClr>
                  </a:outerShdw>
                </a:effectLst>
              </a:rPr>
              <a:t>уз помоћ пса водича </a:t>
            </a:r>
            <a:r>
              <a:rPr lang="ru-RU" sz="2400" dirty="0">
                <a:solidFill>
                  <a:srgbClr val="FFC000"/>
                </a:solidFill>
              </a:rPr>
              <a:t>и има одговарајућу исправу</a:t>
            </a:r>
            <a:r>
              <a:rPr lang="ru-RU" sz="2400" dirty="0">
                <a:solidFill>
                  <a:schemeClr val="bg1"/>
                </a:solidFill>
              </a:rPr>
              <a:t> за кретање уз помоћ пса водича </a:t>
            </a:r>
            <a:r>
              <a:rPr lang="ru-RU" sz="2400" dirty="0">
                <a:solidFill>
                  <a:srgbClr val="FFC000"/>
                </a:solidFill>
              </a:rPr>
              <a:t>омогући слободан приступ </a:t>
            </a:r>
            <a:r>
              <a:rPr lang="ru-RU" sz="2400" dirty="0">
                <a:solidFill>
                  <a:schemeClr val="bg1"/>
                </a:solidFill>
              </a:rPr>
              <a:t>објекту у којем је гласачко место и самом гласачком месту</a:t>
            </a:r>
            <a:r>
              <a:rPr lang="sr-Cyrl-RS" sz="2400" dirty="0" smtClean="0">
                <a:solidFill>
                  <a:schemeClr val="bg1"/>
                </a:solidFill>
              </a:rPr>
              <a:t>.</a:t>
            </a:r>
            <a:endParaRPr lang="en-US" sz="2400" dirty="0">
              <a:solidFill>
                <a:schemeClr val="bg1"/>
              </a:solidFill>
            </a:endParaRPr>
          </a:p>
          <a:p>
            <a:pPr marL="0" indent="0" algn="just">
              <a:lnSpc>
                <a:spcPct val="110000"/>
              </a:lnSpc>
              <a:spcBef>
                <a:spcPts val="0"/>
              </a:spcBef>
              <a:buNone/>
            </a:pPr>
            <a:endParaRPr lang="sr-Cyrl-RS" sz="1300" dirty="0" smtClean="0">
              <a:solidFill>
                <a:schemeClr val="bg1"/>
              </a:solidFill>
            </a:endParaRPr>
          </a:p>
          <a:p>
            <a:pPr marL="0" indent="0" algn="just">
              <a:lnSpc>
                <a:spcPct val="110000"/>
              </a:lnSpc>
              <a:spcBef>
                <a:spcPts val="0"/>
              </a:spcBef>
              <a:buNone/>
            </a:pPr>
            <a:r>
              <a:rPr lang="sr-Cyrl-RS" sz="2400" dirty="0" smtClean="0">
                <a:solidFill>
                  <a:schemeClr val="bg1"/>
                </a:solidFill>
              </a:rPr>
              <a:t>Под </a:t>
            </a:r>
            <a:r>
              <a:rPr lang="sr-Cyrl-RS" sz="2400" dirty="0">
                <a:solidFill>
                  <a:schemeClr val="bg1"/>
                </a:solidFill>
              </a:rPr>
              <a:t>одговарајућом исправом за кретање уз помоћ пса водича сматра се:</a:t>
            </a:r>
            <a:endParaRPr lang="en-US" sz="2400" dirty="0">
              <a:solidFill>
                <a:schemeClr val="bg1"/>
              </a:solidFill>
            </a:endParaRPr>
          </a:p>
          <a:p>
            <a:pPr marL="0" indent="341313" algn="just">
              <a:lnSpc>
                <a:spcPct val="110000"/>
              </a:lnSpc>
              <a:spcBef>
                <a:spcPts val="0"/>
              </a:spcBef>
              <a:buNone/>
            </a:pPr>
            <a:r>
              <a:rPr lang="sr-Cyrl-RS" sz="2400" dirty="0">
                <a:solidFill>
                  <a:schemeClr val="bg1"/>
                </a:solidFill>
              </a:rPr>
              <a:t>1) доказ о стеченим знањима, способностима и вештинама за кретање са псом водичем - за особу која се креће уз помоћ пса водича</a:t>
            </a:r>
            <a:endParaRPr lang="en-US" sz="2400" dirty="0">
              <a:solidFill>
                <a:schemeClr val="bg1"/>
              </a:solidFill>
            </a:endParaRPr>
          </a:p>
          <a:p>
            <a:pPr marL="0" indent="341313" algn="just">
              <a:lnSpc>
                <a:spcPct val="110000"/>
              </a:lnSpc>
              <a:spcBef>
                <a:spcPts val="0"/>
              </a:spcBef>
              <a:buNone/>
            </a:pPr>
            <a:r>
              <a:rPr lang="sr-Cyrl-RS" sz="2400" dirty="0">
                <a:solidFill>
                  <a:schemeClr val="bg1"/>
                </a:solidFill>
              </a:rPr>
              <a:t>2) доказ о завршеној обуци - за пса </a:t>
            </a:r>
            <a:r>
              <a:rPr lang="sr-Cyrl-RS" sz="2400" dirty="0" smtClean="0">
                <a:solidFill>
                  <a:schemeClr val="bg1"/>
                </a:solidFill>
              </a:rPr>
              <a:t>водича</a:t>
            </a:r>
          </a:p>
          <a:p>
            <a:pPr algn="just">
              <a:lnSpc>
                <a:spcPct val="110000"/>
              </a:lnSpc>
              <a:spcBef>
                <a:spcPts val="0"/>
              </a:spcBef>
            </a:pPr>
            <a:endParaRPr lang="en-US" sz="1300" dirty="0">
              <a:solidFill>
                <a:schemeClr val="bg1"/>
              </a:solidFill>
            </a:endParaRPr>
          </a:p>
          <a:p>
            <a:pPr marL="0" indent="0" algn="just">
              <a:lnSpc>
                <a:spcPct val="110000"/>
              </a:lnSpc>
              <a:spcBef>
                <a:spcPts val="0"/>
              </a:spcBef>
              <a:buNone/>
            </a:pPr>
            <a:r>
              <a:rPr lang="ru-RU" sz="2400" dirty="0">
                <a:solidFill>
                  <a:schemeClr val="bg1"/>
                </a:solidFill>
              </a:rPr>
              <a:t>Када гласач дође на гласачко место, гласачки одбор предузима следеће радње: </a:t>
            </a:r>
            <a:endParaRPr lang="en-US" sz="2400" dirty="0">
              <a:solidFill>
                <a:schemeClr val="bg1"/>
              </a:solidFill>
            </a:endParaRPr>
          </a:p>
          <a:p>
            <a:pPr marL="401638" lvl="1" indent="-171450" algn="just">
              <a:lnSpc>
                <a:spcPct val="110000"/>
              </a:lnSpc>
              <a:spcBef>
                <a:spcPts val="0"/>
              </a:spcBef>
            </a:pPr>
            <a:r>
              <a:rPr lang="ru-RU" dirty="0" smtClean="0">
                <a:solidFill>
                  <a:schemeClr val="bg1"/>
                </a:solidFill>
              </a:rPr>
              <a:t>проверу </a:t>
            </a:r>
            <a:r>
              <a:rPr lang="ru-RU" dirty="0">
                <a:solidFill>
                  <a:schemeClr val="bg1"/>
                </a:solidFill>
              </a:rPr>
              <a:t>УВ лампом да ли је гласач гласао на другом гласачком месту</a:t>
            </a:r>
            <a:endParaRPr lang="en-US" dirty="0">
              <a:solidFill>
                <a:schemeClr val="bg1"/>
              </a:solidFill>
            </a:endParaRPr>
          </a:p>
          <a:p>
            <a:pPr marL="401638" lvl="1" indent="-171450" algn="just">
              <a:lnSpc>
                <a:spcPct val="110000"/>
              </a:lnSpc>
              <a:spcBef>
                <a:spcPts val="0"/>
              </a:spcBef>
            </a:pPr>
            <a:r>
              <a:rPr lang="ru-RU" dirty="0" smtClean="0">
                <a:solidFill>
                  <a:schemeClr val="bg1"/>
                </a:solidFill>
              </a:rPr>
              <a:t>утврђивање </a:t>
            </a:r>
            <a:r>
              <a:rPr lang="ru-RU" dirty="0">
                <a:solidFill>
                  <a:schemeClr val="bg1"/>
                </a:solidFill>
              </a:rPr>
              <a:t>идентитета гласача </a:t>
            </a:r>
            <a:endParaRPr lang="ru-RU" dirty="0" smtClean="0">
              <a:solidFill>
                <a:schemeClr val="bg1"/>
              </a:solidFill>
            </a:endParaRPr>
          </a:p>
          <a:p>
            <a:pPr marL="401638" lvl="1" indent="-171450" algn="just">
              <a:lnSpc>
                <a:spcPct val="110000"/>
              </a:lnSpc>
              <a:spcBef>
                <a:spcPts val="0"/>
              </a:spcBef>
            </a:pPr>
            <a:r>
              <a:rPr lang="ru-RU" dirty="0" smtClean="0">
                <a:solidFill>
                  <a:schemeClr val="bg1"/>
                </a:solidFill>
              </a:rPr>
              <a:t>проверу </a:t>
            </a:r>
            <a:r>
              <a:rPr lang="ru-RU" dirty="0">
                <a:solidFill>
                  <a:schemeClr val="bg1"/>
                </a:solidFill>
              </a:rPr>
              <a:t>да ли је гласач уписан у извод из бирачког списка</a:t>
            </a:r>
            <a:endParaRPr lang="en-US" dirty="0">
              <a:solidFill>
                <a:schemeClr val="bg1"/>
              </a:solidFill>
            </a:endParaRPr>
          </a:p>
          <a:p>
            <a:pPr marL="401638" lvl="1" indent="-171450" algn="just">
              <a:lnSpc>
                <a:spcPct val="110000"/>
              </a:lnSpc>
              <a:spcBef>
                <a:spcPts val="0"/>
              </a:spcBef>
            </a:pPr>
            <a:r>
              <a:rPr lang="ru-RU" dirty="0" smtClean="0">
                <a:solidFill>
                  <a:schemeClr val="bg1"/>
                </a:solidFill>
              </a:rPr>
              <a:t>обележавање </a:t>
            </a:r>
            <a:r>
              <a:rPr lang="ru-RU" dirty="0">
                <a:solidFill>
                  <a:schemeClr val="bg1"/>
                </a:solidFill>
              </a:rPr>
              <a:t>гласача спрејом</a:t>
            </a:r>
            <a:endParaRPr lang="en-US" dirty="0">
              <a:solidFill>
                <a:schemeClr val="bg1"/>
              </a:solidFill>
            </a:endParaRPr>
          </a:p>
          <a:p>
            <a:pPr marL="401638" lvl="1" indent="-171450" algn="just">
              <a:lnSpc>
                <a:spcPct val="110000"/>
              </a:lnSpc>
              <a:spcBef>
                <a:spcPts val="0"/>
              </a:spcBef>
            </a:pPr>
            <a:r>
              <a:rPr lang="ru-RU" dirty="0" smtClean="0">
                <a:solidFill>
                  <a:schemeClr val="bg1"/>
                </a:solidFill>
              </a:rPr>
              <a:t>уручивање </a:t>
            </a:r>
            <a:r>
              <a:rPr lang="ru-RU" dirty="0">
                <a:solidFill>
                  <a:schemeClr val="bg1"/>
                </a:solidFill>
              </a:rPr>
              <a:t>гласачког листића гласачу</a:t>
            </a:r>
            <a:endParaRPr lang="en-US" dirty="0">
              <a:solidFill>
                <a:schemeClr val="bg1"/>
              </a:solidFill>
            </a:endParaRPr>
          </a:p>
        </p:txBody>
      </p:sp>
    </p:spTree>
    <p:extLst>
      <p:ext uri="{BB962C8B-B14F-4D97-AF65-F5344CB8AC3E}">
        <p14:creationId xmlns:p14="http://schemas.microsoft.com/office/powerpoint/2010/main" val="61136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10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10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10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10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10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10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1000"/>
                                        <p:tgtEl>
                                          <p:spTgt spid="3">
                                            <p:txEl>
                                              <p:pRg st="11" end="1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2" end="12"/>
                                            </p:txEl>
                                          </p:spTgt>
                                        </p:tgtEl>
                                        <p:attrNameLst>
                                          <p:attrName>style.visibility</p:attrName>
                                        </p:attrNameLst>
                                      </p:cBhvr>
                                      <p:to>
                                        <p:strVal val="visible"/>
                                      </p:to>
                                    </p:set>
                                    <p:animEffect transition="in" filter="fade">
                                      <p:cBhvr>
                                        <p:cTn id="34" dur="1000"/>
                                        <p:tgtEl>
                                          <p:spTgt spid="3">
                                            <p:txEl>
                                              <p:pRg st="12" end="12"/>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Effect transition="in" filter="fade">
                                      <p:cBhvr>
                                        <p:cTn id="37" dur="1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316" y="365760"/>
            <a:ext cx="11720946" cy="6276109"/>
          </a:xfrm>
        </p:spPr>
        <p:txBody>
          <a:bodyPr>
            <a:noAutofit/>
          </a:bodyPr>
          <a:lstStyle/>
          <a:p>
            <a:pPr marL="0" indent="0" algn="ctr">
              <a:lnSpc>
                <a:spcPct val="100000"/>
              </a:lnSpc>
              <a:spcBef>
                <a:spcPts val="0"/>
              </a:spcBef>
              <a:buNone/>
            </a:pPr>
            <a:r>
              <a:rPr lang="ru-RU" sz="2000" b="1" dirty="0">
                <a:solidFill>
                  <a:srgbClr val="FF0000"/>
                </a:solidFill>
                <a:effectLst>
                  <a:outerShdw blurRad="38100" dist="38100" dir="2700000" algn="tl">
                    <a:srgbClr val="000000">
                      <a:alpha val="43137"/>
                    </a:srgbClr>
                  </a:outerShdw>
                </a:effectLst>
              </a:rPr>
              <a:t>ПРВА РАДЊА</a:t>
            </a:r>
            <a:r>
              <a:rPr lang="ru-RU" sz="2000" b="1" dirty="0">
                <a:solidFill>
                  <a:schemeClr val="bg1"/>
                </a:solidFill>
                <a:effectLst>
                  <a:outerShdw blurRad="38100" dist="38100" dir="2700000" algn="tl">
                    <a:srgbClr val="000000">
                      <a:alpha val="43137"/>
                    </a:srgbClr>
                  </a:outerShdw>
                </a:effectLst>
              </a:rPr>
              <a:t>: </a:t>
            </a:r>
            <a:r>
              <a:rPr lang="ru-RU" sz="2000" b="1" dirty="0">
                <a:solidFill>
                  <a:srgbClr val="FFC000"/>
                </a:solidFill>
                <a:effectLst>
                  <a:outerShdw blurRad="38100" dist="38100" dir="2700000" algn="tl">
                    <a:srgbClr val="000000">
                      <a:alpha val="43137"/>
                    </a:srgbClr>
                  </a:outerShdw>
                </a:effectLst>
              </a:rPr>
              <a:t>ПРОВЕРА УВ ЛАМПОМ </a:t>
            </a:r>
            <a:r>
              <a:rPr lang="ru-RU" sz="2000" b="1" dirty="0">
                <a:solidFill>
                  <a:schemeClr val="bg1"/>
                </a:solidFill>
                <a:effectLst>
                  <a:outerShdw blurRad="38100" dist="38100" dir="2700000" algn="tl">
                    <a:srgbClr val="000000">
                      <a:alpha val="43137"/>
                    </a:srgbClr>
                  </a:outerShdw>
                </a:effectLst>
              </a:rPr>
              <a:t>ДА ЛИ ЈЕ ГЛАСАЧ ГЛАСАО НА ДРУГОМ ГЛАСАЧКОМ МЕСТУ</a:t>
            </a:r>
            <a:endParaRPr lang="sr-Cyrl-RS" sz="2000" b="1" dirty="0">
              <a:solidFill>
                <a:schemeClr val="bg1"/>
              </a:solidFill>
              <a:effectLst>
                <a:outerShdw blurRad="38100" dist="38100" dir="2700000" algn="tl">
                  <a:srgbClr val="000000">
                    <a:alpha val="43137"/>
                  </a:srgbClr>
                </a:outerShdw>
              </a:effectLst>
            </a:endParaRPr>
          </a:p>
          <a:p>
            <a:pPr marL="0" indent="0" algn="just">
              <a:lnSpc>
                <a:spcPct val="100000"/>
              </a:lnSpc>
              <a:spcBef>
                <a:spcPts val="0"/>
              </a:spcBef>
              <a:buNone/>
            </a:pPr>
            <a:endParaRPr lang="sr-Cyrl-RS" sz="2000" b="1" dirty="0" smtClean="0">
              <a:solidFill>
                <a:schemeClr val="bg1"/>
              </a:solidFill>
            </a:endParaRPr>
          </a:p>
          <a:p>
            <a:pPr marL="0" indent="0" algn="just">
              <a:lnSpc>
                <a:spcPct val="100000"/>
              </a:lnSpc>
              <a:spcBef>
                <a:spcPts val="0"/>
              </a:spcBef>
              <a:buNone/>
            </a:pPr>
            <a:endParaRPr lang="sr-Cyrl-RS" sz="2400" b="1" dirty="0">
              <a:solidFill>
                <a:schemeClr val="bg1"/>
              </a:solidFill>
            </a:endParaRPr>
          </a:p>
          <a:p>
            <a:pPr marL="0" indent="0" algn="just">
              <a:lnSpc>
                <a:spcPct val="100000"/>
              </a:lnSpc>
              <a:spcBef>
                <a:spcPts val="0"/>
              </a:spcBef>
              <a:buNone/>
            </a:pPr>
            <a:endParaRPr lang="sr-Cyrl-RS" sz="2400" b="1" dirty="0" smtClean="0">
              <a:solidFill>
                <a:schemeClr val="bg1"/>
              </a:solidFill>
            </a:endParaRPr>
          </a:p>
          <a:p>
            <a:pPr marL="0" indent="0" algn="just">
              <a:lnSpc>
                <a:spcPct val="100000"/>
              </a:lnSpc>
              <a:spcBef>
                <a:spcPts val="0"/>
              </a:spcBef>
              <a:buNone/>
            </a:pPr>
            <a:endParaRPr lang="sr-Cyrl-RS" sz="2400" b="1" dirty="0" smtClean="0">
              <a:solidFill>
                <a:schemeClr val="bg1"/>
              </a:solidFill>
            </a:endParaRPr>
          </a:p>
          <a:p>
            <a:pPr marL="0" indent="0" algn="just">
              <a:lnSpc>
                <a:spcPct val="100000"/>
              </a:lnSpc>
              <a:spcBef>
                <a:spcPts val="0"/>
              </a:spcBef>
              <a:buNone/>
            </a:pPr>
            <a:endParaRPr lang="sr-Cyrl-RS" sz="2400" b="1" dirty="0">
              <a:solidFill>
                <a:schemeClr val="bg1"/>
              </a:solidFill>
            </a:endParaRPr>
          </a:p>
          <a:p>
            <a:pPr marL="0" indent="0" algn="just">
              <a:lnSpc>
                <a:spcPct val="100000"/>
              </a:lnSpc>
              <a:spcBef>
                <a:spcPts val="0"/>
              </a:spcBef>
              <a:buNone/>
            </a:pPr>
            <a:endParaRPr lang="sr-Cyrl-RS" sz="2400" b="1" dirty="0" smtClean="0">
              <a:solidFill>
                <a:schemeClr val="bg1"/>
              </a:solidFill>
            </a:endParaRPr>
          </a:p>
          <a:p>
            <a:pPr marL="0" indent="0" algn="just">
              <a:lnSpc>
                <a:spcPct val="100000"/>
              </a:lnSpc>
              <a:spcBef>
                <a:spcPts val="0"/>
              </a:spcBef>
              <a:buNone/>
            </a:pPr>
            <a:endParaRPr lang="ru-RU" sz="2400" b="1" dirty="0" smtClean="0">
              <a:solidFill>
                <a:schemeClr val="bg1"/>
              </a:solidFill>
            </a:endParaRPr>
          </a:p>
          <a:p>
            <a:pPr marL="0" indent="0" algn="just">
              <a:lnSpc>
                <a:spcPct val="100000"/>
              </a:lnSpc>
              <a:spcBef>
                <a:spcPts val="0"/>
              </a:spcBef>
              <a:buNone/>
            </a:pPr>
            <a:r>
              <a:rPr lang="ru-RU" sz="2400" dirty="0">
                <a:solidFill>
                  <a:schemeClr val="bg1"/>
                </a:solidFill>
              </a:rPr>
              <a:t>Ако се УВ лампом </a:t>
            </a:r>
            <a:r>
              <a:rPr lang="ru-RU" sz="2400" dirty="0">
                <a:solidFill>
                  <a:srgbClr val="FFC000"/>
                </a:solidFill>
              </a:rPr>
              <a:t>утврди постојање трагова мастила </a:t>
            </a:r>
            <a:r>
              <a:rPr lang="ru-RU" sz="2400" dirty="0">
                <a:solidFill>
                  <a:schemeClr val="bg1"/>
                </a:solidFill>
              </a:rPr>
              <a:t>из спреја којим се обележава прст гласача, </a:t>
            </a:r>
            <a:r>
              <a:rPr lang="ru-RU" sz="2400" dirty="0">
                <a:solidFill>
                  <a:srgbClr val="FFC000"/>
                </a:solidFill>
              </a:rPr>
              <a:t>сматра се да је гласач већ гласао </a:t>
            </a:r>
            <a:r>
              <a:rPr lang="ru-RU" sz="2400" dirty="0">
                <a:solidFill>
                  <a:schemeClr val="bg1"/>
                </a:solidFill>
              </a:rPr>
              <a:t>на другом гласачком месту, због чега му гласачки одбор не сме дозволити да гласа, те је гласач дужан да без одлагања напусти гласачко место</a:t>
            </a:r>
            <a:r>
              <a:rPr lang="ru-RU" sz="2400" dirty="0" smtClean="0">
                <a:solidFill>
                  <a:schemeClr val="bg1"/>
                </a:solidFill>
              </a:rPr>
              <a:t>.</a:t>
            </a:r>
            <a:endParaRPr lang="en-US" sz="2400" dirty="0">
              <a:solidFill>
                <a:schemeClr val="bg1"/>
              </a:solidFill>
            </a:endParaRPr>
          </a:p>
          <a:p>
            <a:pPr algn="just">
              <a:lnSpc>
                <a:spcPct val="100000"/>
              </a:lnSpc>
              <a:spcBef>
                <a:spcPts val="0"/>
              </a:spcBef>
            </a:pPr>
            <a:endParaRPr lang="en-US" sz="1200" dirty="0">
              <a:solidFill>
                <a:schemeClr val="bg1"/>
              </a:solidFill>
            </a:endParaRPr>
          </a:p>
          <a:p>
            <a:pPr marL="0" indent="0" algn="just">
              <a:lnSpc>
                <a:spcPct val="100000"/>
              </a:lnSpc>
              <a:spcBef>
                <a:spcPts val="0"/>
              </a:spcBef>
              <a:buNone/>
            </a:pPr>
            <a:r>
              <a:rPr lang="sr-Cyrl-RS" sz="2400" b="1" dirty="0">
                <a:solidFill>
                  <a:schemeClr val="bg1"/>
                </a:solidFill>
              </a:rPr>
              <a:t>! ОБРАТИТИ ПАЖЊУ:</a:t>
            </a:r>
            <a:endParaRPr lang="en-US" sz="2400" dirty="0">
              <a:solidFill>
                <a:schemeClr val="bg1"/>
              </a:solidFill>
            </a:endParaRPr>
          </a:p>
          <a:p>
            <a:pPr marL="0" indent="0" algn="just">
              <a:lnSpc>
                <a:spcPct val="100000"/>
              </a:lnSpc>
              <a:spcBef>
                <a:spcPts val="0"/>
              </a:spcBef>
              <a:buNone/>
            </a:pPr>
            <a:r>
              <a:rPr lang="ru-RU" sz="2400" dirty="0">
                <a:solidFill>
                  <a:schemeClr val="bg1"/>
                </a:solidFill>
              </a:rPr>
              <a:t>Изузетно, члановима гласачких одбора </a:t>
            </a:r>
            <a:r>
              <a:rPr lang="ru-RU" sz="2400" dirty="0">
                <a:solidFill>
                  <a:srgbClr val="FFC000"/>
                </a:solidFill>
              </a:rPr>
              <a:t>који су одређени да рукују спрејом </a:t>
            </a:r>
            <a:r>
              <a:rPr lang="ru-RU" sz="2400" dirty="0">
                <a:solidFill>
                  <a:schemeClr val="bg1"/>
                </a:solidFill>
              </a:rPr>
              <a:t>за обележавање прста гласача </a:t>
            </a:r>
            <a:r>
              <a:rPr lang="ru-RU" sz="2400" dirty="0">
                <a:solidFill>
                  <a:srgbClr val="FFC000"/>
                </a:solidFill>
              </a:rPr>
              <a:t>треба дозволити да гласају </a:t>
            </a:r>
            <a:r>
              <a:rPr lang="ru-RU" sz="2400" dirty="0">
                <a:solidFill>
                  <a:schemeClr val="bg1"/>
                </a:solidFill>
              </a:rPr>
              <a:t>на свом гласачком месту уз решење о именовању за члана гласачког одбора</a:t>
            </a:r>
            <a:r>
              <a:rPr lang="ru-RU" sz="2400" dirty="0" smtClean="0">
                <a:solidFill>
                  <a:schemeClr val="bg1"/>
                </a:solidFill>
              </a:rPr>
              <a:t>!</a:t>
            </a:r>
            <a:endParaRPr lang="en-US" sz="2400" dirty="0">
              <a:solidFill>
                <a:schemeClr val="bg1"/>
              </a:solidFill>
            </a:endParaRPr>
          </a:p>
        </p:txBody>
      </p:sp>
      <p:pic>
        <p:nvPicPr>
          <p:cNvPr id="5" name="Picture 4" descr="cid:image005.jpg@01D5C930.C7CA8850"/>
          <p:cNvPicPr/>
          <p:nvPr/>
        </p:nvPicPr>
        <p:blipFill rotWithShape="1">
          <a:blip r:embed="rId2" r:link="rId3">
            <a:extLst>
              <a:ext uri="{28A0092B-C50C-407E-A947-70E740481C1C}">
                <a14:useLocalDpi xmlns:a14="http://schemas.microsoft.com/office/drawing/2010/main" val="0"/>
              </a:ext>
            </a:extLst>
          </a:blip>
          <a:srcRect r="472"/>
          <a:stretch/>
        </p:blipFill>
        <p:spPr bwMode="auto">
          <a:xfrm>
            <a:off x="6060239" y="922192"/>
            <a:ext cx="3466315" cy="2045452"/>
          </a:xfrm>
          <a:prstGeom prst="rect">
            <a:avLst/>
          </a:prstGeom>
          <a:ln>
            <a:noFill/>
          </a:ln>
          <a:effectLst>
            <a:outerShdw blurRad="292100" dist="139700" dir="2700000" algn="tl" rotWithShape="0">
              <a:srgbClr val="333333">
                <a:alpha val="65000"/>
              </a:srgbClr>
            </a:outerShdw>
          </a:effectLst>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3111916" y="922193"/>
            <a:ext cx="2077779" cy="20454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2314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1250"/>
                                        <p:tgtEl>
                                          <p:spTgt spid="3">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Effect transition="in" filter="fade">
                                      <p:cBhvr>
                                        <p:cTn id="13" dur="1250"/>
                                        <p:tgtEl>
                                          <p:spTgt spid="3">
                                            <p:txEl>
                                              <p:pRg st="10" end="1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1" end="11"/>
                                            </p:txEl>
                                          </p:spTgt>
                                        </p:tgtEl>
                                        <p:attrNameLst>
                                          <p:attrName>style.visibility</p:attrName>
                                        </p:attrNameLst>
                                      </p:cBhvr>
                                      <p:to>
                                        <p:strVal val="visible"/>
                                      </p:to>
                                    </p:set>
                                    <p:animEffect transition="in" filter="fade">
                                      <p:cBhvr>
                                        <p:cTn id="16" dur="1250"/>
                                        <p:tgtEl>
                                          <p:spTgt spid="3">
                                            <p:txEl>
                                              <p:pRg st="11" end="1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r-Cyrl-RS" sz="4000" dirty="0"/>
              <a:t>Пирамидални приказ органа за спровођење републичког референдума</a:t>
            </a:r>
            <a:endParaRPr lang="en-US" sz="4000"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33595" y="2623478"/>
            <a:ext cx="4724809" cy="275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6842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82" y="349135"/>
            <a:ext cx="11521440" cy="6176356"/>
          </a:xfrm>
        </p:spPr>
        <p:txBody>
          <a:bodyPr>
            <a:normAutofit lnSpcReduction="10000"/>
          </a:bodyPr>
          <a:lstStyle/>
          <a:p>
            <a:pPr marL="0" indent="0" algn="ctr">
              <a:buNone/>
            </a:pPr>
            <a:r>
              <a:rPr lang="ru-RU" sz="2400" b="1" cap="all" dirty="0">
                <a:solidFill>
                  <a:srgbClr val="FF0000"/>
                </a:solidFill>
                <a:effectLst>
                  <a:outerShdw blurRad="38100" dist="38100" dir="2700000" algn="tl">
                    <a:srgbClr val="000000">
                      <a:alpha val="43137"/>
                    </a:srgbClr>
                  </a:outerShdw>
                </a:effectLst>
              </a:rPr>
              <a:t>ДРУГА РАДЊА</a:t>
            </a:r>
            <a:r>
              <a:rPr lang="ru-RU" sz="2400" b="1" cap="all" dirty="0">
                <a:solidFill>
                  <a:schemeClr val="bg1"/>
                </a:solidFill>
                <a:effectLst>
                  <a:outerShdw blurRad="38100" dist="38100" dir="2700000" algn="tl">
                    <a:srgbClr val="000000">
                      <a:alpha val="43137"/>
                    </a:srgbClr>
                  </a:outerShdw>
                </a:effectLst>
              </a:rPr>
              <a:t>: </a:t>
            </a:r>
            <a:r>
              <a:rPr lang="ru-RU" sz="2400" b="1" cap="all" dirty="0">
                <a:solidFill>
                  <a:srgbClr val="FFC000"/>
                </a:solidFill>
                <a:effectLst>
                  <a:outerShdw blurRad="38100" dist="38100" dir="2700000" algn="tl">
                    <a:srgbClr val="000000">
                      <a:alpha val="43137"/>
                    </a:srgbClr>
                  </a:outerShdw>
                </a:effectLst>
              </a:rPr>
              <a:t>УТВРЂИВАЊЕ ИДЕНТИТЕТА </a:t>
            </a:r>
            <a:r>
              <a:rPr lang="ru-RU" sz="2400" b="1" cap="all" dirty="0" smtClean="0">
                <a:solidFill>
                  <a:schemeClr val="bg1"/>
                </a:solidFill>
                <a:effectLst>
                  <a:outerShdw blurRad="38100" dist="38100" dir="2700000" algn="tl">
                    <a:srgbClr val="000000">
                      <a:alpha val="43137"/>
                    </a:srgbClr>
                  </a:outerShdw>
                </a:effectLst>
              </a:rPr>
              <a:t>ГЛАСАЧА</a:t>
            </a:r>
          </a:p>
          <a:p>
            <a:pPr marL="0" indent="0" algn="just">
              <a:buNone/>
            </a:pPr>
            <a:r>
              <a:rPr lang="ru-RU" sz="2400" dirty="0">
                <a:solidFill>
                  <a:schemeClr val="bg1"/>
                </a:solidFill>
              </a:rPr>
              <a:t>Након што утврди да гласач није гласао, неопходно је да гласачки одбор УТВРДИ ИДЕНТИТЕТ ГЛАСАЧА. </a:t>
            </a:r>
            <a:endParaRPr lang="ru-RU" sz="2400" dirty="0" smtClean="0">
              <a:solidFill>
                <a:schemeClr val="bg1"/>
              </a:solidFill>
            </a:endParaRPr>
          </a:p>
          <a:p>
            <a:pPr marL="0" indent="0">
              <a:lnSpc>
                <a:spcPct val="100000"/>
              </a:lnSpc>
              <a:spcBef>
                <a:spcPts val="0"/>
              </a:spcBef>
              <a:buNone/>
            </a:pPr>
            <a:endParaRPr lang="ru-RU" sz="2200" dirty="0">
              <a:solidFill>
                <a:schemeClr val="bg1"/>
              </a:solidFill>
            </a:endParaRPr>
          </a:p>
          <a:p>
            <a:pPr marL="0" indent="0">
              <a:buNone/>
            </a:pPr>
            <a:endParaRPr lang="ru-RU" sz="2400" dirty="0" smtClean="0">
              <a:solidFill>
                <a:schemeClr val="bg1"/>
              </a:solidFill>
            </a:endParaRPr>
          </a:p>
          <a:p>
            <a:pPr marL="0" indent="0">
              <a:buNone/>
            </a:pPr>
            <a:endParaRPr lang="en-US" sz="2400" dirty="0">
              <a:solidFill>
                <a:schemeClr val="bg1"/>
              </a:solidFill>
            </a:endParaRPr>
          </a:p>
          <a:p>
            <a:endParaRPr lang="sr-Cyrl-RS" sz="2400" dirty="0" smtClean="0">
              <a:solidFill>
                <a:schemeClr val="bg1"/>
              </a:solidFill>
            </a:endParaRPr>
          </a:p>
          <a:p>
            <a:pPr marL="0" indent="0">
              <a:buNone/>
            </a:pPr>
            <a:endParaRPr lang="en-US" sz="2400" dirty="0">
              <a:solidFill>
                <a:schemeClr val="bg1"/>
              </a:solidFill>
            </a:endParaRPr>
          </a:p>
          <a:p>
            <a:pPr marL="0" indent="0" algn="just">
              <a:lnSpc>
                <a:spcPct val="100000"/>
              </a:lnSpc>
              <a:spcBef>
                <a:spcPts val="0"/>
              </a:spcBef>
              <a:buNone/>
            </a:pPr>
            <a:endParaRPr lang="sr-Cyrl-RS" sz="2400" b="1" dirty="0" smtClean="0">
              <a:solidFill>
                <a:schemeClr val="bg1"/>
              </a:solidFill>
            </a:endParaRPr>
          </a:p>
          <a:p>
            <a:pPr marL="0" indent="0" algn="just">
              <a:lnSpc>
                <a:spcPct val="100000"/>
              </a:lnSpc>
              <a:spcBef>
                <a:spcPts val="0"/>
              </a:spcBef>
              <a:buNone/>
            </a:pPr>
            <a:endParaRPr lang="sr-Cyrl-RS" sz="1500" b="1" dirty="0" smtClean="0">
              <a:solidFill>
                <a:schemeClr val="bg1"/>
              </a:solidFill>
            </a:endParaRPr>
          </a:p>
          <a:p>
            <a:pPr marL="0" indent="0" algn="just">
              <a:lnSpc>
                <a:spcPct val="100000"/>
              </a:lnSpc>
              <a:spcBef>
                <a:spcPts val="0"/>
              </a:spcBef>
              <a:buNone/>
            </a:pPr>
            <a:r>
              <a:rPr lang="sr-Cyrl-RS" sz="2400" b="1" dirty="0" smtClean="0">
                <a:solidFill>
                  <a:schemeClr val="bg1"/>
                </a:solidFill>
              </a:rPr>
              <a:t>! </a:t>
            </a:r>
            <a:r>
              <a:rPr lang="sr-Cyrl-RS" sz="2400" b="1" dirty="0">
                <a:solidFill>
                  <a:schemeClr val="bg1"/>
                </a:solidFill>
              </a:rPr>
              <a:t>ОБРАТИТИ ПАЖЊУ:</a:t>
            </a:r>
            <a:endParaRPr lang="en-US" sz="2400" dirty="0">
              <a:solidFill>
                <a:schemeClr val="bg1"/>
              </a:solidFill>
            </a:endParaRPr>
          </a:p>
          <a:p>
            <a:pPr marL="0" indent="0" algn="just">
              <a:lnSpc>
                <a:spcPct val="100000"/>
              </a:lnSpc>
              <a:spcBef>
                <a:spcPts val="0"/>
              </a:spcBef>
              <a:buNone/>
            </a:pPr>
            <a:r>
              <a:rPr lang="ru-RU" sz="2400" dirty="0">
                <a:solidFill>
                  <a:srgbClr val="FFC000"/>
                </a:solidFill>
                <a:effectLst>
                  <a:outerShdw blurRad="38100" dist="38100" dir="2700000" algn="tl">
                    <a:srgbClr val="000000">
                      <a:alpha val="43137"/>
                    </a:srgbClr>
                  </a:outerShdw>
                </a:effectLst>
              </a:rPr>
              <a:t>Гласач није у обавези да обавештење о времену и месту гласања понесе </a:t>
            </a:r>
            <a:r>
              <a:rPr lang="ru-RU" sz="2400" dirty="0">
                <a:solidFill>
                  <a:schemeClr val="bg1"/>
                </a:solidFill>
              </a:rPr>
              <a:t>на гласачко место и гласачки одбор не сме том гласачу да ускрати право да гласа само зато што то обавештење није понео на гласање</a:t>
            </a:r>
            <a:r>
              <a:rPr lang="sr-Cyrl-RS" sz="2400" dirty="0" smtClean="0">
                <a:solidFill>
                  <a:schemeClr val="bg1"/>
                </a:solidFill>
              </a:rPr>
              <a:t>.</a:t>
            </a:r>
          </a:p>
          <a:p>
            <a:pPr marL="0" indent="0" algn="just">
              <a:lnSpc>
                <a:spcPct val="100000"/>
              </a:lnSpc>
              <a:spcBef>
                <a:spcPts val="0"/>
              </a:spcBef>
              <a:buNone/>
            </a:pPr>
            <a:endParaRPr lang="sr-Cyrl-RS" sz="1200" dirty="0" smtClean="0">
              <a:solidFill>
                <a:schemeClr val="bg1"/>
              </a:solidFill>
            </a:endParaRPr>
          </a:p>
          <a:p>
            <a:pPr marL="0" indent="0" algn="just">
              <a:lnSpc>
                <a:spcPct val="100000"/>
              </a:lnSpc>
              <a:spcBef>
                <a:spcPts val="0"/>
              </a:spcBef>
              <a:buNone/>
            </a:pPr>
            <a:r>
              <a:rPr lang="ru-RU" sz="2400" dirty="0">
                <a:solidFill>
                  <a:schemeClr val="bg1"/>
                </a:solidFill>
              </a:rPr>
              <a:t>Свој идентитет гласач доказује </a:t>
            </a:r>
            <a:r>
              <a:rPr lang="ru-RU" sz="2400" dirty="0">
                <a:solidFill>
                  <a:srgbClr val="FFC000"/>
                </a:solidFill>
              </a:rPr>
              <a:t>важећом личном картом</a:t>
            </a:r>
            <a:r>
              <a:rPr lang="ru-RU" sz="2400" dirty="0">
                <a:solidFill>
                  <a:schemeClr val="bg1"/>
                </a:solidFill>
              </a:rPr>
              <a:t>, односно </a:t>
            </a:r>
            <a:r>
              <a:rPr lang="ru-RU" sz="2400" dirty="0">
                <a:solidFill>
                  <a:srgbClr val="FFC000"/>
                </a:solidFill>
              </a:rPr>
              <a:t>важећом путном исправом (пасош</a:t>
            </a:r>
            <a:r>
              <a:rPr lang="ru-RU" sz="2400" dirty="0" smtClean="0">
                <a:solidFill>
                  <a:srgbClr val="FFC000"/>
                </a:solidFill>
              </a:rPr>
              <a:t>)</a:t>
            </a:r>
            <a:r>
              <a:rPr lang="ru-RU" sz="2400" dirty="0" smtClean="0">
                <a:solidFill>
                  <a:schemeClr val="bg1"/>
                </a:solidFill>
              </a:rPr>
              <a:t>. </a:t>
            </a:r>
          </a:p>
          <a:p>
            <a:pPr marL="0" indent="0" algn="just">
              <a:lnSpc>
                <a:spcPct val="100000"/>
              </a:lnSpc>
              <a:spcBef>
                <a:spcPts val="0"/>
              </a:spcBef>
              <a:buNone/>
            </a:pPr>
            <a:r>
              <a:rPr lang="sr-Cyrl-RS" sz="2400" dirty="0" smtClean="0">
                <a:solidFill>
                  <a:srgbClr val="FFC000"/>
                </a:solidFill>
              </a:rPr>
              <a:t>Не </a:t>
            </a:r>
            <a:r>
              <a:rPr lang="sr-Cyrl-RS" sz="2400" dirty="0">
                <a:solidFill>
                  <a:srgbClr val="FFC000"/>
                </a:solidFill>
              </a:rPr>
              <a:t>може се користити возачка дозвола</a:t>
            </a:r>
            <a:r>
              <a:rPr lang="sr-Cyrl-RS" sz="2400" dirty="0">
                <a:solidFill>
                  <a:schemeClr val="bg1"/>
                </a:solidFill>
              </a:rPr>
              <a:t>, јер њен образац не садржи ЈМБГ </a:t>
            </a:r>
            <a:r>
              <a:rPr lang="sr-Cyrl-RS" sz="2400" dirty="0" smtClean="0">
                <a:solidFill>
                  <a:schemeClr val="bg1"/>
                </a:solidFill>
              </a:rPr>
              <a:t>гласача.</a:t>
            </a:r>
            <a:endParaRPr lang="en-US" sz="2400" dirty="0">
              <a:solidFill>
                <a:schemeClr val="bg1"/>
              </a:solidFill>
            </a:endParaRPr>
          </a:p>
        </p:txBody>
      </p:sp>
      <p:pic>
        <p:nvPicPr>
          <p:cNvPr id="4" name="Picture 3" descr="http://www.pravno-informacioni-sistem.rs/SlGlasnikPortal/slike/imgF.jpg&amp;doctype=reg&amp;regactid=424490"/>
          <p:cNvPicPr/>
          <p:nvPr/>
        </p:nvPicPr>
        <p:blipFill rotWithShape="1">
          <a:blip r:embed="rId2">
            <a:extLst>
              <a:ext uri="{28A0092B-C50C-407E-A947-70E740481C1C}">
                <a14:useLocalDpi xmlns:a14="http://schemas.microsoft.com/office/drawing/2010/main" val="0"/>
              </a:ext>
            </a:extLst>
          </a:blip>
          <a:srcRect l="-1" t="1179" r="3528" b="61290"/>
          <a:stretch/>
        </p:blipFill>
        <p:spPr bwMode="auto">
          <a:xfrm>
            <a:off x="1716751" y="1512606"/>
            <a:ext cx="3677276" cy="21553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5" name="Picture 4" descr="Сродна слика"/>
          <p:cNvPicPr/>
          <p:nvPr/>
        </p:nvPicPr>
        <p:blipFill rotWithShape="1">
          <a:blip r:embed="rId3">
            <a:extLst>
              <a:ext uri="{28A0092B-C50C-407E-A947-70E740481C1C}">
                <a14:useLocalDpi xmlns:a14="http://schemas.microsoft.com/office/drawing/2010/main" val="0"/>
              </a:ext>
            </a:extLst>
          </a:blip>
          <a:srcRect l="1779" r="2764" b="1470"/>
          <a:stretch/>
        </p:blipFill>
        <p:spPr bwMode="auto">
          <a:xfrm>
            <a:off x="7455161" y="1512606"/>
            <a:ext cx="2015412" cy="24902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97021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par>
                                <p:cTn id="8" presetID="10" presetClass="entr" presetSubtype="0" fill="hold" nodeType="withEffect">
                                  <p:stCondLst>
                                    <p:cond delay="25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500"/>
                                        <p:tgtEl>
                                          <p:spTgt spid="3">
                                            <p:txEl>
                                              <p:pRg st="1" end="1"/>
                                            </p:txEl>
                                          </p:spTgt>
                                        </p:tgtEl>
                                      </p:cBhvr>
                                    </p:animEffect>
                                  </p:childTnLst>
                                </p:cTn>
                              </p:par>
                              <p:par>
                                <p:cTn id="11" presetID="10" presetClass="entr" presetSubtype="0" fill="hold" nodeType="withEffect">
                                  <p:stCondLst>
                                    <p:cond delay="25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fade">
                                      <p:cBhvr>
                                        <p:cTn id="13" dur="1500"/>
                                        <p:tgtEl>
                                          <p:spTgt spid="3">
                                            <p:txEl>
                                              <p:pRg st="9" end="9"/>
                                            </p:txEl>
                                          </p:spTgt>
                                        </p:tgtEl>
                                      </p:cBhvr>
                                    </p:animEffect>
                                  </p:childTnLst>
                                </p:cTn>
                              </p:par>
                              <p:par>
                                <p:cTn id="14" presetID="10" presetClass="entr" presetSubtype="0" fill="hold" nodeType="withEffect">
                                  <p:stCondLst>
                                    <p:cond delay="250"/>
                                  </p:stCondLst>
                                  <p:childTnLst>
                                    <p:set>
                                      <p:cBhvr>
                                        <p:cTn id="15" dur="1" fill="hold">
                                          <p:stCondLst>
                                            <p:cond delay="0"/>
                                          </p:stCondLst>
                                        </p:cTn>
                                        <p:tgtEl>
                                          <p:spTgt spid="3">
                                            <p:txEl>
                                              <p:pRg st="10" end="10"/>
                                            </p:txEl>
                                          </p:spTgt>
                                        </p:tgtEl>
                                        <p:attrNameLst>
                                          <p:attrName>style.visibility</p:attrName>
                                        </p:attrNameLst>
                                      </p:cBhvr>
                                      <p:to>
                                        <p:strVal val="visible"/>
                                      </p:to>
                                    </p:set>
                                    <p:animEffect transition="in" filter="fade">
                                      <p:cBhvr>
                                        <p:cTn id="16" dur="1500"/>
                                        <p:tgtEl>
                                          <p:spTgt spid="3">
                                            <p:txEl>
                                              <p:pRg st="10" end="10"/>
                                            </p:txEl>
                                          </p:spTgt>
                                        </p:tgtEl>
                                      </p:cBhvr>
                                    </p:animEffect>
                                  </p:childTnLst>
                                </p:cTn>
                              </p:par>
                            </p:childTnLst>
                          </p:cTn>
                        </p:par>
                        <p:par>
                          <p:cTn id="17" fill="hold">
                            <p:stCondLst>
                              <p:cond delay="1750"/>
                            </p:stCondLst>
                            <p:childTnLst>
                              <p:par>
                                <p:cTn id="18" presetID="10" presetClass="entr" presetSubtype="0" fill="hold" nodeType="afterEffect">
                                  <p:stCondLst>
                                    <p:cond delay="0"/>
                                  </p:stCondLst>
                                  <p:childTnLst>
                                    <p:set>
                                      <p:cBhvr>
                                        <p:cTn id="19" dur="1" fill="hold">
                                          <p:stCondLst>
                                            <p:cond delay="0"/>
                                          </p:stCondLst>
                                        </p:cTn>
                                        <p:tgtEl>
                                          <p:spTgt spid="3">
                                            <p:txEl>
                                              <p:pRg st="12" end="12"/>
                                            </p:txEl>
                                          </p:spTgt>
                                        </p:tgtEl>
                                        <p:attrNameLst>
                                          <p:attrName>style.visibility</p:attrName>
                                        </p:attrNameLst>
                                      </p:cBhvr>
                                      <p:to>
                                        <p:strVal val="visible"/>
                                      </p:to>
                                    </p:set>
                                    <p:animEffect transition="in" filter="fade">
                                      <p:cBhvr>
                                        <p:cTn id="20" dur="1500"/>
                                        <p:tgtEl>
                                          <p:spTgt spid="3">
                                            <p:txEl>
                                              <p:pRg st="12" end="12"/>
                                            </p:txEl>
                                          </p:spTgt>
                                        </p:tgtEl>
                                      </p:cBhvr>
                                    </p:animEffect>
                                  </p:childTnLst>
                                </p:cTn>
                              </p:par>
                            </p:childTnLst>
                          </p:cTn>
                        </p:par>
                        <p:par>
                          <p:cTn id="21" fill="hold">
                            <p:stCondLst>
                              <p:cond delay="3500"/>
                            </p:stCondLst>
                            <p:childTnLst>
                              <p:par>
                                <p:cTn id="22" presetID="10" presetClass="entr" presetSubtype="0" fill="hold" nodeType="afterEffect">
                                  <p:stCondLst>
                                    <p:cond delay="50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250"/>
                                        <p:tgtEl>
                                          <p:spTgt spid="4"/>
                                        </p:tgtEl>
                                      </p:cBhvr>
                                    </p:animEffect>
                                  </p:childTnLst>
                                </p:cTn>
                              </p:par>
                            </p:childTnLst>
                          </p:cTn>
                        </p:par>
                        <p:par>
                          <p:cTn id="25" fill="hold">
                            <p:stCondLst>
                              <p:cond delay="5250"/>
                            </p:stCondLst>
                            <p:childTnLst>
                              <p:par>
                                <p:cTn id="26" presetID="10" presetClass="entr" presetSubtype="0" fill="hold" nodeType="afterEffect">
                                  <p:stCondLst>
                                    <p:cond delay="50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250"/>
                                        <p:tgtEl>
                                          <p:spTgt spid="5"/>
                                        </p:tgtEl>
                                      </p:cBhvr>
                                    </p:animEffect>
                                  </p:childTnLst>
                                </p:cTn>
                              </p:par>
                              <p:par>
                                <p:cTn id="29" presetID="10" presetClass="entr" presetSubtype="0" fill="hold" nodeType="withEffect">
                                  <p:stCondLst>
                                    <p:cond delay="1250"/>
                                  </p:stCondLst>
                                  <p:childTnLst>
                                    <p:set>
                                      <p:cBhvr>
                                        <p:cTn id="30" dur="1" fill="hold">
                                          <p:stCondLst>
                                            <p:cond delay="0"/>
                                          </p:stCondLst>
                                        </p:cTn>
                                        <p:tgtEl>
                                          <p:spTgt spid="3">
                                            <p:txEl>
                                              <p:pRg st="13" end="13"/>
                                            </p:txEl>
                                          </p:spTgt>
                                        </p:tgtEl>
                                        <p:attrNameLst>
                                          <p:attrName>style.visibility</p:attrName>
                                        </p:attrNameLst>
                                      </p:cBhvr>
                                      <p:to>
                                        <p:strVal val="visible"/>
                                      </p:to>
                                    </p:set>
                                    <p:animEffect transition="in" filter="fade">
                                      <p:cBhvr>
                                        <p:cTn id="31" dur="1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945" y="382385"/>
            <a:ext cx="11346873" cy="5121107"/>
          </a:xfrm>
        </p:spPr>
        <p:txBody>
          <a:bodyPr>
            <a:normAutofit/>
          </a:bodyPr>
          <a:lstStyle/>
          <a:p>
            <a:pPr marL="0" indent="0" algn="just">
              <a:lnSpc>
                <a:spcPct val="100000"/>
              </a:lnSpc>
              <a:spcBef>
                <a:spcPts val="0"/>
              </a:spcBef>
              <a:buNone/>
            </a:pPr>
            <a:endParaRPr lang="sr-Cyrl-RS" sz="1050" b="1" dirty="0" smtClean="0">
              <a:solidFill>
                <a:schemeClr val="bg1"/>
              </a:solidFill>
            </a:endParaRPr>
          </a:p>
          <a:p>
            <a:pPr marL="0" indent="0" algn="just">
              <a:lnSpc>
                <a:spcPct val="100000"/>
              </a:lnSpc>
              <a:spcBef>
                <a:spcPts val="0"/>
              </a:spcBef>
              <a:buNone/>
            </a:pPr>
            <a:endParaRPr lang="sr-Cyrl-RS" sz="1050" b="1" dirty="0" smtClean="0">
              <a:solidFill>
                <a:schemeClr val="bg1"/>
              </a:solidFill>
            </a:endParaRPr>
          </a:p>
          <a:p>
            <a:pPr marL="0" indent="0" algn="just">
              <a:lnSpc>
                <a:spcPct val="100000"/>
              </a:lnSpc>
              <a:spcBef>
                <a:spcPts val="0"/>
              </a:spcBef>
              <a:buNone/>
            </a:pPr>
            <a:endParaRPr lang="sr-Cyrl-RS" b="1" dirty="0" smtClean="0">
              <a:solidFill>
                <a:schemeClr val="bg1"/>
              </a:solidFill>
            </a:endParaRPr>
          </a:p>
          <a:p>
            <a:pPr marL="0" indent="0" algn="just">
              <a:lnSpc>
                <a:spcPct val="100000"/>
              </a:lnSpc>
              <a:spcBef>
                <a:spcPts val="0"/>
              </a:spcBef>
              <a:buNone/>
            </a:pPr>
            <a:endParaRPr lang="sr-Cyrl-RS" sz="1600" dirty="0" smtClean="0">
              <a:solidFill>
                <a:schemeClr val="bg1"/>
              </a:solidFill>
            </a:endParaRPr>
          </a:p>
          <a:p>
            <a:pPr marL="0" indent="0" algn="just">
              <a:lnSpc>
                <a:spcPct val="100000"/>
              </a:lnSpc>
              <a:spcBef>
                <a:spcPts val="0"/>
              </a:spcBef>
              <a:buNone/>
            </a:pPr>
            <a:endParaRPr lang="sr-Cyrl-RS" sz="1600" dirty="0" smtClean="0">
              <a:solidFill>
                <a:schemeClr val="bg1"/>
              </a:solidFill>
            </a:endParaRPr>
          </a:p>
          <a:p>
            <a:pPr marL="0" indent="0" algn="just">
              <a:lnSpc>
                <a:spcPct val="100000"/>
              </a:lnSpc>
              <a:spcBef>
                <a:spcPts val="0"/>
              </a:spcBef>
              <a:buNone/>
            </a:pPr>
            <a:endParaRPr lang="en-US" sz="1600" dirty="0">
              <a:solidFill>
                <a:schemeClr val="bg1"/>
              </a:solidFill>
            </a:endParaRPr>
          </a:p>
          <a:p>
            <a:pPr marL="0" indent="0" algn="just">
              <a:lnSpc>
                <a:spcPct val="100000"/>
              </a:lnSpc>
              <a:spcBef>
                <a:spcPts val="0"/>
              </a:spcBef>
              <a:buNone/>
            </a:pPr>
            <a:r>
              <a:rPr lang="sr-Cyrl-RS" b="1" dirty="0">
                <a:solidFill>
                  <a:schemeClr val="bg1"/>
                </a:solidFill>
              </a:rPr>
              <a:t>! ОБРАТИТИ ПАЖЊУ:</a:t>
            </a:r>
            <a:endParaRPr lang="en-US" dirty="0">
              <a:solidFill>
                <a:schemeClr val="bg1"/>
              </a:solidFill>
            </a:endParaRPr>
          </a:p>
          <a:p>
            <a:pPr marL="0" indent="0" algn="just">
              <a:lnSpc>
                <a:spcPct val="100000"/>
              </a:lnSpc>
              <a:spcBef>
                <a:spcPts val="0"/>
              </a:spcBef>
              <a:buNone/>
            </a:pPr>
            <a:r>
              <a:rPr lang="sr-Cyrl-RS" dirty="0" smtClean="0">
                <a:solidFill>
                  <a:schemeClr val="bg1"/>
                </a:solidFill>
              </a:rPr>
              <a:t>Уколико на гласачко место </a:t>
            </a:r>
            <a:r>
              <a:rPr lang="sr-Cyrl-RS" dirty="0">
                <a:solidFill>
                  <a:schemeClr val="bg1"/>
                </a:solidFill>
              </a:rPr>
              <a:t>дође </a:t>
            </a:r>
            <a:r>
              <a:rPr lang="sr-Cyrl-RS" dirty="0" smtClean="0">
                <a:solidFill>
                  <a:schemeClr val="bg1"/>
                </a:solidFill>
              </a:rPr>
              <a:t>гласач који </a:t>
            </a:r>
            <a:r>
              <a:rPr lang="sr-Cyrl-RS" dirty="0">
                <a:solidFill>
                  <a:schemeClr val="bg1"/>
                </a:solidFill>
              </a:rPr>
              <a:t>поседује важећи документ у </a:t>
            </a:r>
            <a:r>
              <a:rPr lang="sr-Cyrl-RS" b="1" dirty="0">
                <a:solidFill>
                  <a:schemeClr val="bg1"/>
                </a:solidFill>
              </a:rPr>
              <a:t>којем је наведено </a:t>
            </a:r>
            <a:r>
              <a:rPr lang="sr-Cyrl-RS" b="1" dirty="0">
                <a:solidFill>
                  <a:srgbClr val="FFC000"/>
                </a:solidFill>
              </a:rPr>
              <a:t>друго презиме </a:t>
            </a:r>
            <a:r>
              <a:rPr lang="sr-Cyrl-RS" b="1" dirty="0">
                <a:solidFill>
                  <a:schemeClr val="bg1"/>
                </a:solidFill>
              </a:rPr>
              <a:t>у односу на презиме </a:t>
            </a:r>
            <a:r>
              <a:rPr lang="sr-Cyrl-RS" b="1" dirty="0" smtClean="0">
                <a:solidFill>
                  <a:schemeClr val="bg1"/>
                </a:solidFill>
              </a:rPr>
              <a:t>у </a:t>
            </a:r>
            <a:r>
              <a:rPr lang="sr-Cyrl-RS" b="1" dirty="0">
                <a:solidFill>
                  <a:schemeClr val="bg1"/>
                </a:solidFill>
              </a:rPr>
              <a:t>изводу из бирачког </a:t>
            </a:r>
            <a:r>
              <a:rPr lang="sr-Cyrl-RS" b="1" dirty="0" smtClean="0">
                <a:solidFill>
                  <a:schemeClr val="bg1"/>
                </a:solidFill>
              </a:rPr>
              <a:t>списка</a:t>
            </a:r>
            <a:r>
              <a:rPr lang="sr-Latn-RS" dirty="0" smtClean="0">
                <a:solidFill>
                  <a:schemeClr val="bg1"/>
                </a:solidFill>
              </a:rPr>
              <a:t>,</a:t>
            </a:r>
            <a:r>
              <a:rPr lang="sr-Cyrl-RS" dirty="0" smtClean="0">
                <a:solidFill>
                  <a:schemeClr val="bg1"/>
                </a:solidFill>
              </a:rPr>
              <a:t> гласачки одбор том гласачу </a:t>
            </a:r>
            <a:r>
              <a:rPr lang="sr-Cyrl-RS" dirty="0" smtClean="0">
                <a:solidFill>
                  <a:srgbClr val="FFC000"/>
                </a:solidFill>
              </a:rPr>
              <a:t>омогућава </a:t>
            </a:r>
            <a:r>
              <a:rPr lang="sr-Cyrl-RS" dirty="0">
                <a:solidFill>
                  <a:srgbClr val="FFC000"/>
                </a:solidFill>
              </a:rPr>
              <a:t>да гласа</a:t>
            </a:r>
            <a:r>
              <a:rPr lang="sr-Cyrl-RS" dirty="0">
                <a:solidFill>
                  <a:schemeClr val="bg1"/>
                </a:solidFill>
              </a:rPr>
              <a:t>, </a:t>
            </a:r>
            <a:r>
              <a:rPr lang="sr-Cyrl-RS" dirty="0" smtClean="0">
                <a:solidFill>
                  <a:srgbClr val="FFC000"/>
                </a:solidFill>
              </a:rPr>
              <a:t>под </a:t>
            </a:r>
            <a:r>
              <a:rPr lang="sr-Cyrl-RS" dirty="0">
                <a:solidFill>
                  <a:srgbClr val="FFC000"/>
                </a:solidFill>
              </a:rPr>
              <a:t>условом да се на основу слике </a:t>
            </a:r>
            <a:r>
              <a:rPr lang="sr-Cyrl-RS" dirty="0" smtClean="0">
                <a:solidFill>
                  <a:srgbClr val="FFC000"/>
                </a:solidFill>
              </a:rPr>
              <a:t>гласача и ЈМБГ </a:t>
            </a:r>
            <a:r>
              <a:rPr lang="sr-Cyrl-RS" dirty="0" smtClean="0">
                <a:solidFill>
                  <a:schemeClr val="bg1"/>
                </a:solidFill>
              </a:rPr>
              <a:t>у </a:t>
            </a:r>
            <a:r>
              <a:rPr lang="sr-Cyrl-RS" dirty="0">
                <a:solidFill>
                  <a:schemeClr val="bg1"/>
                </a:solidFill>
              </a:rPr>
              <a:t>документу којим доказује свој идентитет може утврдити </a:t>
            </a:r>
            <a:r>
              <a:rPr lang="sr-Cyrl-RS" dirty="0">
                <a:solidFill>
                  <a:srgbClr val="FFC000"/>
                </a:solidFill>
              </a:rPr>
              <a:t>да је у питању иста особа</a:t>
            </a:r>
            <a:r>
              <a:rPr lang="sr-Cyrl-RS" dirty="0" smtClean="0">
                <a:solidFill>
                  <a:srgbClr val="FFC000"/>
                </a:solidFill>
              </a:rPr>
              <a:t>.</a:t>
            </a:r>
            <a:endParaRPr lang="en-US" dirty="0">
              <a:solidFill>
                <a:srgbClr val="FFC000"/>
              </a:solidFill>
            </a:endParaRPr>
          </a:p>
        </p:txBody>
      </p:sp>
    </p:spTree>
    <p:extLst>
      <p:ext uri="{BB962C8B-B14F-4D97-AF65-F5344CB8AC3E}">
        <p14:creationId xmlns:p14="http://schemas.microsoft.com/office/powerpoint/2010/main" val="2072181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3">
                                            <p:txEl>
                                              <p:pRg st="7" end="7"/>
                                            </p:txEl>
                                          </p:spTgt>
                                        </p:tgtEl>
                                        <p:attrNameLst>
                                          <p:attrName>style.visibility</p:attrName>
                                        </p:attrNameLst>
                                      </p:cBhvr>
                                      <p:to>
                                        <p:strVal val="visible"/>
                                      </p:to>
                                    </p:set>
                                    <p:animEffect transition="in" filter="fade">
                                      <p:cBhvr>
                                        <p:cTn id="11"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 y="399011"/>
            <a:ext cx="10988040" cy="6018414"/>
          </a:xfrm>
        </p:spPr>
        <p:txBody>
          <a:bodyPr>
            <a:normAutofit/>
          </a:bodyPr>
          <a:lstStyle/>
          <a:p>
            <a:pPr marL="0" indent="0" algn="just">
              <a:lnSpc>
                <a:spcPct val="100000"/>
              </a:lnSpc>
              <a:spcBef>
                <a:spcPts val="0"/>
              </a:spcBef>
              <a:buNone/>
            </a:pPr>
            <a:r>
              <a:rPr lang="ru-RU" sz="2400" dirty="0">
                <a:solidFill>
                  <a:schemeClr val="bg1"/>
                </a:solidFill>
              </a:rPr>
              <a:t>Ако на гласачком месту гласају гласачи </a:t>
            </a:r>
            <a:r>
              <a:rPr lang="ru-RU" sz="2400" b="1" dirty="0">
                <a:solidFill>
                  <a:srgbClr val="FFC000"/>
                </a:solidFill>
                <a:effectLst>
                  <a:outerShdw blurRad="38100" dist="38100" dir="2700000" algn="tl">
                    <a:srgbClr val="000000">
                      <a:alpha val="43137"/>
                    </a:srgbClr>
                  </a:outerShdw>
                </a:effectLst>
              </a:rPr>
              <a:t>у Војсци Србије</a:t>
            </a:r>
            <a:r>
              <a:rPr lang="ru-RU" sz="2400" dirty="0">
                <a:solidFill>
                  <a:schemeClr val="bg1"/>
                </a:solidFill>
              </a:rPr>
              <a:t>, они свој идентитет могу да докажу </a:t>
            </a:r>
            <a:r>
              <a:rPr lang="ru-RU" sz="2400" b="1" dirty="0">
                <a:solidFill>
                  <a:srgbClr val="FFC000"/>
                </a:solidFill>
                <a:effectLst>
                  <a:outerShdw blurRad="38100" dist="38100" dir="2700000" algn="tl">
                    <a:srgbClr val="000000">
                      <a:alpha val="43137"/>
                    </a:srgbClr>
                  </a:outerShdw>
                </a:effectLst>
              </a:rPr>
              <a:t>и војном легитимацијом која садржи слику гласача </a:t>
            </a:r>
            <a:r>
              <a:rPr lang="ru-RU" sz="2400" dirty="0">
                <a:solidFill>
                  <a:schemeClr val="bg1"/>
                </a:solidFill>
              </a:rPr>
              <a:t>и његов јединствени матични број грађана</a:t>
            </a:r>
            <a:r>
              <a:rPr lang="ru-RU" sz="2400" dirty="0" smtClean="0">
                <a:solidFill>
                  <a:schemeClr val="bg1"/>
                </a:solidFill>
              </a:rPr>
              <a:t>.</a:t>
            </a:r>
            <a:endParaRPr lang="en-US" sz="2400" dirty="0">
              <a:solidFill>
                <a:schemeClr val="bg1"/>
              </a:solidFill>
            </a:endParaRPr>
          </a:p>
          <a:p>
            <a:pPr algn="just">
              <a:lnSpc>
                <a:spcPct val="100000"/>
              </a:lnSpc>
              <a:spcBef>
                <a:spcPts val="0"/>
              </a:spcBef>
            </a:pPr>
            <a:endParaRPr lang="sr-Cyrl-RS" sz="2400" dirty="0" smtClean="0">
              <a:solidFill>
                <a:schemeClr val="bg1"/>
              </a:solidFill>
            </a:endParaRPr>
          </a:p>
          <a:p>
            <a:pPr algn="just">
              <a:lnSpc>
                <a:spcPct val="100000"/>
              </a:lnSpc>
              <a:spcBef>
                <a:spcPts val="0"/>
              </a:spcBef>
            </a:pPr>
            <a:endParaRPr lang="sr-Cyrl-RS" sz="2400" dirty="0">
              <a:solidFill>
                <a:schemeClr val="bg1"/>
              </a:solidFill>
            </a:endParaRPr>
          </a:p>
          <a:p>
            <a:pPr algn="just">
              <a:lnSpc>
                <a:spcPct val="100000"/>
              </a:lnSpc>
              <a:spcBef>
                <a:spcPts val="0"/>
              </a:spcBef>
            </a:pPr>
            <a:endParaRPr lang="sr-Cyrl-RS" sz="2400" dirty="0" smtClean="0">
              <a:solidFill>
                <a:schemeClr val="bg1"/>
              </a:solidFill>
            </a:endParaRPr>
          </a:p>
          <a:p>
            <a:pPr algn="just">
              <a:lnSpc>
                <a:spcPct val="100000"/>
              </a:lnSpc>
              <a:spcBef>
                <a:spcPts val="0"/>
              </a:spcBef>
            </a:pPr>
            <a:endParaRPr lang="sr-Cyrl-RS" sz="2400" dirty="0" smtClean="0">
              <a:solidFill>
                <a:schemeClr val="bg1"/>
              </a:solidFill>
            </a:endParaRPr>
          </a:p>
          <a:p>
            <a:pPr marL="0" indent="0" algn="just">
              <a:lnSpc>
                <a:spcPct val="100000"/>
              </a:lnSpc>
              <a:spcBef>
                <a:spcPts val="0"/>
              </a:spcBef>
              <a:buNone/>
            </a:pPr>
            <a:endParaRPr lang="sr-Cyrl-RS" sz="2400" dirty="0">
              <a:solidFill>
                <a:schemeClr val="bg1"/>
              </a:solidFill>
            </a:endParaRPr>
          </a:p>
          <a:p>
            <a:pPr algn="just">
              <a:lnSpc>
                <a:spcPct val="100000"/>
              </a:lnSpc>
              <a:spcBef>
                <a:spcPts val="0"/>
              </a:spcBef>
            </a:pPr>
            <a:endParaRPr lang="sr-Cyrl-RS" sz="2400" dirty="0" smtClean="0">
              <a:solidFill>
                <a:schemeClr val="bg1"/>
              </a:solidFill>
            </a:endParaRPr>
          </a:p>
          <a:p>
            <a:pPr algn="just">
              <a:lnSpc>
                <a:spcPct val="100000"/>
              </a:lnSpc>
              <a:spcBef>
                <a:spcPts val="0"/>
              </a:spcBef>
            </a:pPr>
            <a:endParaRPr lang="sr-Cyrl-RS" sz="2400" dirty="0" smtClean="0">
              <a:solidFill>
                <a:schemeClr val="bg1"/>
              </a:solidFill>
            </a:endParaRPr>
          </a:p>
          <a:p>
            <a:pPr marL="0" indent="0" algn="just">
              <a:lnSpc>
                <a:spcPct val="100000"/>
              </a:lnSpc>
              <a:spcBef>
                <a:spcPts val="0"/>
              </a:spcBef>
              <a:buNone/>
            </a:pPr>
            <a:r>
              <a:rPr lang="ru-RU" sz="2400" dirty="0">
                <a:solidFill>
                  <a:schemeClr val="bg1"/>
                </a:solidFill>
              </a:rPr>
              <a:t>Гласач који гласа на гласачком месту унутар завода за извршење кривичних санкција свој идентитет може да докаже и одговарајућом исправом коју му издаје тај завод</a:t>
            </a:r>
            <a:r>
              <a:rPr lang="sr-Cyrl-RS" sz="2400" dirty="0" smtClean="0">
                <a:solidFill>
                  <a:schemeClr val="bg1"/>
                </a:solidFill>
              </a:rPr>
              <a:t>.</a:t>
            </a:r>
            <a:endParaRPr lang="en-US" sz="2400" dirty="0">
              <a:solidFill>
                <a:schemeClr val="bg1"/>
              </a:solidFill>
            </a:endParaRPr>
          </a:p>
          <a:p>
            <a:endParaRPr lang="en-US" dirty="0">
              <a:solidFill>
                <a:schemeClr val="bg1"/>
              </a:solidFill>
            </a:endParaRPr>
          </a:p>
        </p:txBody>
      </p:sp>
      <p:pic>
        <p:nvPicPr>
          <p:cNvPr id="4" name="Picture 3" descr="http://www.pravno-informacioni-sistem.rs/SlGlasnikPortal/slike/img4.gif&amp;doctype=reg&amp;abc=cba&amp;eli=true&amp;eliActId=419931&amp;regactid=419931"/>
          <p:cNvPicPr/>
          <p:nvPr/>
        </p:nvPicPr>
        <p:blipFill rotWithShape="1">
          <a:blip r:embed="rId2">
            <a:extLst>
              <a:ext uri="{28A0092B-C50C-407E-A947-70E740481C1C}">
                <a14:useLocalDpi xmlns:a14="http://schemas.microsoft.com/office/drawing/2010/main" val="0"/>
              </a:ext>
            </a:extLst>
          </a:blip>
          <a:srcRect l="11069" t="27201" r="5573" b="45096"/>
          <a:stretch/>
        </p:blipFill>
        <p:spPr bwMode="auto">
          <a:xfrm>
            <a:off x="4133617" y="1707502"/>
            <a:ext cx="3452326" cy="20247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22677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childTnLst>
                          </p:cTn>
                        </p:par>
                        <p:par>
                          <p:cTn id="11" fill="hold">
                            <p:stCondLst>
                              <p:cond delay="500"/>
                            </p:stCondLst>
                            <p:childTnLst>
                              <p:par>
                                <p:cTn id="12" presetID="10" presetClass="entr" presetSubtype="0" fill="hold" nodeType="afterEffect">
                                  <p:stCondLst>
                                    <p:cond delay="25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695" y="282632"/>
            <a:ext cx="11612880" cy="6417425"/>
          </a:xfrm>
        </p:spPr>
        <p:txBody>
          <a:bodyPr/>
          <a:lstStyle/>
          <a:p>
            <a:pPr marL="0" indent="0" algn="ctr">
              <a:lnSpc>
                <a:spcPct val="100000"/>
              </a:lnSpc>
              <a:spcBef>
                <a:spcPts val="0"/>
              </a:spcBef>
              <a:buNone/>
            </a:pPr>
            <a:r>
              <a:rPr lang="ru-RU" sz="2400" b="1" dirty="0" smtClean="0">
                <a:solidFill>
                  <a:srgbClr val="FF0000"/>
                </a:solidFill>
                <a:effectLst>
                  <a:outerShdw blurRad="38100" dist="38100" dir="2700000" algn="tl">
                    <a:srgbClr val="000000">
                      <a:alpha val="43137"/>
                    </a:srgbClr>
                  </a:outerShdw>
                </a:effectLst>
              </a:rPr>
              <a:t>ТРЕЋА </a:t>
            </a:r>
            <a:r>
              <a:rPr lang="ru-RU" sz="2400" b="1" dirty="0">
                <a:solidFill>
                  <a:srgbClr val="FF0000"/>
                </a:solidFill>
                <a:effectLst>
                  <a:outerShdw blurRad="38100" dist="38100" dir="2700000" algn="tl">
                    <a:srgbClr val="000000">
                      <a:alpha val="43137"/>
                    </a:srgbClr>
                  </a:outerShdw>
                </a:effectLst>
              </a:rPr>
              <a:t>РАДЊА</a:t>
            </a:r>
            <a:r>
              <a:rPr lang="ru-RU" sz="2400" b="1" dirty="0">
                <a:solidFill>
                  <a:schemeClr val="bg1"/>
                </a:solidFill>
                <a:effectLst>
                  <a:outerShdw blurRad="38100" dist="38100" dir="2700000" algn="tl">
                    <a:srgbClr val="000000">
                      <a:alpha val="43137"/>
                    </a:srgbClr>
                  </a:outerShdw>
                </a:effectLst>
              </a:rPr>
              <a:t>: ПРОВЕРА </a:t>
            </a:r>
            <a:r>
              <a:rPr lang="ru-RU" sz="2400" b="1" dirty="0">
                <a:solidFill>
                  <a:srgbClr val="FFC000"/>
                </a:solidFill>
                <a:effectLst>
                  <a:outerShdw blurRad="38100" dist="38100" dir="2700000" algn="tl">
                    <a:srgbClr val="000000">
                      <a:alpha val="43137"/>
                    </a:srgbClr>
                  </a:outerShdw>
                </a:effectLst>
              </a:rPr>
              <a:t>ДА ЛИ ЈЕ ГЛАСАЧ УПИСАН У ИЗВОД </a:t>
            </a:r>
            <a:r>
              <a:rPr lang="ru-RU" sz="2400" b="1" dirty="0">
                <a:solidFill>
                  <a:schemeClr val="bg1"/>
                </a:solidFill>
                <a:effectLst>
                  <a:outerShdw blurRad="38100" dist="38100" dir="2700000" algn="tl">
                    <a:srgbClr val="000000">
                      <a:alpha val="43137"/>
                    </a:srgbClr>
                  </a:outerShdw>
                </a:effectLst>
              </a:rPr>
              <a:t>ИЗ БИРАЧКОГ </a:t>
            </a:r>
            <a:r>
              <a:rPr lang="ru-RU" sz="2400" b="1" dirty="0" smtClean="0">
                <a:solidFill>
                  <a:schemeClr val="bg1"/>
                </a:solidFill>
                <a:effectLst>
                  <a:outerShdw blurRad="38100" dist="38100" dir="2700000" algn="tl">
                    <a:srgbClr val="000000">
                      <a:alpha val="43137"/>
                    </a:srgbClr>
                  </a:outerShdw>
                </a:effectLst>
              </a:rPr>
              <a:t>СПИСКА</a:t>
            </a:r>
          </a:p>
          <a:p>
            <a:pPr marL="0" indent="0" algn="just">
              <a:lnSpc>
                <a:spcPct val="100000"/>
              </a:lnSpc>
              <a:spcBef>
                <a:spcPts val="0"/>
              </a:spcBef>
              <a:buNone/>
            </a:pPr>
            <a:endParaRPr lang="ru-RU" sz="2400" b="1" dirty="0" smtClean="0">
              <a:solidFill>
                <a:schemeClr val="bg1"/>
              </a:solidFill>
            </a:endParaRPr>
          </a:p>
          <a:p>
            <a:pPr marL="0" indent="0" algn="just">
              <a:lnSpc>
                <a:spcPct val="100000"/>
              </a:lnSpc>
              <a:spcBef>
                <a:spcPts val="0"/>
              </a:spcBef>
              <a:buNone/>
            </a:pPr>
            <a:r>
              <a:rPr lang="ru-RU" sz="2400" dirty="0">
                <a:solidFill>
                  <a:schemeClr val="bg1"/>
                </a:solidFill>
              </a:rPr>
              <a:t>Након што утврди идентитет гласача, гласачки одбор приступа ПРОВЕРИ ДА ЛИ ЈЕ ГЛАСАЧ УПИСАН У ИЗВОД ИЗ БИРАЧКОГ СПИСКА.</a:t>
            </a:r>
            <a:endParaRPr lang="en-US" sz="2400" dirty="0">
              <a:solidFill>
                <a:schemeClr val="bg1"/>
              </a:solidFill>
            </a:endParaRPr>
          </a:p>
          <a:p>
            <a:pPr marL="0" indent="0" algn="just">
              <a:lnSpc>
                <a:spcPct val="100000"/>
              </a:lnSpc>
              <a:spcBef>
                <a:spcPts val="0"/>
              </a:spcBef>
              <a:buNone/>
            </a:pPr>
            <a:endParaRPr lang="ru-RU" sz="1200" dirty="0" smtClean="0">
              <a:solidFill>
                <a:schemeClr val="bg1"/>
              </a:solidFill>
            </a:endParaRPr>
          </a:p>
          <a:p>
            <a:pPr marL="0" indent="0" algn="just">
              <a:lnSpc>
                <a:spcPct val="100000"/>
              </a:lnSpc>
              <a:spcBef>
                <a:spcPts val="0"/>
              </a:spcBef>
              <a:buNone/>
            </a:pPr>
            <a:r>
              <a:rPr lang="ru-RU" sz="2400" dirty="0" smtClean="0">
                <a:solidFill>
                  <a:schemeClr val="bg1"/>
                </a:solidFill>
              </a:rPr>
              <a:t>Члан гласачког одбора </a:t>
            </a:r>
            <a:r>
              <a:rPr lang="ru-RU" sz="2400" dirty="0">
                <a:solidFill>
                  <a:schemeClr val="bg1"/>
                </a:solidFill>
              </a:rPr>
              <a:t>који је задужен за руковање изводом из бирачког </a:t>
            </a:r>
            <a:r>
              <a:rPr lang="ru-RU" sz="2400" dirty="0" smtClean="0">
                <a:solidFill>
                  <a:schemeClr val="bg1"/>
                </a:solidFill>
              </a:rPr>
              <a:t>списка </a:t>
            </a:r>
            <a:r>
              <a:rPr lang="ru-RU" sz="2400" dirty="0" smtClean="0">
                <a:solidFill>
                  <a:srgbClr val="FFC000"/>
                </a:solidFill>
              </a:rPr>
              <a:t>проналази гласача </a:t>
            </a:r>
            <a:r>
              <a:rPr lang="ru-RU" sz="2400" dirty="0" smtClean="0">
                <a:solidFill>
                  <a:schemeClr val="bg1"/>
                </a:solidFill>
              </a:rPr>
              <a:t>у </a:t>
            </a:r>
            <a:r>
              <a:rPr lang="ru-RU" sz="2400" dirty="0">
                <a:solidFill>
                  <a:schemeClr val="bg1"/>
                </a:solidFill>
              </a:rPr>
              <a:t>изводу </a:t>
            </a:r>
            <a:r>
              <a:rPr lang="ru-RU" sz="2400" dirty="0">
                <a:solidFill>
                  <a:srgbClr val="FFC000"/>
                </a:solidFill>
              </a:rPr>
              <a:t>и </a:t>
            </a:r>
            <a:r>
              <a:rPr lang="ru-RU" sz="2400" b="1" dirty="0">
                <a:solidFill>
                  <a:srgbClr val="FFC000"/>
                </a:solidFill>
              </a:rPr>
              <a:t>заокружује редни број испред његовог </a:t>
            </a:r>
            <a:r>
              <a:rPr lang="ru-RU" sz="2400" b="1" dirty="0" smtClean="0">
                <a:solidFill>
                  <a:srgbClr val="FFC000"/>
                </a:solidFill>
              </a:rPr>
              <a:t>личног имена</a:t>
            </a:r>
            <a:r>
              <a:rPr lang="ru-RU" sz="2400" dirty="0">
                <a:solidFill>
                  <a:schemeClr val="bg1"/>
                </a:solidFill>
              </a:rPr>
              <a:t>, </a:t>
            </a:r>
            <a:r>
              <a:rPr lang="ru-RU" sz="2400" b="1" dirty="0">
                <a:solidFill>
                  <a:schemeClr val="bg1"/>
                </a:solidFill>
              </a:rPr>
              <a:t>што је знак да је </a:t>
            </a:r>
            <a:r>
              <a:rPr lang="ru-RU" sz="2400" b="1" dirty="0" smtClean="0">
                <a:solidFill>
                  <a:schemeClr val="bg1"/>
                </a:solidFill>
              </a:rPr>
              <a:t>гласач гласао</a:t>
            </a:r>
            <a:r>
              <a:rPr lang="ru-RU" sz="2400" dirty="0">
                <a:solidFill>
                  <a:schemeClr val="bg1"/>
                </a:solidFill>
              </a:rPr>
              <a:t>, након чега се </a:t>
            </a:r>
            <a:r>
              <a:rPr lang="ru-RU" sz="2400" dirty="0" smtClean="0">
                <a:solidFill>
                  <a:schemeClr val="bg1"/>
                </a:solidFill>
              </a:rPr>
              <a:t>гласач потписује </a:t>
            </a:r>
            <a:r>
              <a:rPr lang="ru-RU" sz="2400" dirty="0">
                <a:solidFill>
                  <a:schemeClr val="bg1"/>
                </a:solidFill>
              </a:rPr>
              <a:t>на одговарајућем месту у изводу</a:t>
            </a:r>
            <a:r>
              <a:rPr lang="ru-RU" sz="2400" dirty="0" smtClean="0">
                <a:solidFill>
                  <a:schemeClr val="bg1"/>
                </a:solidFill>
              </a:rPr>
              <a:t>.</a:t>
            </a:r>
            <a:endParaRPr lang="en-US" sz="2400" dirty="0">
              <a:solidFill>
                <a:schemeClr val="bg1"/>
              </a:solidFill>
            </a:endParaRPr>
          </a:p>
        </p:txBody>
      </p:sp>
      <p:pic>
        <p:nvPicPr>
          <p:cNvPr id="4" name="Picture 3"/>
          <p:cNvPicPr/>
          <p:nvPr/>
        </p:nvPicPr>
        <p:blipFill rotWithShape="1">
          <a:blip r:embed="rId2"/>
          <a:srcRect l="966" r="1160" b="1257"/>
          <a:stretch/>
        </p:blipFill>
        <p:spPr>
          <a:xfrm>
            <a:off x="4086045" y="3304082"/>
            <a:ext cx="3956180" cy="30127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0063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1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10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82" y="266006"/>
            <a:ext cx="11587942" cy="5877099"/>
          </a:xfrm>
        </p:spPr>
        <p:txBody>
          <a:bodyPr>
            <a:noAutofit/>
          </a:bodyPr>
          <a:lstStyle/>
          <a:p>
            <a:pPr marL="0" indent="0" algn="just">
              <a:lnSpc>
                <a:spcPct val="100000"/>
              </a:lnSpc>
              <a:spcBef>
                <a:spcPts val="0"/>
              </a:spcBef>
              <a:buNone/>
            </a:pPr>
            <a:endParaRPr lang="sr-Cyrl-RS" sz="2400" b="1" dirty="0" smtClean="0">
              <a:solidFill>
                <a:schemeClr val="bg1"/>
              </a:solidFill>
            </a:endParaRPr>
          </a:p>
          <a:p>
            <a:pPr marL="0" indent="0" algn="just">
              <a:lnSpc>
                <a:spcPct val="100000"/>
              </a:lnSpc>
              <a:spcBef>
                <a:spcPts val="0"/>
              </a:spcBef>
              <a:buNone/>
            </a:pPr>
            <a:endParaRPr lang="sr-Cyrl-RS" sz="2400" b="1" dirty="0" smtClean="0">
              <a:solidFill>
                <a:schemeClr val="bg1"/>
              </a:solidFill>
            </a:endParaRPr>
          </a:p>
          <a:p>
            <a:pPr marL="0" indent="0" algn="just">
              <a:lnSpc>
                <a:spcPct val="100000"/>
              </a:lnSpc>
              <a:spcBef>
                <a:spcPts val="0"/>
              </a:spcBef>
              <a:buNone/>
            </a:pPr>
            <a:r>
              <a:rPr lang="sr-Cyrl-RS" sz="2400" b="1" dirty="0" smtClean="0">
                <a:solidFill>
                  <a:schemeClr val="bg1"/>
                </a:solidFill>
              </a:rPr>
              <a:t>! </a:t>
            </a:r>
            <a:r>
              <a:rPr lang="sr-Cyrl-RS" sz="2400" b="1" dirty="0">
                <a:solidFill>
                  <a:schemeClr val="bg1"/>
                </a:solidFill>
              </a:rPr>
              <a:t>ОБРАТИТИ ПАЖЊУ</a:t>
            </a:r>
            <a:r>
              <a:rPr lang="sr-Cyrl-RS" sz="2400" b="1" dirty="0" smtClean="0">
                <a:solidFill>
                  <a:schemeClr val="bg1"/>
                </a:solidFill>
              </a:rPr>
              <a:t>:</a:t>
            </a:r>
          </a:p>
          <a:p>
            <a:pPr marL="0" indent="0" algn="just">
              <a:lnSpc>
                <a:spcPct val="100000"/>
              </a:lnSpc>
              <a:spcBef>
                <a:spcPts val="0"/>
              </a:spcBef>
              <a:buNone/>
            </a:pPr>
            <a:endParaRPr lang="en-US" sz="2400" dirty="0">
              <a:solidFill>
                <a:schemeClr val="bg1"/>
              </a:solidFill>
            </a:endParaRPr>
          </a:p>
          <a:p>
            <a:pPr marL="0" indent="0" algn="just">
              <a:lnSpc>
                <a:spcPct val="100000"/>
              </a:lnSpc>
              <a:spcBef>
                <a:spcPts val="0"/>
              </a:spcBef>
              <a:buNone/>
            </a:pPr>
            <a:r>
              <a:rPr lang="ru-RU" sz="2400" dirty="0">
                <a:solidFill>
                  <a:srgbClr val="FFC000"/>
                </a:solidFill>
              </a:rPr>
              <a:t>Гласач са инвалидитетом </a:t>
            </a:r>
            <a:r>
              <a:rPr lang="ru-RU" sz="2400" dirty="0">
                <a:solidFill>
                  <a:schemeClr val="bg1"/>
                </a:solidFill>
              </a:rPr>
              <a:t>који није у стању да својеручно напише своје име и презиме у изводу из бирачког списка, има могућност да се потпише тако што ће на одговарајуће место у изводу из бирачког списка отиснути печат који садржи податке о његовом личном идентитету, односно </a:t>
            </a:r>
            <a:r>
              <a:rPr lang="ru-RU" sz="2400" dirty="0">
                <a:solidFill>
                  <a:srgbClr val="FFC000"/>
                </a:solidFill>
              </a:rPr>
              <a:t>печат са угравираним потписом </a:t>
            </a:r>
            <a:r>
              <a:rPr lang="ru-RU" sz="2400" dirty="0">
                <a:solidFill>
                  <a:schemeClr val="bg1"/>
                </a:solidFill>
              </a:rPr>
              <a:t>(факсимил</a:t>
            </a:r>
            <a:r>
              <a:rPr lang="ru-RU" sz="2400" dirty="0" smtClean="0">
                <a:solidFill>
                  <a:schemeClr val="bg1"/>
                </a:solidFill>
              </a:rPr>
              <a:t>).</a:t>
            </a:r>
            <a:endParaRPr lang="sr-Cyrl-RS" sz="2400" dirty="0" smtClean="0">
              <a:solidFill>
                <a:schemeClr val="bg1"/>
              </a:solidFill>
            </a:endParaRPr>
          </a:p>
          <a:p>
            <a:pPr marL="0" indent="0" algn="just">
              <a:lnSpc>
                <a:spcPct val="100000"/>
              </a:lnSpc>
              <a:spcBef>
                <a:spcPts val="0"/>
              </a:spcBef>
              <a:buNone/>
            </a:pPr>
            <a:endParaRPr lang="en-US" sz="1500" dirty="0">
              <a:solidFill>
                <a:schemeClr val="bg1"/>
              </a:solidFill>
            </a:endParaRPr>
          </a:p>
          <a:p>
            <a:pPr marL="0" indent="0" algn="just">
              <a:lnSpc>
                <a:spcPct val="100000"/>
              </a:lnSpc>
              <a:spcBef>
                <a:spcPts val="0"/>
              </a:spcBef>
              <a:buNone/>
            </a:pPr>
            <a:r>
              <a:rPr lang="ru-RU" sz="2400" dirty="0">
                <a:solidFill>
                  <a:srgbClr val="FFC000"/>
                </a:solidFill>
              </a:rPr>
              <a:t>Гласач који није писмен</a:t>
            </a:r>
            <a:r>
              <a:rPr lang="ru-RU" sz="2400" dirty="0">
                <a:solidFill>
                  <a:schemeClr val="bg1"/>
                </a:solidFill>
              </a:rPr>
              <a:t>, односно гласач са инвалидитетом који не поседује печат који садржи податке о његовом личном идентитету, односно факсимил, </a:t>
            </a:r>
            <a:r>
              <a:rPr lang="ru-RU" sz="2400" dirty="0">
                <a:solidFill>
                  <a:srgbClr val="FFC000"/>
                </a:solidFill>
              </a:rPr>
              <a:t>не потписује се у изводу из бирачког списка, већ то уместо њега чини његов помагач </a:t>
            </a:r>
            <a:r>
              <a:rPr lang="ru-RU" sz="2400" dirty="0">
                <a:solidFill>
                  <a:schemeClr val="bg1"/>
                </a:solidFill>
              </a:rPr>
              <a:t>којег је довео са собом на гласачко место ради попуњавања гласачког листића</a:t>
            </a:r>
            <a:r>
              <a:rPr lang="sr-Cyrl-RS"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103506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1000"/>
                                        <p:tgtEl>
                                          <p:spTgt spid="3">
                                            <p:txEl>
                                              <p:pRg st="4" end="4"/>
                                            </p:txEl>
                                          </p:spTgt>
                                        </p:tgtEl>
                                      </p:cBhvr>
                                    </p:animEffect>
                                  </p:childTnLst>
                                </p:cTn>
                              </p:par>
                            </p:childTnLst>
                          </p:cTn>
                        </p:par>
                        <p:par>
                          <p:cTn id="12" fill="hold">
                            <p:stCondLst>
                              <p:cond delay="2500"/>
                            </p:stCondLst>
                            <p:childTnLst>
                              <p:par>
                                <p:cTn id="13" presetID="10" presetClass="entr" presetSubtype="0" fill="hold" nodeType="afterEffect">
                                  <p:stCondLst>
                                    <p:cond delay="25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447" y="224444"/>
            <a:ext cx="10996353" cy="6475614"/>
          </a:xfrm>
        </p:spPr>
        <p:txBody>
          <a:bodyPr>
            <a:normAutofit fontScale="77500" lnSpcReduction="20000"/>
          </a:bodyPr>
          <a:lstStyle/>
          <a:p>
            <a:pPr marL="0" indent="0" algn="just">
              <a:lnSpc>
                <a:spcPct val="120000"/>
              </a:lnSpc>
              <a:spcBef>
                <a:spcPts val="0"/>
              </a:spcBef>
              <a:buNone/>
            </a:pPr>
            <a:endParaRPr lang="sr-Cyrl-RS" sz="1900" b="1" dirty="0" smtClean="0">
              <a:solidFill>
                <a:schemeClr val="bg1"/>
              </a:solidFill>
            </a:endParaRPr>
          </a:p>
          <a:p>
            <a:pPr marL="0" indent="0" algn="just">
              <a:lnSpc>
                <a:spcPct val="120000"/>
              </a:lnSpc>
              <a:spcBef>
                <a:spcPts val="0"/>
              </a:spcBef>
              <a:buNone/>
            </a:pPr>
            <a:r>
              <a:rPr lang="sr-Cyrl-RS" sz="3100" b="1" dirty="0" smtClean="0">
                <a:solidFill>
                  <a:schemeClr val="bg1"/>
                </a:solidFill>
              </a:rPr>
              <a:t>НАПОМЕНА</a:t>
            </a:r>
            <a:r>
              <a:rPr lang="sr-Cyrl-RS" sz="3100" b="1" dirty="0">
                <a:solidFill>
                  <a:schemeClr val="bg1"/>
                </a:solidFill>
              </a:rPr>
              <a:t>: </a:t>
            </a:r>
            <a:endParaRPr lang="sr-Cyrl-RS" sz="3100" b="1" dirty="0" smtClean="0">
              <a:solidFill>
                <a:schemeClr val="bg1"/>
              </a:solidFill>
            </a:endParaRPr>
          </a:p>
          <a:p>
            <a:pPr marL="0" indent="0" algn="just">
              <a:lnSpc>
                <a:spcPct val="120000"/>
              </a:lnSpc>
              <a:spcBef>
                <a:spcPts val="0"/>
              </a:spcBef>
              <a:buNone/>
            </a:pPr>
            <a:r>
              <a:rPr lang="ru-RU" sz="3100" dirty="0">
                <a:solidFill>
                  <a:srgbClr val="FFC000"/>
                </a:solidFill>
              </a:rPr>
              <a:t>У случају да не може да нађе гласача у изводу</a:t>
            </a:r>
            <a:r>
              <a:rPr lang="ru-RU" sz="3100" dirty="0">
                <a:solidFill>
                  <a:schemeClr val="bg1"/>
                </a:solidFill>
              </a:rPr>
              <a:t>, члан гласачког одбора треба да провери да ли се тај гласач налази </a:t>
            </a:r>
            <a:r>
              <a:rPr lang="ru-RU" sz="3100" dirty="0">
                <a:solidFill>
                  <a:srgbClr val="FFC000"/>
                </a:solidFill>
              </a:rPr>
              <a:t>у списку накнадних промена </a:t>
            </a:r>
            <a:r>
              <a:rPr lang="ru-RU" sz="3100" dirty="0">
                <a:solidFill>
                  <a:schemeClr val="bg1"/>
                </a:solidFill>
              </a:rPr>
              <a:t>у изводу из бирачког списка, ако такав списак постоји</a:t>
            </a:r>
            <a:r>
              <a:rPr lang="sr-Cyrl-RS" sz="3100" dirty="0" smtClean="0">
                <a:solidFill>
                  <a:schemeClr val="bg1"/>
                </a:solidFill>
              </a:rPr>
              <a:t>.</a:t>
            </a:r>
            <a:endParaRPr lang="en-US" sz="3100" dirty="0">
              <a:solidFill>
                <a:schemeClr val="bg1"/>
              </a:solidFill>
            </a:endParaRPr>
          </a:p>
          <a:p>
            <a:pPr marL="0" indent="0" algn="just">
              <a:lnSpc>
                <a:spcPct val="120000"/>
              </a:lnSpc>
              <a:spcBef>
                <a:spcPts val="0"/>
              </a:spcBef>
              <a:buNone/>
            </a:pPr>
            <a:r>
              <a:rPr lang="ru-RU" sz="3100" dirty="0">
                <a:solidFill>
                  <a:schemeClr val="bg1"/>
                </a:solidFill>
              </a:rPr>
              <a:t>Ако гласач није уписан ни у извод из бирачког списка, ни у списак накнадних промена у бирачком списку, гласачки одбор треба да упути гласача да провери на којем је гласачком месту уписан у бирачки списак, упитом на интернет страници </a:t>
            </a:r>
            <a:r>
              <a:rPr lang="ru-RU" sz="3100" dirty="0">
                <a:solidFill>
                  <a:srgbClr val="FF0000"/>
                </a:solidFill>
              </a:rPr>
              <a:t>https://</a:t>
            </a:r>
            <a:r>
              <a:rPr lang="ru-RU" sz="3100" dirty="0" smtClean="0">
                <a:solidFill>
                  <a:srgbClr val="FF0000"/>
                </a:solidFill>
              </a:rPr>
              <a:t>upit.birackispisak.gov.rs</a:t>
            </a:r>
            <a:r>
              <a:rPr lang="ru-RU" sz="3100" dirty="0" smtClean="0">
                <a:solidFill>
                  <a:schemeClr val="bg1"/>
                </a:solidFill>
              </a:rPr>
              <a:t> </a:t>
            </a:r>
            <a:r>
              <a:rPr lang="ru-RU" sz="3100" dirty="0">
                <a:solidFill>
                  <a:schemeClr val="bg1"/>
                </a:solidFill>
              </a:rPr>
              <a:t>или контактирањем телефоном Министарства државне управе и локалне самоуправе</a:t>
            </a:r>
            <a:r>
              <a:rPr lang="sr-Cyrl-RS" sz="3100" dirty="0" smtClean="0">
                <a:solidFill>
                  <a:schemeClr val="bg1"/>
                </a:solidFill>
              </a:rPr>
              <a:t>. </a:t>
            </a:r>
            <a:endParaRPr lang="en-US" sz="3100" dirty="0">
              <a:solidFill>
                <a:schemeClr val="bg1"/>
              </a:solidFill>
            </a:endParaRPr>
          </a:p>
          <a:p>
            <a:pPr marL="0" indent="0" algn="just">
              <a:lnSpc>
                <a:spcPct val="120000"/>
              </a:lnSpc>
              <a:spcBef>
                <a:spcPts val="0"/>
              </a:spcBef>
              <a:buNone/>
            </a:pPr>
            <a:endParaRPr lang="en-US" sz="3100" dirty="0">
              <a:solidFill>
                <a:schemeClr val="bg1"/>
              </a:solidFill>
            </a:endParaRPr>
          </a:p>
          <a:p>
            <a:pPr marL="0" indent="0" algn="just">
              <a:lnSpc>
                <a:spcPct val="120000"/>
              </a:lnSpc>
              <a:spcBef>
                <a:spcPts val="0"/>
              </a:spcBef>
              <a:buNone/>
            </a:pPr>
            <a:r>
              <a:rPr lang="sr-Cyrl-RS" sz="3100" b="1" dirty="0">
                <a:solidFill>
                  <a:schemeClr val="bg1"/>
                </a:solidFill>
              </a:rPr>
              <a:t>! ОБРАТИТИ ПАЖЊУ:</a:t>
            </a:r>
            <a:endParaRPr lang="en-US" sz="3100" dirty="0">
              <a:solidFill>
                <a:schemeClr val="bg1"/>
              </a:solidFill>
            </a:endParaRPr>
          </a:p>
          <a:p>
            <a:pPr marL="0" indent="0" algn="just">
              <a:lnSpc>
                <a:spcPct val="120000"/>
              </a:lnSpc>
              <a:spcBef>
                <a:spcPts val="0"/>
              </a:spcBef>
              <a:buNone/>
            </a:pPr>
            <a:r>
              <a:rPr lang="sr-Cyrl-RS" sz="3100" b="1" dirty="0" smtClean="0">
                <a:solidFill>
                  <a:srgbClr val="FF0000"/>
                </a:solidFill>
                <a:effectLst>
                  <a:outerShdw blurRad="38100" dist="38100" dir="2700000" algn="tl">
                    <a:srgbClr val="000000">
                      <a:alpha val="43137"/>
                    </a:srgbClr>
                  </a:outerShdw>
                </a:effectLst>
              </a:rPr>
              <a:t>Строго је забрањено </a:t>
            </a:r>
            <a:r>
              <a:rPr lang="sr-Cyrl-RS" sz="3100" b="1" dirty="0">
                <a:solidFill>
                  <a:srgbClr val="FF0000"/>
                </a:solidFill>
                <a:effectLst>
                  <a:outerShdw blurRad="38100" dist="38100" dir="2700000" algn="tl">
                    <a:srgbClr val="000000">
                      <a:alpha val="43137"/>
                    </a:srgbClr>
                  </a:outerShdw>
                </a:effectLst>
              </a:rPr>
              <a:t>било </a:t>
            </a:r>
            <a:r>
              <a:rPr lang="sr-Cyrl-RS" sz="3100" b="1" dirty="0" smtClean="0">
                <a:solidFill>
                  <a:srgbClr val="FF0000"/>
                </a:solidFill>
                <a:effectLst>
                  <a:outerShdw blurRad="38100" dist="38100" dir="2700000" algn="tl">
                    <a:srgbClr val="000000">
                      <a:alpha val="43137"/>
                    </a:srgbClr>
                  </a:outerShdw>
                </a:effectLst>
              </a:rPr>
              <a:t>какво дописивање </a:t>
            </a:r>
            <a:r>
              <a:rPr lang="sr-Cyrl-RS" sz="3100" b="1" dirty="0">
                <a:solidFill>
                  <a:srgbClr val="FF0000"/>
                </a:solidFill>
                <a:effectLst>
                  <a:outerShdw blurRad="38100" dist="38100" dir="2700000" algn="tl">
                    <a:srgbClr val="000000">
                      <a:alpha val="43137"/>
                    </a:srgbClr>
                  </a:outerShdw>
                </a:effectLst>
              </a:rPr>
              <a:t>у извод из бирачког </a:t>
            </a:r>
            <a:r>
              <a:rPr lang="sr-Cyrl-RS" sz="3100" b="1" dirty="0" smtClean="0">
                <a:solidFill>
                  <a:srgbClr val="FF0000"/>
                </a:solidFill>
                <a:effectLst>
                  <a:outerShdw blurRad="38100" dist="38100" dir="2700000" algn="tl">
                    <a:srgbClr val="000000">
                      <a:alpha val="43137"/>
                    </a:srgbClr>
                  </a:outerShdw>
                </a:effectLst>
              </a:rPr>
              <a:t>списка</a:t>
            </a:r>
            <a:r>
              <a:rPr lang="sr-Cyrl-RS" sz="3100" dirty="0" smtClean="0">
                <a:solidFill>
                  <a:schemeClr val="bg1"/>
                </a:solidFill>
              </a:rPr>
              <a:t>.</a:t>
            </a:r>
          </a:p>
          <a:p>
            <a:pPr marL="0" indent="0" algn="just">
              <a:lnSpc>
                <a:spcPct val="120000"/>
              </a:lnSpc>
              <a:spcBef>
                <a:spcPts val="0"/>
              </a:spcBef>
              <a:buNone/>
            </a:pPr>
            <a:r>
              <a:rPr lang="sr-Cyrl-RS" sz="3100" dirty="0" smtClean="0">
                <a:solidFill>
                  <a:schemeClr val="bg1"/>
                </a:solidFill>
              </a:rPr>
              <a:t>Кршење </a:t>
            </a:r>
            <a:r>
              <a:rPr lang="sr-Cyrl-RS" sz="3100" dirty="0">
                <a:solidFill>
                  <a:schemeClr val="bg1"/>
                </a:solidFill>
              </a:rPr>
              <a:t>ове забране подразумева поништавање гласања на </a:t>
            </a:r>
            <a:r>
              <a:rPr lang="sr-Cyrl-RS" sz="3100" dirty="0" smtClean="0">
                <a:solidFill>
                  <a:schemeClr val="bg1"/>
                </a:solidFill>
              </a:rPr>
              <a:t>гласачком месту. </a:t>
            </a:r>
          </a:p>
          <a:p>
            <a:pPr marL="0" indent="0" algn="just">
              <a:lnSpc>
                <a:spcPct val="120000"/>
              </a:lnSpc>
              <a:spcBef>
                <a:spcPts val="0"/>
              </a:spcBef>
              <a:buNone/>
            </a:pPr>
            <a:r>
              <a:rPr lang="sr-Cyrl-RS" sz="3100" dirty="0" smtClean="0">
                <a:solidFill>
                  <a:schemeClr val="bg1"/>
                </a:solidFill>
              </a:rPr>
              <a:t>Зато гласачки одбор</a:t>
            </a:r>
            <a:r>
              <a:rPr lang="sr-Cyrl-RS" sz="3100" dirty="0">
                <a:solidFill>
                  <a:schemeClr val="bg1"/>
                </a:solidFill>
              </a:rPr>
              <a:t>, ако не нађе неко лице у изводу из бирачког списка, </a:t>
            </a:r>
            <a:r>
              <a:rPr lang="sr-Cyrl-RS" sz="3100" b="1" dirty="0">
                <a:solidFill>
                  <a:srgbClr val="FF0000"/>
                </a:solidFill>
                <a:effectLst>
                  <a:outerShdw blurRad="38100" dist="38100" dir="2700000" algn="tl">
                    <a:srgbClr val="000000">
                      <a:alpha val="43137"/>
                    </a:srgbClr>
                  </a:outerShdw>
                </a:effectLst>
              </a:rPr>
              <a:t>НИКАКО НЕ СМЕ </a:t>
            </a:r>
            <a:r>
              <a:rPr lang="sr-Cyrl-RS" sz="3100" dirty="0">
                <a:solidFill>
                  <a:srgbClr val="FF0000"/>
                </a:solidFill>
                <a:effectLst>
                  <a:outerShdw blurRad="38100" dist="38100" dir="2700000" algn="tl">
                    <a:srgbClr val="000000">
                      <a:alpha val="43137"/>
                    </a:srgbClr>
                  </a:outerShdw>
                </a:effectLst>
              </a:rPr>
              <a:t>да га допише у извод и не сме му дозволити да гласа</a:t>
            </a:r>
            <a:r>
              <a:rPr lang="sr-Cyrl-RS" sz="3100" dirty="0">
                <a:solidFill>
                  <a:schemeClr val="bg1"/>
                </a:solidFill>
              </a:rPr>
              <a:t>, без обзира на то што га евентуално познаје или што то лице тврди да гласа на том </a:t>
            </a:r>
            <a:r>
              <a:rPr lang="sr-Cyrl-RS" sz="3100" dirty="0" smtClean="0">
                <a:solidFill>
                  <a:schemeClr val="bg1"/>
                </a:solidFill>
              </a:rPr>
              <a:t>гласачком месту.</a:t>
            </a:r>
            <a:endParaRPr lang="en-US" sz="3100" dirty="0">
              <a:solidFill>
                <a:schemeClr val="bg1"/>
              </a:solidFill>
            </a:endParaRPr>
          </a:p>
        </p:txBody>
      </p:sp>
    </p:spTree>
    <p:extLst>
      <p:ext uri="{BB962C8B-B14F-4D97-AF65-F5344CB8AC3E}">
        <p14:creationId xmlns:p14="http://schemas.microsoft.com/office/powerpoint/2010/main" val="274938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2500"/>
                            </p:stCondLst>
                            <p:childTnLst>
                              <p:par>
                                <p:cTn id="13" presetID="10" presetClass="entr" presetSubtype="0" fill="hold" nodeType="afterEffect">
                                  <p:stCondLst>
                                    <p:cond delay="25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childTnLst>
                          </p:cTn>
                        </p:par>
                        <p:par>
                          <p:cTn id="16" fill="hold">
                            <p:stCondLst>
                              <p:cond delay="3750"/>
                            </p:stCondLst>
                            <p:childTnLst>
                              <p:par>
                                <p:cTn id="17" presetID="10" presetClass="entr" presetSubtype="0" fill="hold" nodeType="afterEffect">
                                  <p:stCondLst>
                                    <p:cond delay="25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childTnLst>
                                </p:cTn>
                              </p:par>
                            </p:childTnLst>
                          </p:cTn>
                        </p:par>
                        <p:par>
                          <p:cTn id="20" fill="hold">
                            <p:stCondLst>
                              <p:cond delay="5000"/>
                            </p:stCondLst>
                            <p:childTnLst>
                              <p:par>
                                <p:cTn id="21" presetID="10" presetClass="entr" presetSubtype="0" fill="hold" nodeType="afterEffect">
                                  <p:stCondLst>
                                    <p:cond delay="25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1000"/>
                                        <p:tgtEl>
                                          <p:spTgt spid="3">
                                            <p:txEl>
                                              <p:pRg st="6" end="6"/>
                                            </p:txEl>
                                          </p:spTgt>
                                        </p:tgtEl>
                                      </p:cBhvr>
                                    </p:animEffect>
                                  </p:childTnLst>
                                </p:cTn>
                              </p:par>
                            </p:childTnLst>
                          </p:cTn>
                        </p:par>
                        <p:par>
                          <p:cTn id="24" fill="hold">
                            <p:stCondLst>
                              <p:cond delay="6250"/>
                            </p:stCondLst>
                            <p:childTnLst>
                              <p:par>
                                <p:cTn id="25" presetID="10" presetClass="entr" presetSubtype="0" fill="hold" nodeType="afterEffect">
                                  <p:stCondLst>
                                    <p:cond delay="25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1000"/>
                                        <p:tgtEl>
                                          <p:spTgt spid="3">
                                            <p:txEl>
                                              <p:pRg st="7" end="7"/>
                                            </p:txEl>
                                          </p:spTgt>
                                        </p:tgtEl>
                                      </p:cBhvr>
                                    </p:animEffect>
                                  </p:childTnLst>
                                </p:cTn>
                              </p:par>
                            </p:childTnLst>
                          </p:cTn>
                        </p:par>
                        <p:par>
                          <p:cTn id="28" fill="hold">
                            <p:stCondLst>
                              <p:cond delay="7500"/>
                            </p:stCondLst>
                            <p:childTnLst>
                              <p:par>
                                <p:cTn id="29" presetID="10" presetClass="entr" presetSubtype="0" fill="hold" nodeType="afterEffect">
                                  <p:stCondLst>
                                    <p:cond delay="25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827" y="196553"/>
            <a:ext cx="11699193" cy="6445316"/>
          </a:xfrm>
        </p:spPr>
        <p:txBody>
          <a:bodyPr>
            <a:noAutofit/>
          </a:bodyPr>
          <a:lstStyle/>
          <a:p>
            <a:pPr marL="0" indent="0" algn="ctr">
              <a:buNone/>
            </a:pPr>
            <a:r>
              <a:rPr lang="ru-RU" sz="2400" b="1" dirty="0">
                <a:solidFill>
                  <a:srgbClr val="FF0000"/>
                </a:solidFill>
                <a:effectLst>
                  <a:outerShdw blurRad="38100" dist="38100" dir="2700000" algn="tl">
                    <a:srgbClr val="000000">
                      <a:alpha val="43137"/>
                    </a:srgbClr>
                  </a:outerShdw>
                </a:effectLst>
              </a:rPr>
              <a:t>ЧЕТВРТА РАДЊА</a:t>
            </a:r>
            <a:r>
              <a:rPr lang="ru-RU" sz="2400" b="1" dirty="0">
                <a:solidFill>
                  <a:schemeClr val="bg1"/>
                </a:solidFill>
                <a:effectLst>
                  <a:outerShdw blurRad="38100" dist="38100" dir="2700000" algn="tl">
                    <a:srgbClr val="000000">
                      <a:alpha val="43137"/>
                    </a:srgbClr>
                  </a:outerShdw>
                </a:effectLst>
              </a:rPr>
              <a:t>: </a:t>
            </a:r>
            <a:r>
              <a:rPr lang="ru-RU" sz="2400" b="1" dirty="0">
                <a:solidFill>
                  <a:srgbClr val="FFC000"/>
                </a:solidFill>
                <a:effectLst>
                  <a:outerShdw blurRad="38100" dist="38100" dir="2700000" algn="tl">
                    <a:srgbClr val="000000">
                      <a:alpha val="43137"/>
                    </a:srgbClr>
                  </a:outerShdw>
                </a:effectLst>
              </a:rPr>
              <a:t>ОБЕЛЕЖАВАЊЕ ГЛАСАЧА СПРЕЈОМ</a:t>
            </a:r>
            <a:endParaRPr lang="sr-Cyrl-RS" sz="2400" b="1" dirty="0">
              <a:solidFill>
                <a:srgbClr val="FFC000"/>
              </a:solidFill>
              <a:effectLst>
                <a:outerShdw blurRad="38100" dist="38100" dir="2700000" algn="tl">
                  <a:srgbClr val="000000">
                    <a:alpha val="43137"/>
                  </a:srgbClr>
                </a:outerShdw>
              </a:effectLst>
            </a:endParaRPr>
          </a:p>
          <a:p>
            <a:pPr marL="0" indent="0" algn="just">
              <a:lnSpc>
                <a:spcPct val="100000"/>
              </a:lnSpc>
              <a:spcBef>
                <a:spcPts val="0"/>
              </a:spcBef>
              <a:buNone/>
            </a:pPr>
            <a:endParaRPr lang="sr-Cyrl-RS" sz="2400" b="1" dirty="0" smtClean="0">
              <a:solidFill>
                <a:schemeClr val="bg1"/>
              </a:solidFill>
            </a:endParaRPr>
          </a:p>
          <a:p>
            <a:pPr marL="0" indent="0" algn="just">
              <a:buNone/>
            </a:pPr>
            <a:endParaRPr lang="sr-Cyrl-RS" sz="2400" b="1" dirty="0">
              <a:solidFill>
                <a:schemeClr val="bg1"/>
              </a:solidFill>
            </a:endParaRPr>
          </a:p>
          <a:p>
            <a:pPr marL="0" indent="0" algn="just">
              <a:buNone/>
            </a:pPr>
            <a:endParaRPr lang="sr-Cyrl-RS" sz="2400" b="1" dirty="0" smtClean="0">
              <a:solidFill>
                <a:schemeClr val="bg1"/>
              </a:solidFill>
            </a:endParaRPr>
          </a:p>
          <a:p>
            <a:pPr marL="0" indent="0" algn="just">
              <a:buNone/>
            </a:pPr>
            <a:endParaRPr lang="sr-Cyrl-RS" sz="2400" b="1" dirty="0">
              <a:solidFill>
                <a:schemeClr val="bg1"/>
              </a:solidFill>
            </a:endParaRPr>
          </a:p>
          <a:p>
            <a:pPr marL="0" indent="0" algn="just">
              <a:buNone/>
            </a:pPr>
            <a:endParaRPr lang="sr-Cyrl-RS" sz="2400" b="1" dirty="0" smtClean="0">
              <a:solidFill>
                <a:schemeClr val="bg1"/>
              </a:solidFill>
            </a:endParaRPr>
          </a:p>
          <a:p>
            <a:pPr marL="0" indent="0" algn="just">
              <a:buNone/>
            </a:pPr>
            <a:endParaRPr lang="sr-Cyrl-RS" sz="2400" b="1" dirty="0" smtClean="0">
              <a:solidFill>
                <a:schemeClr val="bg1"/>
              </a:solidFill>
            </a:endParaRPr>
          </a:p>
          <a:p>
            <a:pPr marL="0" indent="0" algn="just">
              <a:lnSpc>
                <a:spcPct val="100000"/>
              </a:lnSpc>
              <a:spcBef>
                <a:spcPts val="0"/>
              </a:spcBef>
              <a:buNone/>
            </a:pPr>
            <a:r>
              <a:rPr lang="ru-RU" sz="2200" dirty="0">
                <a:solidFill>
                  <a:schemeClr val="bg1"/>
                </a:solidFill>
              </a:rPr>
              <a:t>Након што му се уручи гласачки листић, гласач прилази члану гласачког одбора који му СПЕЦИЈАЛНИМ СПРЕЈОМ ОБЕЛЕЖАВА </a:t>
            </a:r>
            <a:r>
              <a:rPr lang="ru-RU" sz="2200" b="1" dirty="0">
                <a:solidFill>
                  <a:srgbClr val="FFC000"/>
                </a:solidFill>
              </a:rPr>
              <a:t>КАЖИПРСТ ДЕСНЕ РУКЕ </a:t>
            </a:r>
            <a:r>
              <a:rPr lang="ru-RU" sz="2200" dirty="0">
                <a:solidFill>
                  <a:schemeClr val="bg1"/>
                </a:solidFill>
              </a:rPr>
              <a:t>испод корена нокта као знак да је гласао.</a:t>
            </a:r>
            <a:r>
              <a:rPr lang="ru-RU" sz="2400" dirty="0" smtClean="0">
                <a:solidFill>
                  <a:schemeClr val="bg1"/>
                </a:solidFill>
              </a:rPr>
              <a:t> </a:t>
            </a:r>
          </a:p>
          <a:p>
            <a:pPr marL="0" indent="0" algn="just">
              <a:lnSpc>
                <a:spcPct val="100000"/>
              </a:lnSpc>
              <a:spcBef>
                <a:spcPts val="0"/>
              </a:spcBef>
              <a:buNone/>
            </a:pPr>
            <a:endParaRPr lang="ru-RU" sz="1300" dirty="0" smtClean="0">
              <a:solidFill>
                <a:schemeClr val="bg1"/>
              </a:solidFill>
            </a:endParaRPr>
          </a:p>
          <a:p>
            <a:pPr marL="0" indent="0" algn="just">
              <a:lnSpc>
                <a:spcPct val="100000"/>
              </a:lnSpc>
              <a:spcBef>
                <a:spcPts val="0"/>
              </a:spcBef>
              <a:buNone/>
            </a:pPr>
            <a:r>
              <a:rPr lang="ru-RU" sz="2200" dirty="0">
                <a:solidFill>
                  <a:schemeClr val="bg1"/>
                </a:solidFill>
              </a:rPr>
              <a:t>Гласачу који нема кажипрст десне руке биће обележен следећи доступан прст удесно и коначно палац те руке, испод корена нокта. </a:t>
            </a:r>
            <a:endParaRPr lang="ru-RU" sz="2200" dirty="0" smtClean="0">
              <a:solidFill>
                <a:schemeClr val="bg1"/>
              </a:solidFill>
            </a:endParaRPr>
          </a:p>
          <a:p>
            <a:pPr marL="0" indent="0" algn="just">
              <a:lnSpc>
                <a:spcPct val="100000"/>
              </a:lnSpc>
              <a:spcBef>
                <a:spcPts val="0"/>
              </a:spcBef>
              <a:buNone/>
            </a:pPr>
            <a:endParaRPr lang="ru-RU" sz="1300" dirty="0" smtClean="0">
              <a:solidFill>
                <a:schemeClr val="bg1"/>
              </a:solidFill>
            </a:endParaRPr>
          </a:p>
          <a:p>
            <a:pPr marL="0" indent="0" algn="just">
              <a:lnSpc>
                <a:spcPct val="100000"/>
              </a:lnSpc>
              <a:spcBef>
                <a:spcPts val="0"/>
              </a:spcBef>
              <a:buNone/>
            </a:pPr>
            <a:r>
              <a:rPr lang="ru-RU" sz="2200" dirty="0">
                <a:solidFill>
                  <a:schemeClr val="bg1"/>
                </a:solidFill>
              </a:rPr>
              <a:t>Гласачу који нема десну шаку биће обележен кажипрст леве руке, односно следећи доступан прст улево и коначно палац те руке, испод корена нокта. </a:t>
            </a:r>
            <a:endParaRPr lang="ru-RU" sz="2200" dirty="0" smtClean="0">
              <a:solidFill>
                <a:schemeClr val="bg1"/>
              </a:solidFill>
            </a:endParaRPr>
          </a:p>
          <a:p>
            <a:pPr marL="0" indent="0" algn="just">
              <a:lnSpc>
                <a:spcPct val="100000"/>
              </a:lnSpc>
              <a:spcBef>
                <a:spcPts val="0"/>
              </a:spcBef>
              <a:buNone/>
            </a:pPr>
            <a:endParaRPr lang="ru-RU" sz="1300" dirty="0" smtClean="0">
              <a:solidFill>
                <a:schemeClr val="bg1"/>
              </a:solidFill>
            </a:endParaRPr>
          </a:p>
          <a:p>
            <a:pPr marL="0" indent="0" algn="just">
              <a:lnSpc>
                <a:spcPct val="100000"/>
              </a:lnSpc>
              <a:spcBef>
                <a:spcPts val="0"/>
              </a:spcBef>
              <a:buNone/>
            </a:pPr>
            <a:r>
              <a:rPr lang="ru-RU" sz="2200" dirty="0">
                <a:solidFill>
                  <a:schemeClr val="bg1"/>
                </a:solidFill>
              </a:rPr>
              <a:t>Ако гласач нема шаке, обележавање се не обавља.</a:t>
            </a:r>
            <a:endParaRPr lang="en-US" sz="2200" dirty="0">
              <a:solidFill>
                <a:schemeClr val="bg1"/>
              </a:solidFill>
            </a:endParaRPr>
          </a:p>
        </p:txBody>
      </p:sp>
      <p:pic>
        <p:nvPicPr>
          <p:cNvPr id="5" name="Picture 4" descr="cid:image005.jpg@01D5C930.C7CA8850"/>
          <p:cNvPicPr/>
          <p:nvPr/>
        </p:nvPicPr>
        <p:blipFill rotWithShape="1">
          <a:blip r:embed="rId2" r:link="rId3" cstate="print">
            <a:extLst>
              <a:ext uri="{28A0092B-C50C-407E-A947-70E740481C1C}">
                <a14:useLocalDpi xmlns:a14="http://schemas.microsoft.com/office/drawing/2010/main" val="0"/>
              </a:ext>
            </a:extLst>
          </a:blip>
          <a:srcRect l="-1" r="789" b="204"/>
          <a:stretch/>
        </p:blipFill>
        <p:spPr bwMode="auto">
          <a:xfrm>
            <a:off x="6301028" y="811412"/>
            <a:ext cx="3626743" cy="2286351"/>
          </a:xfrm>
          <a:prstGeom prst="rect">
            <a:avLst/>
          </a:prstGeom>
          <a:ln>
            <a:noFill/>
          </a:ln>
          <a:effectLst>
            <a:outerShdw blurRad="292100" dist="139700" dir="2700000" algn="tl" rotWithShape="0">
              <a:srgbClr val="333333">
                <a:alpha val="65000"/>
              </a:srgbClr>
            </a:outerShdw>
          </a:effectLst>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2090454" y="811412"/>
            <a:ext cx="2367946" cy="22910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2940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3">
                                            <p:txEl>
                                              <p:pRg st="7" end="7"/>
                                            </p:txEl>
                                          </p:spTgt>
                                        </p:tgtEl>
                                        <p:attrNameLst>
                                          <p:attrName>style.visibility</p:attrName>
                                        </p:attrNameLst>
                                      </p:cBhvr>
                                      <p:to>
                                        <p:strVal val="visible"/>
                                      </p:to>
                                    </p:set>
                                    <p:animEffect transition="in" filter="fade">
                                      <p:cBhvr>
                                        <p:cTn id="11" dur="1000"/>
                                        <p:tgtEl>
                                          <p:spTgt spid="3">
                                            <p:txEl>
                                              <p:pRg st="7" end="7"/>
                                            </p:txEl>
                                          </p:spTgt>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4500"/>
                            </p:stCondLst>
                            <p:childTnLst>
                              <p:par>
                                <p:cTn id="17" presetID="10" presetClass="entr" presetSubtype="0" fill="hold" nodeType="afterEffect">
                                  <p:stCondLst>
                                    <p:cond delay="25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fade">
                                      <p:cBhvr>
                                        <p:cTn id="19" dur="1000"/>
                                        <p:tgtEl>
                                          <p:spTgt spid="3">
                                            <p:txEl>
                                              <p:pRg st="9" end="9"/>
                                            </p:txEl>
                                          </p:spTgt>
                                        </p:tgtEl>
                                      </p:cBhvr>
                                    </p:animEffect>
                                  </p:childTnLst>
                                </p:cTn>
                              </p:par>
                            </p:childTnLst>
                          </p:cTn>
                        </p:par>
                        <p:par>
                          <p:cTn id="20" fill="hold">
                            <p:stCondLst>
                              <p:cond delay="5750"/>
                            </p:stCondLst>
                            <p:childTnLst>
                              <p:par>
                                <p:cTn id="21" presetID="10" presetClass="entr" presetSubtype="0" fill="hold" nodeType="afterEffect">
                                  <p:stCondLst>
                                    <p:cond delay="250"/>
                                  </p:stCondLst>
                                  <p:childTnLst>
                                    <p:set>
                                      <p:cBhvr>
                                        <p:cTn id="22" dur="1" fill="hold">
                                          <p:stCondLst>
                                            <p:cond delay="0"/>
                                          </p:stCondLst>
                                        </p:cTn>
                                        <p:tgtEl>
                                          <p:spTgt spid="3">
                                            <p:txEl>
                                              <p:pRg st="11" end="11"/>
                                            </p:txEl>
                                          </p:spTgt>
                                        </p:tgtEl>
                                        <p:attrNameLst>
                                          <p:attrName>style.visibility</p:attrName>
                                        </p:attrNameLst>
                                      </p:cBhvr>
                                      <p:to>
                                        <p:strVal val="visible"/>
                                      </p:to>
                                    </p:set>
                                    <p:animEffect transition="in" filter="fade">
                                      <p:cBhvr>
                                        <p:cTn id="23" dur="1000"/>
                                        <p:tgtEl>
                                          <p:spTgt spid="3">
                                            <p:txEl>
                                              <p:pRg st="11" end="11"/>
                                            </p:txEl>
                                          </p:spTgt>
                                        </p:tgtEl>
                                      </p:cBhvr>
                                    </p:animEffect>
                                  </p:childTnLst>
                                </p:cTn>
                              </p:par>
                            </p:childTnLst>
                          </p:cTn>
                        </p:par>
                        <p:par>
                          <p:cTn id="24" fill="hold">
                            <p:stCondLst>
                              <p:cond delay="70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childTnLst>
                                </p:cTn>
                              </p:par>
                            </p:childTnLst>
                          </p:cTn>
                        </p:par>
                        <p:par>
                          <p:cTn id="28" fill="hold">
                            <p:stCondLst>
                              <p:cond delay="8000"/>
                            </p:stCondLst>
                            <p:childTnLst>
                              <p:par>
                                <p:cTn id="29" presetID="10" presetClass="entr" presetSubtype="0" fill="hold" nodeType="afterEffect">
                                  <p:stCondLst>
                                    <p:cond delay="250"/>
                                  </p:stCondLst>
                                  <p:childTnLst>
                                    <p:set>
                                      <p:cBhvr>
                                        <p:cTn id="30" dur="1" fill="hold">
                                          <p:stCondLst>
                                            <p:cond delay="0"/>
                                          </p:stCondLst>
                                        </p:cTn>
                                        <p:tgtEl>
                                          <p:spTgt spid="3">
                                            <p:txEl>
                                              <p:pRg st="13" end="13"/>
                                            </p:txEl>
                                          </p:spTgt>
                                        </p:tgtEl>
                                        <p:attrNameLst>
                                          <p:attrName>style.visibility</p:attrName>
                                        </p:attrNameLst>
                                      </p:cBhvr>
                                      <p:to>
                                        <p:strVal val="visible"/>
                                      </p:to>
                                    </p:set>
                                    <p:animEffect transition="in" filter="fade">
                                      <p:cBhvr>
                                        <p:cTn id="31" dur="1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ru-RU" sz="3200" b="1" dirty="0">
                <a:solidFill>
                  <a:srgbClr val="FF0000"/>
                </a:solidFill>
                <a:effectLst>
                  <a:outerShdw blurRad="38100" dist="38100" dir="2700000" algn="tl">
                    <a:srgbClr val="000000">
                      <a:alpha val="43137"/>
                    </a:srgbClr>
                  </a:outerShdw>
                </a:effectLst>
              </a:rPr>
              <a:t>ПЕТА РАДЊА</a:t>
            </a:r>
            <a:r>
              <a:rPr lang="ru-RU" sz="3200" b="1" dirty="0">
                <a:solidFill>
                  <a:schemeClr val="bg1"/>
                </a:solidFill>
                <a:effectLst>
                  <a:outerShdw blurRad="38100" dist="38100" dir="2700000" algn="tl">
                    <a:srgbClr val="000000">
                      <a:alpha val="43137"/>
                    </a:srgbClr>
                  </a:outerShdw>
                </a:effectLst>
              </a:rPr>
              <a:t>: </a:t>
            </a:r>
            <a:r>
              <a:rPr lang="ru-RU" sz="3200" b="1" dirty="0">
                <a:solidFill>
                  <a:srgbClr val="FFC000"/>
                </a:solidFill>
                <a:effectLst>
                  <a:outerShdw blurRad="38100" dist="38100" dir="2700000" algn="tl">
                    <a:srgbClr val="000000">
                      <a:alpha val="43137"/>
                    </a:srgbClr>
                  </a:outerShdw>
                </a:effectLst>
              </a:rPr>
              <a:t>УРУЧИВАЊЕ ГЛАСАЧКОГ ЛИСТИЋА</a:t>
            </a:r>
            <a:endParaRPr lang="en-US" sz="3200" b="1" dirty="0">
              <a:solidFill>
                <a:srgbClr val="FFC000"/>
              </a:solidFill>
              <a:effectLst>
                <a:outerShdw blurRad="38100" dist="38100" dir="2700000" algn="tl">
                  <a:srgbClr val="000000">
                    <a:alpha val="43137"/>
                  </a:srgbClr>
                </a:outerShdw>
              </a:effectLst>
            </a:endParaRP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66999" y="1456420"/>
            <a:ext cx="2536156" cy="2432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78707" y="4074942"/>
            <a:ext cx="8768862" cy="830997"/>
          </a:xfrm>
          <a:prstGeom prst="rect">
            <a:avLst/>
          </a:prstGeom>
        </p:spPr>
        <p:txBody>
          <a:bodyPr wrap="square">
            <a:spAutoFit/>
          </a:bodyPr>
          <a:lstStyle/>
          <a:p>
            <a:r>
              <a:rPr lang="sr-Cyrl-RS" sz="2400" dirty="0">
                <a:solidFill>
                  <a:schemeClr val="bg1"/>
                </a:solidFill>
              </a:rPr>
              <a:t>Пошто се гласачу обележи прст спрејом, следећи члан гласачког одбора му уручује гласачки листић.</a:t>
            </a:r>
            <a:endParaRPr lang="en-US" sz="2400" dirty="0">
              <a:solidFill>
                <a:schemeClr val="bg1"/>
              </a:solidFill>
            </a:endParaRPr>
          </a:p>
        </p:txBody>
      </p:sp>
      <p:sp>
        <p:nvSpPr>
          <p:cNvPr id="5" name="Rectangle 4"/>
          <p:cNvSpPr/>
          <p:nvPr/>
        </p:nvSpPr>
        <p:spPr>
          <a:xfrm>
            <a:off x="2735385" y="5040590"/>
            <a:ext cx="6096000" cy="1631216"/>
          </a:xfrm>
          <a:prstGeom prst="rect">
            <a:avLst/>
          </a:prstGeom>
        </p:spPr>
        <p:txBody>
          <a:bodyPr>
            <a:spAutoFit/>
          </a:bodyPr>
          <a:lstStyle/>
          <a:p>
            <a:r>
              <a:rPr lang="ru-RU" sz="2000" dirty="0">
                <a:solidFill>
                  <a:schemeClr val="bg1"/>
                </a:solidFill>
              </a:rPr>
              <a:t>! ОБРАТИТИ ПАЖЊУ:</a:t>
            </a:r>
          </a:p>
          <a:p>
            <a:r>
              <a:rPr lang="ru-RU" sz="2000" b="1" dirty="0">
                <a:solidFill>
                  <a:srgbClr val="FFC000"/>
                </a:solidFill>
                <a:effectLst>
                  <a:outerShdw blurRad="38100" dist="38100" dir="2700000" algn="tl">
                    <a:srgbClr val="000000">
                      <a:alpha val="43137"/>
                    </a:srgbClr>
                  </a:outerShdw>
                </a:effectLst>
              </a:rPr>
              <a:t>Ако гласач из било ког разлога одбије да му се прст обележи спрејом, гласачки одбор му неће уручити гласачки листић, </a:t>
            </a:r>
            <a:r>
              <a:rPr lang="ru-RU" sz="2000" dirty="0">
                <a:solidFill>
                  <a:schemeClr val="bg1"/>
                </a:solidFill>
              </a:rPr>
              <a:t>односно неће му омогућити да гласа.</a:t>
            </a:r>
          </a:p>
        </p:txBody>
      </p:sp>
    </p:spTree>
    <p:extLst>
      <p:ext uri="{BB962C8B-B14F-4D97-AF65-F5344CB8AC3E}">
        <p14:creationId xmlns:p14="http://schemas.microsoft.com/office/powerpoint/2010/main" val="1572554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par>
                          <p:cTn id="8" fill="hold">
                            <p:stCondLst>
                              <p:cond delay="1500"/>
                            </p:stCondLst>
                            <p:childTnLst>
                              <p:par>
                                <p:cTn id="9" presetID="10" presetClass="entr" presetSubtype="0" fill="hold" nodeType="afterEffect">
                                  <p:stCondLst>
                                    <p:cond delay="250"/>
                                  </p:stCondLst>
                                  <p:childTnLst>
                                    <p:set>
                                      <p:cBhvr>
                                        <p:cTn id="10" dur="1" fill="hold">
                                          <p:stCondLst>
                                            <p:cond delay="0"/>
                                          </p:stCondLst>
                                        </p:cTn>
                                        <p:tgtEl>
                                          <p:spTgt spid="9218"/>
                                        </p:tgtEl>
                                        <p:attrNameLst>
                                          <p:attrName>style.visibility</p:attrName>
                                        </p:attrNameLst>
                                      </p:cBhvr>
                                      <p:to>
                                        <p:strVal val="visible"/>
                                      </p:to>
                                    </p:set>
                                    <p:animEffect transition="in" filter="fade">
                                      <p:cBhvr>
                                        <p:cTn id="11" dur="1250"/>
                                        <p:tgtEl>
                                          <p:spTgt spid="9218"/>
                                        </p:tgtEl>
                                      </p:cBhvr>
                                    </p:animEffect>
                                  </p:childTnLst>
                                </p:cTn>
                              </p:par>
                            </p:childTnLst>
                          </p:cTn>
                        </p:par>
                        <p:par>
                          <p:cTn id="12" fill="hold">
                            <p:stCondLst>
                              <p:cond delay="3000"/>
                            </p:stCondLst>
                            <p:childTnLst>
                              <p:par>
                                <p:cTn id="13" presetID="10" presetClass="entr" presetSubtype="0" fill="hold" grpId="0" nodeType="afterEffect">
                                  <p:stCondLst>
                                    <p:cond delay="25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250"/>
                                        <p:tgtEl>
                                          <p:spTgt spid="4"/>
                                        </p:tgtEl>
                                      </p:cBhvr>
                                    </p:animEffect>
                                  </p:childTnLst>
                                </p:cTn>
                              </p:par>
                            </p:childTnLst>
                          </p:cTn>
                        </p:par>
                        <p:par>
                          <p:cTn id="16" fill="hold">
                            <p:stCondLst>
                              <p:cond delay="4500"/>
                            </p:stCondLst>
                            <p:childTnLst>
                              <p:par>
                                <p:cTn id="17" presetID="10" presetClass="entr" presetSubtype="0" fill="hold" grpId="0" nodeType="afterEffect">
                                  <p:stCondLst>
                                    <p:cond delay="25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257" y="365761"/>
            <a:ext cx="11396749" cy="6234544"/>
          </a:xfrm>
        </p:spPr>
        <p:txBody>
          <a:bodyPr>
            <a:normAutofit/>
          </a:bodyPr>
          <a:lstStyle/>
          <a:p>
            <a:pPr marL="0" indent="0" algn="ctr">
              <a:lnSpc>
                <a:spcPct val="100000"/>
              </a:lnSpc>
              <a:spcBef>
                <a:spcPts val="0"/>
              </a:spcBef>
              <a:buNone/>
            </a:pPr>
            <a:r>
              <a:rPr lang="sr-Cyrl-RS" sz="2400" b="1" cap="all" dirty="0">
                <a:solidFill>
                  <a:srgbClr val="FF0000"/>
                </a:solidFill>
                <a:effectLst>
                  <a:outerShdw blurRad="38100" dist="38100" dir="2700000" algn="tl">
                    <a:srgbClr val="000000">
                      <a:alpha val="43137"/>
                    </a:srgbClr>
                  </a:outerShdw>
                </a:effectLst>
              </a:rPr>
              <a:t>ШЕСТА РАДЊА: </a:t>
            </a:r>
            <a:r>
              <a:rPr lang="sr-Cyrl-RS" sz="2400" b="1" cap="all" dirty="0" smtClean="0">
                <a:solidFill>
                  <a:srgbClr val="FFC000"/>
                </a:solidFill>
                <a:effectLst>
                  <a:outerShdw blurRad="38100" dist="38100" dir="2700000" algn="tl">
                    <a:srgbClr val="000000">
                      <a:alpha val="43137"/>
                    </a:srgbClr>
                  </a:outerShdw>
                </a:effectLst>
              </a:rPr>
              <a:t>ГЛАСАЊЕ</a:t>
            </a:r>
          </a:p>
          <a:p>
            <a:pPr marL="0" indent="0">
              <a:lnSpc>
                <a:spcPct val="100000"/>
              </a:lnSpc>
              <a:spcBef>
                <a:spcPts val="0"/>
              </a:spcBef>
              <a:buNone/>
            </a:pPr>
            <a:r>
              <a:rPr lang="ru-RU" sz="2400" dirty="0">
                <a:solidFill>
                  <a:schemeClr val="bg1"/>
                </a:solidFill>
              </a:rPr>
              <a:t>Пошто се обаве све претходно описане радње, гласач може да приступи гласању, а гласачки </a:t>
            </a:r>
            <a:r>
              <a:rPr lang="ru-RU" sz="2400" b="1" dirty="0">
                <a:solidFill>
                  <a:srgbClr val="FFC000"/>
                </a:solidFill>
                <a:effectLst>
                  <a:outerShdw blurRad="38100" dist="38100" dir="2700000" algn="tl">
                    <a:srgbClr val="000000">
                      <a:alpha val="43137"/>
                    </a:srgbClr>
                  </a:outerShdw>
                </a:effectLst>
              </a:rPr>
              <a:t>одбор ће упутити гласача да гласање обави иза паравана за гласање</a:t>
            </a:r>
            <a:r>
              <a:rPr lang="ru-RU" sz="2400" dirty="0">
                <a:solidFill>
                  <a:schemeClr val="bg1"/>
                </a:solidFill>
              </a:rPr>
              <a:t>.</a:t>
            </a:r>
            <a:endParaRPr lang="en-US" sz="2400" dirty="0">
              <a:solidFill>
                <a:schemeClr val="bg1"/>
              </a:solidFill>
            </a:endParaRPr>
          </a:p>
          <a:p>
            <a:pPr marL="0" indent="0">
              <a:lnSpc>
                <a:spcPct val="100000"/>
              </a:lnSpc>
              <a:spcBef>
                <a:spcPts val="0"/>
              </a:spcBef>
              <a:buNone/>
            </a:pPr>
            <a:r>
              <a:rPr lang="ru-RU" sz="2400" dirty="0">
                <a:solidFill>
                  <a:schemeClr val="bg1"/>
                </a:solidFill>
              </a:rPr>
              <a:t>Гласач има право да од гласачког одбора затражи да му се појасни начин гласања. У том случају, гласачки одбор ће гласача </a:t>
            </a:r>
            <a:r>
              <a:rPr lang="ru-RU" sz="2400" dirty="0">
                <a:solidFill>
                  <a:srgbClr val="FFC000"/>
                </a:solidFill>
              </a:rPr>
              <a:t>упутити на т</a:t>
            </a:r>
            <a:r>
              <a:rPr lang="ru-RU" sz="2400" dirty="0">
                <a:solidFill>
                  <a:schemeClr val="bg1"/>
                </a:solidFill>
              </a:rPr>
              <a:t>о:</a:t>
            </a:r>
            <a:endParaRPr lang="en-US" sz="2400" dirty="0">
              <a:solidFill>
                <a:schemeClr val="bg1"/>
              </a:solidFill>
            </a:endParaRPr>
          </a:p>
          <a:p>
            <a:pPr marL="401638" lvl="1" indent="-171450">
              <a:lnSpc>
                <a:spcPct val="100000"/>
              </a:lnSpc>
              <a:spcBef>
                <a:spcPts val="0"/>
              </a:spcBef>
            </a:pPr>
            <a:r>
              <a:rPr lang="ru-RU" dirty="0" smtClean="0">
                <a:solidFill>
                  <a:srgbClr val="FFC000"/>
                </a:solidFill>
              </a:rPr>
              <a:t>да </a:t>
            </a:r>
            <a:r>
              <a:rPr lang="ru-RU" dirty="0">
                <a:solidFill>
                  <a:srgbClr val="FFC000"/>
                </a:solidFill>
              </a:rPr>
              <a:t>је гласање тајно </a:t>
            </a:r>
            <a:r>
              <a:rPr lang="ru-RU" dirty="0">
                <a:solidFill>
                  <a:schemeClr val="bg1"/>
                </a:solidFill>
              </a:rPr>
              <a:t>и да се гласа </a:t>
            </a:r>
            <a:r>
              <a:rPr lang="ru-RU" dirty="0">
                <a:solidFill>
                  <a:srgbClr val="FFC000"/>
                </a:solidFill>
              </a:rPr>
              <a:t>искључиво иза паравана </a:t>
            </a:r>
            <a:r>
              <a:rPr lang="ru-RU" dirty="0">
                <a:solidFill>
                  <a:schemeClr val="bg1"/>
                </a:solidFill>
              </a:rPr>
              <a:t>за обезбеђивање тајности гласања</a:t>
            </a:r>
            <a:endParaRPr lang="en-US" sz="1000" dirty="0">
              <a:solidFill>
                <a:schemeClr val="bg1"/>
              </a:solidFill>
            </a:endParaRPr>
          </a:p>
          <a:p>
            <a:pPr marL="401638" lvl="1" indent="-171450">
              <a:lnSpc>
                <a:spcPct val="100000"/>
              </a:lnSpc>
              <a:spcBef>
                <a:spcPts val="0"/>
              </a:spcBef>
            </a:pPr>
            <a:r>
              <a:rPr lang="ru-RU" dirty="0" smtClean="0">
                <a:solidFill>
                  <a:schemeClr val="bg1"/>
                </a:solidFill>
              </a:rPr>
              <a:t>да </a:t>
            </a:r>
            <a:r>
              <a:rPr lang="ru-RU" dirty="0">
                <a:solidFill>
                  <a:schemeClr val="bg1"/>
                </a:solidFill>
              </a:rPr>
              <a:t>се гласа </a:t>
            </a:r>
            <a:r>
              <a:rPr lang="ru-RU" dirty="0">
                <a:solidFill>
                  <a:srgbClr val="FFC000"/>
                </a:solidFill>
              </a:rPr>
              <a:t>само за један од понуђених одговора</a:t>
            </a:r>
            <a:r>
              <a:rPr lang="ru-RU" dirty="0">
                <a:solidFill>
                  <a:schemeClr val="bg1"/>
                </a:solidFill>
              </a:rPr>
              <a:t>, заокруживањем речи „да“ или речи „не“</a:t>
            </a:r>
            <a:endParaRPr lang="ru-RU" dirty="0" smtClean="0">
              <a:solidFill>
                <a:schemeClr val="bg1"/>
              </a:solidFill>
            </a:endParaRPr>
          </a:p>
          <a:p>
            <a:pPr marL="401638" lvl="1" indent="-171450">
              <a:lnSpc>
                <a:spcPct val="100000"/>
              </a:lnSpc>
              <a:spcBef>
                <a:spcPts val="0"/>
              </a:spcBef>
            </a:pPr>
            <a:endParaRPr lang="en-US" sz="1000" dirty="0">
              <a:solidFill>
                <a:schemeClr val="bg1"/>
              </a:solidFill>
            </a:endParaRPr>
          </a:p>
          <a:p>
            <a:pPr marL="401638" lvl="1" indent="-171450">
              <a:lnSpc>
                <a:spcPct val="100000"/>
              </a:lnSpc>
              <a:spcBef>
                <a:spcPts val="0"/>
              </a:spcBef>
            </a:pPr>
            <a:r>
              <a:rPr lang="ru-RU" dirty="0" smtClean="0">
                <a:solidFill>
                  <a:schemeClr val="bg1"/>
                </a:solidFill>
              </a:rPr>
              <a:t>да</a:t>
            </a:r>
            <a:r>
              <a:rPr lang="ru-RU" dirty="0">
                <a:solidFill>
                  <a:schemeClr val="bg1"/>
                </a:solidFill>
              </a:rPr>
              <a:t>, пошто попуни гласачки листић, </a:t>
            </a:r>
            <a:r>
              <a:rPr lang="ru-RU" dirty="0">
                <a:solidFill>
                  <a:srgbClr val="FFC000"/>
                </a:solidFill>
              </a:rPr>
              <a:t>сам пресавија гласачки листић тако да се не види како је гласао и да га убацује у гласачку кутију</a:t>
            </a:r>
            <a:r>
              <a:rPr lang="ru-RU" dirty="0">
                <a:solidFill>
                  <a:schemeClr val="bg1"/>
                </a:solidFill>
              </a:rPr>
              <a:t>, након чега напушта гласачко место</a:t>
            </a:r>
            <a:endParaRPr lang="en-US" dirty="0" smtClean="0">
              <a:solidFill>
                <a:schemeClr val="bg1"/>
              </a:solidFill>
            </a:endParaRPr>
          </a:p>
          <a:p>
            <a:endParaRPr lang="en-US" dirty="0">
              <a:solidFill>
                <a:schemeClr val="bg1"/>
              </a:solidFill>
            </a:endParaRPr>
          </a:p>
        </p:txBody>
      </p:sp>
      <p:pic>
        <p:nvPicPr>
          <p:cNvPr id="4" name="Picture 3"/>
          <p:cNvPicPr/>
          <p:nvPr/>
        </p:nvPicPr>
        <p:blipFill rotWithShape="1">
          <a:blip r:embed="rId2"/>
          <a:srcRect l="-172" r="597" b="1303"/>
          <a:stretch/>
        </p:blipFill>
        <p:spPr>
          <a:xfrm>
            <a:off x="8680861" y="4797630"/>
            <a:ext cx="3224999" cy="18737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51285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500"/>
                            </p:stCondLst>
                            <p:childTnLst>
                              <p:par>
                                <p:cTn id="13" presetID="10" presetClass="entr" presetSubtype="0" fill="hold" nodeType="afterEffect">
                                  <p:stCondLst>
                                    <p:cond delay="2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750"/>
                            </p:stCondLst>
                            <p:childTnLst>
                              <p:par>
                                <p:cTn id="17" presetID="10" presetClass="entr" presetSubtype="0" fill="hold" nodeType="afterEffect">
                                  <p:stCondLst>
                                    <p:cond delay="25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5000"/>
                            </p:stCondLst>
                            <p:childTnLst>
                              <p:par>
                                <p:cTn id="21" presetID="10" presetClass="entr" presetSubtype="0" fill="hold" nodeType="afterEffect">
                                  <p:stCondLst>
                                    <p:cond delay="25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6250"/>
                            </p:stCondLst>
                            <p:childTnLst>
                              <p:par>
                                <p:cTn id="25" presetID="10" presetClass="entr" presetSubtype="0" fill="hold" nodeType="afterEffect">
                                  <p:stCondLst>
                                    <p:cond delay="25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25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740" y="341832"/>
            <a:ext cx="11579552" cy="6246975"/>
          </a:xfrm>
        </p:spPr>
        <p:txBody>
          <a:bodyPr>
            <a:normAutofit/>
          </a:bodyPr>
          <a:lstStyle/>
          <a:p>
            <a:pPr marL="0" indent="0" algn="just">
              <a:lnSpc>
                <a:spcPct val="100000"/>
              </a:lnSpc>
              <a:spcBef>
                <a:spcPts val="0"/>
              </a:spcBef>
              <a:buNone/>
            </a:pPr>
            <a:endParaRPr lang="sr-Cyrl-RS" sz="2500" b="1" cap="all" dirty="0" smtClean="0">
              <a:solidFill>
                <a:schemeClr val="bg1"/>
              </a:solidFill>
            </a:endParaRPr>
          </a:p>
          <a:p>
            <a:pPr marL="0" indent="0" algn="just">
              <a:lnSpc>
                <a:spcPct val="100000"/>
              </a:lnSpc>
              <a:spcBef>
                <a:spcPts val="0"/>
              </a:spcBef>
              <a:buNone/>
            </a:pPr>
            <a:r>
              <a:rPr lang="sr-Cyrl-RS" sz="2500" b="1" cap="all" dirty="0" smtClean="0">
                <a:solidFill>
                  <a:srgbClr val="FFC000"/>
                </a:solidFill>
                <a:effectLst>
                  <a:outerShdw blurRad="38100" dist="38100" dir="2700000" algn="tl">
                    <a:srgbClr val="000000">
                      <a:alpha val="43137"/>
                    </a:srgbClr>
                  </a:outerShdw>
                </a:effectLst>
              </a:rPr>
              <a:t>ТАЈНОСТ ГЛАСАЊА</a:t>
            </a:r>
          </a:p>
          <a:p>
            <a:pPr marL="0" indent="0" algn="just">
              <a:lnSpc>
                <a:spcPct val="100000"/>
              </a:lnSpc>
              <a:spcBef>
                <a:spcPts val="0"/>
              </a:spcBef>
              <a:buNone/>
            </a:pPr>
            <a:endParaRPr lang="en-US" sz="1500" b="1" cap="all" dirty="0">
              <a:solidFill>
                <a:schemeClr val="bg1"/>
              </a:solidFill>
            </a:endParaRPr>
          </a:p>
          <a:p>
            <a:pPr marL="0" indent="0" algn="just">
              <a:lnSpc>
                <a:spcPct val="100000"/>
              </a:lnSpc>
              <a:spcBef>
                <a:spcPts val="0"/>
              </a:spcBef>
              <a:buNone/>
            </a:pPr>
            <a:r>
              <a:rPr lang="ru-RU" sz="2400" dirty="0" smtClean="0">
                <a:solidFill>
                  <a:schemeClr val="bg1"/>
                </a:solidFill>
              </a:rPr>
              <a:t>Гласачки одбор је дужан да се стара о обезбеђивању тајности гласања. То нарочито подразумева вођење рачуна о томе:</a:t>
            </a:r>
          </a:p>
          <a:p>
            <a:pPr marL="0" indent="0" algn="just">
              <a:lnSpc>
                <a:spcPct val="100000"/>
              </a:lnSpc>
              <a:spcBef>
                <a:spcPts val="0"/>
              </a:spcBef>
              <a:buNone/>
            </a:pPr>
            <a:endParaRPr lang="en-US" sz="1500" dirty="0">
              <a:solidFill>
                <a:schemeClr val="bg1"/>
              </a:solidFill>
            </a:endParaRPr>
          </a:p>
          <a:p>
            <a:pPr lvl="1" algn="just">
              <a:lnSpc>
                <a:spcPct val="100000"/>
              </a:lnSpc>
              <a:spcBef>
                <a:spcPts val="0"/>
              </a:spcBef>
            </a:pPr>
            <a:r>
              <a:rPr lang="ru-RU" dirty="0" smtClean="0">
                <a:solidFill>
                  <a:schemeClr val="bg1"/>
                </a:solidFill>
              </a:rPr>
              <a:t>да </a:t>
            </a:r>
            <a:r>
              <a:rPr lang="ru-RU" dirty="0">
                <a:solidFill>
                  <a:schemeClr val="bg1"/>
                </a:solidFill>
              </a:rPr>
              <a:t>је гласање слободно и </a:t>
            </a:r>
            <a:r>
              <a:rPr lang="ru-RU" dirty="0">
                <a:solidFill>
                  <a:srgbClr val="FFC000"/>
                </a:solidFill>
              </a:rPr>
              <a:t>да нико нема право да спречава или приморава гласача да гласа</a:t>
            </a:r>
            <a:r>
              <a:rPr lang="ru-RU" dirty="0">
                <a:solidFill>
                  <a:schemeClr val="bg1"/>
                </a:solidFill>
              </a:rPr>
              <a:t>, да га позива на одговорност због тога што јесте или није гласао или да тражи од гласача да се изјасни зашто је и за који од понуђених одговора </a:t>
            </a:r>
            <a:r>
              <a:rPr lang="ru-RU" dirty="0" smtClean="0">
                <a:solidFill>
                  <a:schemeClr val="bg1"/>
                </a:solidFill>
              </a:rPr>
              <a:t>гласао</a:t>
            </a:r>
          </a:p>
          <a:p>
            <a:pPr marL="457200" lvl="1" indent="0" algn="just">
              <a:lnSpc>
                <a:spcPct val="100000"/>
              </a:lnSpc>
              <a:spcBef>
                <a:spcPts val="0"/>
              </a:spcBef>
              <a:buNone/>
            </a:pPr>
            <a:endParaRPr lang="en-US" sz="1500" dirty="0">
              <a:solidFill>
                <a:schemeClr val="bg1"/>
              </a:solidFill>
            </a:endParaRPr>
          </a:p>
          <a:p>
            <a:pPr lvl="1" algn="just">
              <a:lnSpc>
                <a:spcPct val="100000"/>
              </a:lnSpc>
              <a:spcBef>
                <a:spcPts val="0"/>
              </a:spcBef>
            </a:pPr>
            <a:r>
              <a:rPr lang="ru-RU" dirty="0" smtClean="0">
                <a:solidFill>
                  <a:schemeClr val="bg1"/>
                </a:solidFill>
              </a:rPr>
              <a:t>да </a:t>
            </a:r>
            <a:r>
              <a:rPr lang="ru-RU" dirty="0">
                <a:solidFill>
                  <a:srgbClr val="FFC000"/>
                </a:solidFill>
              </a:rPr>
              <a:t>у просторији у којој се обавља гласање може бити присутан само онолики број гласача колико има паравана</a:t>
            </a:r>
          </a:p>
          <a:p>
            <a:pPr marL="457200" lvl="1" indent="0" algn="just">
              <a:lnSpc>
                <a:spcPct val="100000"/>
              </a:lnSpc>
              <a:spcBef>
                <a:spcPts val="0"/>
              </a:spcBef>
              <a:buNone/>
            </a:pPr>
            <a:endParaRPr lang="en-US" sz="1500" dirty="0">
              <a:solidFill>
                <a:schemeClr val="bg1"/>
              </a:solidFill>
            </a:endParaRPr>
          </a:p>
          <a:p>
            <a:pPr lvl="1" algn="just">
              <a:lnSpc>
                <a:spcPct val="100000"/>
              </a:lnSpc>
              <a:spcBef>
                <a:spcPts val="0"/>
              </a:spcBef>
            </a:pPr>
            <a:r>
              <a:rPr lang="ru-RU" dirty="0" smtClean="0">
                <a:solidFill>
                  <a:schemeClr val="bg1"/>
                </a:solidFill>
              </a:rPr>
              <a:t>да </a:t>
            </a:r>
            <a:r>
              <a:rPr lang="ru-RU" dirty="0">
                <a:solidFill>
                  <a:schemeClr val="bg1"/>
                </a:solidFill>
              </a:rPr>
              <a:t>је </a:t>
            </a:r>
            <a:r>
              <a:rPr lang="ru-RU" dirty="0">
                <a:solidFill>
                  <a:srgbClr val="FFC000"/>
                </a:solidFill>
              </a:rPr>
              <a:t>забрањено задржавање на гласачком месту свих лица</a:t>
            </a:r>
            <a:r>
              <a:rPr lang="ru-RU" dirty="0">
                <a:solidFill>
                  <a:schemeClr val="bg1"/>
                </a:solidFill>
              </a:rPr>
              <a:t> која немају права и дужности у вези са спровођењем републичког референдума</a:t>
            </a:r>
            <a:endParaRPr lang="ru-RU" dirty="0" smtClean="0">
              <a:solidFill>
                <a:schemeClr val="bg1"/>
              </a:solidFill>
            </a:endParaRPr>
          </a:p>
        </p:txBody>
      </p:sp>
    </p:spTree>
    <p:extLst>
      <p:ext uri="{BB962C8B-B14F-4D97-AF65-F5344CB8AC3E}">
        <p14:creationId xmlns:p14="http://schemas.microsoft.com/office/powerpoint/2010/main" val="84056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1000"/>
                                        <p:tgtEl>
                                          <p:spTgt spid="3">
                                            <p:txEl>
                                              <p:pRg st="3" end="3"/>
                                            </p:txEl>
                                          </p:spTgt>
                                        </p:tgtEl>
                                      </p:cBhvr>
                                    </p:animEffect>
                                  </p:childTnLst>
                                </p:cTn>
                              </p:par>
                            </p:childTnLst>
                          </p:cTn>
                        </p:par>
                        <p:par>
                          <p:cTn id="12" fill="hold">
                            <p:stCondLst>
                              <p:cond delay="2500"/>
                            </p:stCondLst>
                            <p:childTnLst>
                              <p:par>
                                <p:cTn id="13" presetID="10" presetClass="entr" presetSubtype="0" fill="hold" nodeType="afterEffect">
                                  <p:stCondLst>
                                    <p:cond delay="25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1000"/>
                                        <p:tgtEl>
                                          <p:spTgt spid="3">
                                            <p:txEl>
                                              <p:pRg st="5" end="5"/>
                                            </p:txEl>
                                          </p:spTgt>
                                        </p:tgtEl>
                                      </p:cBhvr>
                                    </p:animEffect>
                                  </p:childTnLst>
                                </p:cTn>
                              </p:par>
                            </p:childTnLst>
                          </p:cTn>
                        </p:par>
                        <p:par>
                          <p:cTn id="16" fill="hold">
                            <p:stCondLst>
                              <p:cond delay="3750"/>
                            </p:stCondLst>
                            <p:childTnLst>
                              <p:par>
                                <p:cTn id="17" presetID="10" presetClass="entr" presetSubtype="0" fill="hold" nodeType="afterEffect">
                                  <p:stCondLst>
                                    <p:cond delay="25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1000"/>
                                        <p:tgtEl>
                                          <p:spTgt spid="3">
                                            <p:txEl>
                                              <p:pRg st="7" end="7"/>
                                            </p:txEl>
                                          </p:spTgt>
                                        </p:tgtEl>
                                      </p:cBhvr>
                                    </p:animEffect>
                                  </p:childTnLst>
                                </p:cTn>
                              </p:par>
                            </p:childTnLst>
                          </p:cTn>
                        </p:par>
                        <p:par>
                          <p:cTn id="20" fill="hold">
                            <p:stCondLst>
                              <p:cond delay="5000"/>
                            </p:stCondLst>
                            <p:childTnLst>
                              <p:par>
                                <p:cTn id="21" presetID="10" presetClass="entr" presetSubtype="0" fill="hold" nodeType="afterEffect">
                                  <p:stCondLst>
                                    <p:cond delay="25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fade">
                                      <p:cBhvr>
                                        <p:cTn id="23"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513" y="423949"/>
            <a:ext cx="11396749" cy="6192982"/>
          </a:xfrm>
        </p:spPr>
        <p:txBody>
          <a:bodyPr>
            <a:normAutofit/>
          </a:bodyPr>
          <a:lstStyle/>
          <a:p>
            <a:pPr marL="0" indent="0" algn="just">
              <a:lnSpc>
                <a:spcPct val="100000"/>
              </a:lnSpc>
              <a:spcBef>
                <a:spcPts val="0"/>
              </a:spcBef>
              <a:buNone/>
            </a:pPr>
            <a:endParaRPr lang="en-US" sz="1500" dirty="0" smtClean="0">
              <a:solidFill>
                <a:schemeClr val="bg1"/>
              </a:solidFill>
            </a:endParaRPr>
          </a:p>
          <a:p>
            <a:pPr marL="0" indent="0" algn="just">
              <a:lnSpc>
                <a:spcPct val="100000"/>
              </a:lnSpc>
              <a:spcBef>
                <a:spcPts val="0"/>
              </a:spcBef>
              <a:buNone/>
            </a:pPr>
            <a:endParaRPr lang="ru-RU" dirty="0" smtClean="0">
              <a:solidFill>
                <a:schemeClr val="bg1"/>
              </a:solidFill>
            </a:endParaRPr>
          </a:p>
          <a:p>
            <a:pPr marL="0" indent="0" algn="just">
              <a:lnSpc>
                <a:spcPct val="100000"/>
              </a:lnSpc>
              <a:spcBef>
                <a:spcPts val="0"/>
              </a:spcBef>
              <a:buNone/>
            </a:pPr>
            <a:r>
              <a:rPr lang="ru-RU" sz="3600" dirty="0" smtClean="0">
                <a:solidFill>
                  <a:schemeClr val="bg1"/>
                </a:solidFill>
              </a:rPr>
              <a:t>Надлежности </a:t>
            </a:r>
            <a:r>
              <a:rPr lang="ru-RU" sz="3600" dirty="0">
                <a:solidFill>
                  <a:schemeClr val="bg1"/>
                </a:solidFill>
              </a:rPr>
              <a:t>општинских </a:t>
            </a:r>
            <a:r>
              <a:rPr lang="ru-RU" sz="3600" dirty="0" smtClean="0">
                <a:solidFill>
                  <a:schemeClr val="bg1"/>
                </a:solidFill>
              </a:rPr>
              <a:t>и градских изборних комисија </a:t>
            </a:r>
            <a:r>
              <a:rPr lang="ru-RU" sz="3600" dirty="0">
                <a:solidFill>
                  <a:schemeClr val="bg1"/>
                </a:solidFill>
              </a:rPr>
              <a:t>(у даљем тексту: </a:t>
            </a:r>
            <a:r>
              <a:rPr lang="ru-RU" sz="3600" b="1" dirty="0">
                <a:solidFill>
                  <a:srgbClr val="FFC000"/>
                </a:solidFill>
              </a:rPr>
              <a:t>поткомисије</a:t>
            </a:r>
            <a:r>
              <a:rPr lang="ru-RU" sz="3600" dirty="0">
                <a:solidFill>
                  <a:schemeClr val="bg1"/>
                </a:solidFill>
              </a:rPr>
              <a:t>) </a:t>
            </a:r>
            <a:r>
              <a:rPr lang="ru-RU" sz="3600" dirty="0" smtClean="0">
                <a:solidFill>
                  <a:schemeClr val="bg1"/>
                </a:solidFill>
              </a:rPr>
              <a:t>су да</a:t>
            </a:r>
            <a:r>
              <a:rPr lang="sr-Cyrl-RS" sz="3600" dirty="0" smtClean="0">
                <a:solidFill>
                  <a:schemeClr val="bg1"/>
                </a:solidFill>
              </a:rPr>
              <a:t>:</a:t>
            </a:r>
          </a:p>
          <a:p>
            <a:pPr marL="0" indent="0" algn="just">
              <a:lnSpc>
                <a:spcPct val="100000"/>
              </a:lnSpc>
              <a:spcBef>
                <a:spcPts val="0"/>
              </a:spcBef>
              <a:buNone/>
            </a:pPr>
            <a:endParaRPr lang="sr-Latn-RS" sz="2000" dirty="0" smtClean="0">
              <a:solidFill>
                <a:schemeClr val="bg1"/>
              </a:solidFill>
            </a:endParaRPr>
          </a:p>
          <a:p>
            <a:pPr lvl="0" algn="just">
              <a:lnSpc>
                <a:spcPct val="100000"/>
              </a:lnSpc>
              <a:spcBef>
                <a:spcPts val="0"/>
              </a:spcBef>
            </a:pPr>
            <a:r>
              <a:rPr lang="ru-RU" sz="3600" dirty="0" smtClean="0">
                <a:solidFill>
                  <a:srgbClr val="FFC000"/>
                </a:solidFill>
              </a:rPr>
              <a:t>обављају </a:t>
            </a:r>
            <a:r>
              <a:rPr lang="ru-RU" sz="3600" dirty="0">
                <a:solidFill>
                  <a:srgbClr val="FFC000"/>
                </a:solidFill>
              </a:rPr>
              <a:t>техничке припреме за спровођење републичког референдума</a:t>
            </a:r>
          </a:p>
          <a:p>
            <a:pPr lvl="0" algn="just">
              <a:lnSpc>
                <a:spcPct val="100000"/>
              </a:lnSpc>
              <a:spcBef>
                <a:spcPts val="0"/>
              </a:spcBef>
            </a:pPr>
            <a:r>
              <a:rPr lang="ru-RU" sz="3600" dirty="0" smtClean="0">
                <a:solidFill>
                  <a:srgbClr val="FFC000"/>
                </a:solidFill>
              </a:rPr>
              <a:t>одређују </a:t>
            </a:r>
            <a:r>
              <a:rPr lang="ru-RU" sz="3600" dirty="0">
                <a:solidFill>
                  <a:srgbClr val="FFC000"/>
                </a:solidFill>
              </a:rPr>
              <a:t>гласачка места</a:t>
            </a:r>
          </a:p>
          <a:p>
            <a:pPr lvl="0" algn="just">
              <a:lnSpc>
                <a:spcPct val="100000"/>
              </a:lnSpc>
              <a:spcBef>
                <a:spcPts val="0"/>
              </a:spcBef>
            </a:pPr>
            <a:r>
              <a:rPr lang="ru-RU" sz="3600" dirty="0" smtClean="0">
                <a:solidFill>
                  <a:srgbClr val="FFC000"/>
                </a:solidFill>
              </a:rPr>
              <a:t>утврђују </a:t>
            </a:r>
            <a:r>
              <a:rPr lang="ru-RU" sz="3600" dirty="0">
                <a:solidFill>
                  <a:srgbClr val="FFC000"/>
                </a:solidFill>
              </a:rPr>
              <a:t>резултате гласања </a:t>
            </a:r>
            <a:r>
              <a:rPr lang="ru-RU" sz="3600" dirty="0">
                <a:solidFill>
                  <a:schemeClr val="bg1"/>
                </a:solidFill>
              </a:rPr>
              <a:t>на основу примљеног материјала са свих гласачких места и доставља их РИКу.</a:t>
            </a:r>
          </a:p>
        </p:txBody>
      </p:sp>
    </p:spTree>
    <p:extLst>
      <p:ext uri="{BB962C8B-B14F-4D97-AF65-F5344CB8AC3E}">
        <p14:creationId xmlns:p14="http://schemas.microsoft.com/office/powerpoint/2010/main" val="391208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750"/>
                                        <p:tgtEl>
                                          <p:spTgt spid="3">
                                            <p:txEl>
                                              <p:pRg st="2" end="2"/>
                                            </p:txEl>
                                          </p:spTgt>
                                        </p:tgtEl>
                                      </p:cBhvr>
                                    </p:animEffect>
                                    <p:anim calcmode="lin" valueType="num">
                                      <p:cBhvr>
                                        <p:cTn id="8"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750"/>
                                        <p:tgtEl>
                                          <p:spTgt spid="3">
                                            <p:txEl>
                                              <p:pRg st="4" end="4"/>
                                            </p:txEl>
                                          </p:spTgt>
                                        </p:tgtEl>
                                      </p:cBhvr>
                                    </p:animEffect>
                                    <p:anim calcmode="lin" valueType="num">
                                      <p:cBhvr>
                                        <p:cTn id="14"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5" dur="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750"/>
                                        <p:tgtEl>
                                          <p:spTgt spid="3">
                                            <p:txEl>
                                              <p:pRg st="5" end="5"/>
                                            </p:txEl>
                                          </p:spTgt>
                                        </p:tgtEl>
                                      </p:cBhvr>
                                    </p:animEffect>
                                    <p:anim calcmode="lin" valueType="num">
                                      <p:cBhvr>
                                        <p:cTn id="20"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7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750"/>
                                        <p:tgtEl>
                                          <p:spTgt spid="3">
                                            <p:txEl>
                                              <p:pRg st="6" end="6"/>
                                            </p:txEl>
                                          </p:spTgt>
                                        </p:tgtEl>
                                      </p:cBhvr>
                                    </p:animEffect>
                                    <p:anim calcmode="lin" valueType="num">
                                      <p:cBhvr>
                                        <p:cTn id="26" dur="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7" dur="7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553" y="188007"/>
            <a:ext cx="11579552" cy="6246975"/>
          </a:xfrm>
        </p:spPr>
        <p:txBody>
          <a:bodyPr>
            <a:normAutofit fontScale="92500" lnSpcReduction="10000"/>
          </a:bodyPr>
          <a:lstStyle/>
          <a:p>
            <a:pPr marL="0" lvl="1" indent="0" algn="ctr">
              <a:lnSpc>
                <a:spcPct val="110000"/>
              </a:lnSpc>
              <a:spcBef>
                <a:spcPts val="0"/>
              </a:spcBef>
              <a:buNone/>
            </a:pPr>
            <a:r>
              <a:rPr lang="ru-RU" b="1" cap="all" dirty="0">
                <a:solidFill>
                  <a:srgbClr val="FF0000"/>
                </a:solidFill>
                <a:effectLst>
                  <a:outerShdw blurRad="38100" dist="38100" dir="2700000" algn="tl">
                    <a:srgbClr val="000000">
                      <a:alpha val="43137"/>
                    </a:srgbClr>
                  </a:outerShdw>
                </a:effectLst>
              </a:rPr>
              <a:t>СЕДМА РАДЊА: </a:t>
            </a:r>
            <a:r>
              <a:rPr lang="ru-RU" b="1" cap="all" dirty="0">
                <a:solidFill>
                  <a:srgbClr val="FFC000"/>
                </a:solidFill>
                <a:effectLst>
                  <a:outerShdw blurRad="38100" dist="38100" dir="2700000" algn="tl">
                    <a:srgbClr val="000000">
                      <a:alpha val="43137"/>
                    </a:srgbClr>
                  </a:outerShdw>
                </a:effectLst>
              </a:rPr>
              <a:t>УБАЦИВАЊЕ ГЛАСАЧКОГ ЛИСТИЋА У ГЛАСАЧКУ КУТИЈУ</a:t>
            </a:r>
            <a:endParaRPr lang="sr-Cyrl-RS" dirty="0" smtClean="0">
              <a:solidFill>
                <a:srgbClr val="FFC000"/>
              </a:solidFill>
              <a:effectLst>
                <a:outerShdw blurRad="38100" dist="38100" dir="2700000" algn="tl">
                  <a:srgbClr val="000000">
                    <a:alpha val="43137"/>
                  </a:srgbClr>
                </a:outerShdw>
              </a:effectLst>
            </a:endParaRPr>
          </a:p>
          <a:p>
            <a:pPr marL="457200" lvl="1" indent="0" algn="just">
              <a:lnSpc>
                <a:spcPct val="110000"/>
              </a:lnSpc>
              <a:spcBef>
                <a:spcPts val="0"/>
              </a:spcBef>
              <a:buNone/>
            </a:pPr>
            <a:endParaRPr lang="sr-Cyrl-RS" dirty="0" smtClean="0">
              <a:solidFill>
                <a:schemeClr val="bg1"/>
              </a:solidFill>
            </a:endParaRPr>
          </a:p>
          <a:p>
            <a:pPr marL="457200" lvl="1" indent="0" algn="just">
              <a:lnSpc>
                <a:spcPct val="110000"/>
              </a:lnSpc>
              <a:spcBef>
                <a:spcPts val="0"/>
              </a:spcBef>
              <a:buNone/>
            </a:pPr>
            <a:endParaRPr lang="sr-Cyrl-RS" dirty="0">
              <a:solidFill>
                <a:schemeClr val="bg1"/>
              </a:solidFill>
            </a:endParaRPr>
          </a:p>
          <a:p>
            <a:pPr marL="457200" lvl="1" indent="0" algn="just">
              <a:lnSpc>
                <a:spcPct val="110000"/>
              </a:lnSpc>
              <a:spcBef>
                <a:spcPts val="0"/>
              </a:spcBef>
              <a:buNone/>
            </a:pPr>
            <a:endParaRPr lang="sr-Cyrl-RS" dirty="0" smtClean="0">
              <a:solidFill>
                <a:schemeClr val="bg1"/>
              </a:solidFill>
            </a:endParaRPr>
          </a:p>
          <a:p>
            <a:pPr marL="457200" lvl="1" indent="0" algn="just">
              <a:lnSpc>
                <a:spcPct val="110000"/>
              </a:lnSpc>
              <a:spcBef>
                <a:spcPts val="0"/>
              </a:spcBef>
              <a:buNone/>
            </a:pPr>
            <a:endParaRPr lang="sr-Cyrl-RS" dirty="0">
              <a:solidFill>
                <a:schemeClr val="bg1"/>
              </a:solidFill>
            </a:endParaRPr>
          </a:p>
          <a:p>
            <a:pPr marL="457200" lvl="1" indent="0" algn="just">
              <a:lnSpc>
                <a:spcPct val="110000"/>
              </a:lnSpc>
              <a:spcBef>
                <a:spcPts val="0"/>
              </a:spcBef>
              <a:buNone/>
            </a:pPr>
            <a:endParaRPr lang="sr-Cyrl-RS" dirty="0" smtClean="0">
              <a:solidFill>
                <a:schemeClr val="bg1"/>
              </a:solidFill>
            </a:endParaRPr>
          </a:p>
          <a:p>
            <a:pPr marL="457200" lvl="1" indent="0" algn="just">
              <a:lnSpc>
                <a:spcPct val="110000"/>
              </a:lnSpc>
              <a:spcBef>
                <a:spcPts val="0"/>
              </a:spcBef>
              <a:buNone/>
            </a:pPr>
            <a:endParaRPr lang="sr-Cyrl-RS" dirty="0">
              <a:solidFill>
                <a:schemeClr val="bg1"/>
              </a:solidFill>
            </a:endParaRPr>
          </a:p>
          <a:p>
            <a:pPr marL="0" indent="0" algn="just">
              <a:lnSpc>
                <a:spcPct val="110000"/>
              </a:lnSpc>
              <a:spcBef>
                <a:spcPts val="0"/>
              </a:spcBef>
              <a:buNone/>
            </a:pPr>
            <a:endParaRPr lang="sr-Cyrl-RS" sz="2400" dirty="0" smtClean="0">
              <a:solidFill>
                <a:schemeClr val="bg1"/>
              </a:solidFill>
            </a:endParaRPr>
          </a:p>
          <a:p>
            <a:pPr marL="0" indent="0" algn="just">
              <a:lnSpc>
                <a:spcPct val="110000"/>
              </a:lnSpc>
              <a:spcBef>
                <a:spcPts val="0"/>
              </a:spcBef>
              <a:buNone/>
            </a:pPr>
            <a:r>
              <a:rPr lang="sr-Cyrl-RS" sz="2400" dirty="0" smtClean="0">
                <a:solidFill>
                  <a:schemeClr val="bg1"/>
                </a:solidFill>
              </a:rPr>
              <a:t>Након попуњавања, гласач пресавија </a:t>
            </a:r>
            <a:r>
              <a:rPr lang="ru-RU" sz="2400" dirty="0" smtClean="0">
                <a:solidFill>
                  <a:schemeClr val="bg1"/>
                </a:solidFill>
              </a:rPr>
              <a:t>гласачки листић и убацује га у </a:t>
            </a:r>
            <a:r>
              <a:rPr lang="ru-RU" sz="2400" dirty="0">
                <a:solidFill>
                  <a:schemeClr val="bg1"/>
                </a:solidFill>
              </a:rPr>
              <a:t>гласачку кутију, а затим напушта </a:t>
            </a:r>
            <a:r>
              <a:rPr lang="ru-RU" sz="2400" dirty="0" smtClean="0">
                <a:solidFill>
                  <a:schemeClr val="bg1"/>
                </a:solidFill>
              </a:rPr>
              <a:t>гласачко место</a:t>
            </a:r>
            <a:r>
              <a:rPr lang="ru-RU" sz="2400" dirty="0">
                <a:solidFill>
                  <a:schemeClr val="bg1"/>
                </a:solidFill>
              </a:rPr>
              <a:t>.</a:t>
            </a:r>
            <a:endParaRPr lang="en-US" sz="2400" dirty="0">
              <a:solidFill>
                <a:schemeClr val="bg1"/>
              </a:solidFill>
            </a:endParaRPr>
          </a:p>
          <a:p>
            <a:pPr algn="just">
              <a:lnSpc>
                <a:spcPct val="110000"/>
              </a:lnSpc>
              <a:spcBef>
                <a:spcPts val="0"/>
              </a:spcBef>
            </a:pPr>
            <a:endParaRPr lang="en-US" sz="2400" dirty="0">
              <a:solidFill>
                <a:schemeClr val="bg1"/>
              </a:solidFill>
            </a:endParaRPr>
          </a:p>
          <a:p>
            <a:pPr marL="0" indent="0" algn="just">
              <a:lnSpc>
                <a:spcPct val="110000"/>
              </a:lnSpc>
              <a:spcBef>
                <a:spcPts val="0"/>
              </a:spcBef>
              <a:buNone/>
            </a:pPr>
            <a:r>
              <a:rPr lang="sr-Cyrl-RS" sz="1800" b="1" dirty="0">
                <a:solidFill>
                  <a:schemeClr val="bg1"/>
                </a:solidFill>
              </a:rPr>
              <a:t>! ОБРАТИТИ ПАЖЊУ:</a:t>
            </a:r>
            <a:endParaRPr lang="en-US" sz="1800" dirty="0">
              <a:solidFill>
                <a:schemeClr val="bg1"/>
              </a:solidFill>
            </a:endParaRPr>
          </a:p>
          <a:p>
            <a:pPr marL="0" indent="0" algn="just">
              <a:lnSpc>
                <a:spcPct val="110000"/>
              </a:lnSpc>
              <a:spcBef>
                <a:spcPts val="0"/>
              </a:spcBef>
              <a:buNone/>
            </a:pPr>
            <a:r>
              <a:rPr lang="ru-RU" sz="1800" dirty="0">
                <a:solidFill>
                  <a:schemeClr val="bg1"/>
                </a:solidFill>
              </a:rPr>
              <a:t>Једну од битних новина, уведених приликом спровођења парламентарних избора одржаних јуна 2020. године, </a:t>
            </a:r>
            <a:r>
              <a:rPr lang="ru-RU" sz="1800" b="1" dirty="0">
                <a:solidFill>
                  <a:srgbClr val="FFC000"/>
                </a:solidFill>
                <a:effectLst>
                  <a:outerShdw blurRad="38100" dist="38100" dir="2700000" algn="tl">
                    <a:srgbClr val="000000">
                      <a:alpha val="43137"/>
                    </a:srgbClr>
                  </a:outerShdw>
                </a:effectLst>
              </a:rPr>
              <a:t>представља обавеза гласачког одбора да, у случају да констатује или посумња да неки гласач свој гласачки листић није убацио у гласачку кутију пре напуштања гласачког места, о томе обавести</a:t>
            </a:r>
            <a:r>
              <a:rPr lang="ru-RU" sz="1800" dirty="0">
                <a:solidFill>
                  <a:schemeClr val="bg1"/>
                </a:solidFill>
              </a:rPr>
              <a:t> </a:t>
            </a:r>
            <a:endParaRPr lang="en-US" sz="1800" dirty="0" smtClean="0">
              <a:solidFill>
                <a:schemeClr val="bg1"/>
              </a:solidFill>
            </a:endParaRPr>
          </a:p>
          <a:p>
            <a:pPr marL="0" indent="0" algn="just">
              <a:lnSpc>
                <a:spcPct val="110000"/>
              </a:lnSpc>
              <a:spcBef>
                <a:spcPts val="0"/>
              </a:spcBef>
              <a:buNone/>
            </a:pPr>
            <a:r>
              <a:rPr lang="ru-RU" sz="2200" b="1" dirty="0" smtClean="0">
                <a:solidFill>
                  <a:srgbClr val="FF0000"/>
                </a:solidFill>
                <a:effectLst>
                  <a:outerShdw blurRad="38100" dist="38100" dir="2700000" algn="tl">
                    <a:srgbClr val="000000">
                      <a:alpha val="43137"/>
                    </a:srgbClr>
                  </a:outerShdw>
                </a:effectLst>
              </a:rPr>
              <a:t>полицију </a:t>
            </a:r>
            <a:r>
              <a:rPr lang="ru-RU" sz="2200" dirty="0">
                <a:solidFill>
                  <a:schemeClr val="bg1"/>
                </a:solidFill>
              </a:rPr>
              <a:t>и </a:t>
            </a:r>
            <a:endParaRPr lang="en-US" sz="2200" dirty="0" smtClean="0">
              <a:solidFill>
                <a:schemeClr val="bg1"/>
              </a:solidFill>
            </a:endParaRPr>
          </a:p>
          <a:p>
            <a:pPr marL="0" indent="0" algn="just">
              <a:lnSpc>
                <a:spcPct val="110000"/>
              </a:lnSpc>
              <a:spcBef>
                <a:spcPts val="0"/>
              </a:spcBef>
              <a:buNone/>
            </a:pPr>
            <a:r>
              <a:rPr lang="ru-RU" sz="2200" b="1" dirty="0" smtClean="0">
                <a:solidFill>
                  <a:srgbClr val="FF0000"/>
                </a:solidFill>
                <a:effectLst>
                  <a:outerShdw blurRad="38100" dist="38100" dir="2700000" algn="tl">
                    <a:srgbClr val="000000">
                      <a:alpha val="43137"/>
                    </a:srgbClr>
                  </a:outerShdw>
                </a:effectLst>
              </a:rPr>
              <a:t>поткомисију</a:t>
            </a:r>
            <a:r>
              <a:rPr lang="ru-RU" sz="2200" dirty="0" smtClean="0">
                <a:solidFill>
                  <a:schemeClr val="bg1"/>
                </a:solidFill>
              </a:rPr>
              <a:t> </a:t>
            </a:r>
            <a:r>
              <a:rPr lang="ru-RU" sz="2200" dirty="0">
                <a:solidFill>
                  <a:schemeClr val="bg1"/>
                </a:solidFill>
              </a:rPr>
              <a:t>и </a:t>
            </a:r>
            <a:endParaRPr lang="en-US" sz="2200" dirty="0" smtClean="0">
              <a:solidFill>
                <a:schemeClr val="bg1"/>
              </a:solidFill>
            </a:endParaRPr>
          </a:p>
          <a:p>
            <a:pPr marL="0" indent="0" algn="just">
              <a:lnSpc>
                <a:spcPct val="110000"/>
              </a:lnSpc>
              <a:spcBef>
                <a:spcPts val="0"/>
              </a:spcBef>
              <a:buNone/>
            </a:pPr>
            <a:r>
              <a:rPr lang="ru-RU" sz="2200" b="1" dirty="0" smtClean="0">
                <a:solidFill>
                  <a:srgbClr val="FF0000"/>
                </a:solidFill>
                <a:effectLst>
                  <a:outerShdw blurRad="38100" dist="38100" dir="2700000" algn="tl">
                    <a:srgbClr val="000000">
                      <a:alpha val="43137"/>
                    </a:srgbClr>
                  </a:outerShdw>
                </a:effectLst>
              </a:rPr>
              <a:t>то </a:t>
            </a:r>
            <a:r>
              <a:rPr lang="ru-RU" sz="2200" b="1" dirty="0">
                <a:solidFill>
                  <a:srgbClr val="FF0000"/>
                </a:solidFill>
                <a:effectLst>
                  <a:outerShdw blurRad="38100" dist="38100" dir="2700000" algn="tl">
                    <a:srgbClr val="000000">
                      <a:alpha val="43137"/>
                    </a:srgbClr>
                  </a:outerShdw>
                </a:effectLst>
              </a:rPr>
              <a:t>унесе у записник о раду </a:t>
            </a:r>
            <a:r>
              <a:rPr lang="ru-RU" sz="2200" dirty="0">
                <a:solidFill>
                  <a:schemeClr val="bg1"/>
                </a:solidFill>
              </a:rPr>
              <a:t>гласачког одбора</a:t>
            </a:r>
            <a:r>
              <a:rPr lang="ru-RU" sz="3000" dirty="0">
                <a:solidFill>
                  <a:schemeClr val="bg1"/>
                </a:solidFill>
              </a:rPr>
              <a:t>.</a:t>
            </a:r>
            <a:endParaRPr lang="en-US" sz="3000" dirty="0">
              <a:solidFill>
                <a:schemeClr val="bg1"/>
              </a:solidFill>
            </a:endParaRPr>
          </a:p>
          <a:p>
            <a:pPr lvl="1" algn="just">
              <a:lnSpc>
                <a:spcPct val="110000"/>
              </a:lnSpc>
              <a:spcBef>
                <a:spcPts val="0"/>
              </a:spcBef>
            </a:pPr>
            <a:endParaRPr lang="en-US" dirty="0">
              <a:solidFill>
                <a:schemeClr val="bg1"/>
              </a:solidFill>
            </a:endParaRPr>
          </a:p>
        </p:txBody>
      </p:sp>
      <p:pic>
        <p:nvPicPr>
          <p:cNvPr id="4" name="Picture 3" descr="Adobe Systems"/>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4446182" y="653143"/>
            <a:ext cx="3080293" cy="21613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0321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3">
                                            <p:txEl>
                                              <p:pRg st="8" end="8"/>
                                            </p:txEl>
                                          </p:spTgt>
                                        </p:tgtEl>
                                        <p:attrNameLst>
                                          <p:attrName>style.visibility</p:attrName>
                                        </p:attrNameLst>
                                      </p:cBhvr>
                                      <p:to>
                                        <p:strVal val="visible"/>
                                      </p:to>
                                    </p:set>
                                    <p:animEffect transition="in" filter="fade">
                                      <p:cBhvr>
                                        <p:cTn id="11" dur="1000"/>
                                        <p:tgtEl>
                                          <p:spTgt spid="3">
                                            <p:txEl>
                                              <p:pRg st="8" end="8"/>
                                            </p:txEl>
                                          </p:spTgt>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3000"/>
                            </p:stCondLst>
                            <p:childTnLst>
                              <p:par>
                                <p:cTn id="17" presetID="10" presetClass="entr" presetSubtype="0" fill="hold" nodeType="afterEffect">
                                  <p:stCondLst>
                                    <p:cond delay="250"/>
                                  </p:stCondLst>
                                  <p:childTnLst>
                                    <p:set>
                                      <p:cBhvr>
                                        <p:cTn id="18" dur="1" fill="hold">
                                          <p:stCondLst>
                                            <p:cond delay="0"/>
                                          </p:stCondLst>
                                        </p:cTn>
                                        <p:tgtEl>
                                          <p:spTgt spid="3">
                                            <p:txEl>
                                              <p:pRg st="10" end="10"/>
                                            </p:txEl>
                                          </p:spTgt>
                                        </p:tgtEl>
                                        <p:attrNameLst>
                                          <p:attrName>style.visibility</p:attrName>
                                        </p:attrNameLst>
                                      </p:cBhvr>
                                      <p:to>
                                        <p:strVal val="visible"/>
                                      </p:to>
                                    </p:set>
                                    <p:animEffect transition="in" filter="fade">
                                      <p:cBhvr>
                                        <p:cTn id="19" dur="1000"/>
                                        <p:tgtEl>
                                          <p:spTgt spid="3">
                                            <p:txEl>
                                              <p:pRg st="10" end="10"/>
                                            </p:txEl>
                                          </p:spTgt>
                                        </p:tgtEl>
                                      </p:cBhvr>
                                    </p:animEffect>
                                  </p:childTnLst>
                                </p:cTn>
                              </p:par>
                            </p:childTnLst>
                          </p:cTn>
                        </p:par>
                        <p:par>
                          <p:cTn id="20" fill="hold">
                            <p:stCondLst>
                              <p:cond delay="4250"/>
                            </p:stCondLst>
                            <p:childTnLst>
                              <p:par>
                                <p:cTn id="21" presetID="10" presetClass="entr" presetSubtype="0" fill="hold" nodeType="afterEffect">
                                  <p:stCondLst>
                                    <p:cond delay="250"/>
                                  </p:stCondLst>
                                  <p:childTnLst>
                                    <p:set>
                                      <p:cBhvr>
                                        <p:cTn id="22" dur="1" fill="hold">
                                          <p:stCondLst>
                                            <p:cond delay="0"/>
                                          </p:stCondLst>
                                        </p:cTn>
                                        <p:tgtEl>
                                          <p:spTgt spid="3">
                                            <p:txEl>
                                              <p:pRg st="11" end="11"/>
                                            </p:txEl>
                                          </p:spTgt>
                                        </p:tgtEl>
                                        <p:attrNameLst>
                                          <p:attrName>style.visibility</p:attrName>
                                        </p:attrNameLst>
                                      </p:cBhvr>
                                      <p:to>
                                        <p:strVal val="visible"/>
                                      </p:to>
                                    </p:set>
                                    <p:animEffect transition="in" filter="fade">
                                      <p:cBhvr>
                                        <p:cTn id="23" dur="1000"/>
                                        <p:tgtEl>
                                          <p:spTgt spid="3">
                                            <p:txEl>
                                              <p:pRg st="11" end="11"/>
                                            </p:txEl>
                                          </p:spTgt>
                                        </p:tgtEl>
                                      </p:cBhvr>
                                    </p:animEffect>
                                  </p:childTnLst>
                                </p:cTn>
                              </p:par>
                            </p:childTnLst>
                          </p:cTn>
                        </p:par>
                        <p:par>
                          <p:cTn id="24" fill="hold">
                            <p:stCondLst>
                              <p:cond delay="5500"/>
                            </p:stCondLst>
                            <p:childTnLst>
                              <p:par>
                                <p:cTn id="25" presetID="42" presetClass="entr" presetSubtype="0" fill="hold" nodeType="afterEffect">
                                  <p:stCondLst>
                                    <p:cond delay="250"/>
                                  </p:stCondLst>
                                  <p:childTnLst>
                                    <p:set>
                                      <p:cBhvr>
                                        <p:cTn id="26" dur="1" fill="hold">
                                          <p:stCondLst>
                                            <p:cond delay="0"/>
                                          </p:stCondLst>
                                        </p:cTn>
                                        <p:tgtEl>
                                          <p:spTgt spid="3">
                                            <p:txEl>
                                              <p:pRg st="12" end="12"/>
                                            </p:txEl>
                                          </p:spTgt>
                                        </p:tgtEl>
                                        <p:attrNameLst>
                                          <p:attrName>style.visibility</p:attrName>
                                        </p:attrNameLst>
                                      </p:cBhvr>
                                      <p:to>
                                        <p:strVal val="visible"/>
                                      </p:to>
                                    </p:set>
                                    <p:animEffect transition="in" filter="fade">
                                      <p:cBhvr>
                                        <p:cTn id="27" dur="1250"/>
                                        <p:tgtEl>
                                          <p:spTgt spid="3">
                                            <p:txEl>
                                              <p:pRg st="12" end="12"/>
                                            </p:txEl>
                                          </p:spTgt>
                                        </p:tgtEl>
                                      </p:cBhvr>
                                    </p:animEffect>
                                    <p:anim calcmode="lin" valueType="num">
                                      <p:cBhvr>
                                        <p:cTn id="28" dur="125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29" dur="125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par>
                          <p:cTn id="30" fill="hold">
                            <p:stCondLst>
                              <p:cond delay="7000"/>
                            </p:stCondLst>
                            <p:childTnLst>
                              <p:par>
                                <p:cTn id="31" presetID="42" presetClass="entr" presetSubtype="0" fill="hold" nodeType="afterEffect">
                                  <p:stCondLst>
                                    <p:cond delay="250"/>
                                  </p:stCondLst>
                                  <p:childTnLst>
                                    <p:set>
                                      <p:cBhvr>
                                        <p:cTn id="32" dur="1" fill="hold">
                                          <p:stCondLst>
                                            <p:cond delay="0"/>
                                          </p:stCondLst>
                                        </p:cTn>
                                        <p:tgtEl>
                                          <p:spTgt spid="3">
                                            <p:txEl>
                                              <p:pRg st="13" end="13"/>
                                            </p:txEl>
                                          </p:spTgt>
                                        </p:tgtEl>
                                        <p:attrNameLst>
                                          <p:attrName>style.visibility</p:attrName>
                                        </p:attrNameLst>
                                      </p:cBhvr>
                                      <p:to>
                                        <p:strVal val="visible"/>
                                      </p:to>
                                    </p:set>
                                    <p:animEffect transition="in" filter="fade">
                                      <p:cBhvr>
                                        <p:cTn id="33" dur="1250"/>
                                        <p:tgtEl>
                                          <p:spTgt spid="3">
                                            <p:txEl>
                                              <p:pRg st="13" end="13"/>
                                            </p:txEl>
                                          </p:spTgt>
                                        </p:tgtEl>
                                      </p:cBhvr>
                                    </p:animEffect>
                                    <p:anim calcmode="lin" valueType="num">
                                      <p:cBhvr>
                                        <p:cTn id="34" dur="125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35" dur="125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par>
                          <p:cTn id="36" fill="hold">
                            <p:stCondLst>
                              <p:cond delay="8500"/>
                            </p:stCondLst>
                            <p:childTnLst>
                              <p:par>
                                <p:cTn id="37" presetID="42" presetClass="entr" presetSubtype="0" fill="hold" nodeType="afterEffect">
                                  <p:stCondLst>
                                    <p:cond delay="250"/>
                                  </p:stCondLst>
                                  <p:childTnLst>
                                    <p:set>
                                      <p:cBhvr>
                                        <p:cTn id="38" dur="1" fill="hold">
                                          <p:stCondLst>
                                            <p:cond delay="0"/>
                                          </p:stCondLst>
                                        </p:cTn>
                                        <p:tgtEl>
                                          <p:spTgt spid="3">
                                            <p:txEl>
                                              <p:pRg st="14" end="14"/>
                                            </p:txEl>
                                          </p:spTgt>
                                        </p:tgtEl>
                                        <p:attrNameLst>
                                          <p:attrName>style.visibility</p:attrName>
                                        </p:attrNameLst>
                                      </p:cBhvr>
                                      <p:to>
                                        <p:strVal val="visible"/>
                                      </p:to>
                                    </p:set>
                                    <p:animEffect transition="in" filter="fade">
                                      <p:cBhvr>
                                        <p:cTn id="39" dur="1250"/>
                                        <p:tgtEl>
                                          <p:spTgt spid="3">
                                            <p:txEl>
                                              <p:pRg st="14" end="14"/>
                                            </p:txEl>
                                          </p:spTgt>
                                        </p:tgtEl>
                                      </p:cBhvr>
                                    </p:animEffect>
                                    <p:anim calcmode="lin" valueType="num">
                                      <p:cBhvr>
                                        <p:cTn id="40" dur="125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41" dur="125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103" y="211300"/>
            <a:ext cx="11519730" cy="1634592"/>
          </a:xfrm>
        </p:spPr>
        <p:txBody>
          <a:bodyPr>
            <a:noAutofit/>
          </a:bodyPr>
          <a:lstStyle/>
          <a:p>
            <a:pPr algn="just">
              <a:lnSpc>
                <a:spcPct val="100000"/>
              </a:lnSpc>
              <a:spcBef>
                <a:spcPts val="0"/>
              </a:spcBef>
            </a:pPr>
            <a:r>
              <a:rPr lang="ru-RU" sz="2800" b="1" cap="all" dirty="0">
                <a:solidFill>
                  <a:schemeClr val="bg1"/>
                </a:solidFill>
              </a:rPr>
              <a:t>6. </a:t>
            </a:r>
            <a:r>
              <a:rPr lang="ru-RU" sz="2800" b="1" cap="all" dirty="0">
                <a:solidFill>
                  <a:srgbClr val="FFC000"/>
                </a:solidFill>
                <a:effectLst>
                  <a:outerShdw blurRad="38100" dist="38100" dir="2700000" algn="tl">
                    <a:srgbClr val="000000">
                      <a:alpha val="43137"/>
                    </a:srgbClr>
                  </a:outerShdw>
                </a:effectLst>
              </a:rPr>
              <a:t>ПОСЕБНА ПРАВИЛА ГЛАСАЊА ЗА СЛЕПА ЛИЦА И ЛИЦА СА ДРУГИМ ВИДОВИМА ИНВАЛИДИТЕТА</a:t>
            </a:r>
            <a:r>
              <a:rPr lang="ru-RU" sz="2800" b="1" cap="all" dirty="0">
                <a:solidFill>
                  <a:schemeClr val="bg1"/>
                </a:solidFill>
                <a:effectLst>
                  <a:outerShdw blurRad="38100" dist="38100" dir="2700000" algn="tl">
                    <a:srgbClr val="000000">
                      <a:alpha val="43137"/>
                    </a:srgbClr>
                  </a:outerShdw>
                </a:effectLst>
              </a:rPr>
              <a:t>, </a:t>
            </a:r>
            <a:r>
              <a:rPr lang="ru-RU" sz="2800" b="1" cap="all" dirty="0">
                <a:solidFill>
                  <a:schemeClr val="bg1"/>
                </a:solidFill>
              </a:rPr>
              <a:t>НЕПИСМЕНИХ И СПРЕЧЕНИХ ЛИЦА НА ГЛАСАЧКОМ МЕСТУ И ВАН ГЛАСАЧКОГ МЕСТА</a:t>
            </a:r>
            <a:endParaRPr lang="en-US" sz="2800" dirty="0">
              <a:solidFill>
                <a:schemeClr val="bg1"/>
              </a:solidFill>
            </a:endParaRPr>
          </a:p>
        </p:txBody>
      </p:sp>
      <p:sp>
        <p:nvSpPr>
          <p:cNvPr id="3" name="Content Placeholder 2"/>
          <p:cNvSpPr>
            <a:spLocks noGrp="1"/>
          </p:cNvSpPr>
          <p:nvPr>
            <p:ph idx="1"/>
          </p:nvPr>
        </p:nvSpPr>
        <p:spPr>
          <a:xfrm>
            <a:off x="299103" y="2290274"/>
            <a:ext cx="11519730" cy="4426722"/>
          </a:xfrm>
        </p:spPr>
        <p:txBody>
          <a:bodyPr>
            <a:normAutofit/>
          </a:bodyPr>
          <a:lstStyle/>
          <a:p>
            <a:pPr marL="0" indent="0" algn="just">
              <a:buNone/>
            </a:pPr>
            <a:r>
              <a:rPr lang="sr-Cyrl-RS" sz="2400" b="1" cap="all" dirty="0" smtClean="0">
                <a:solidFill>
                  <a:schemeClr val="bg1"/>
                </a:solidFill>
              </a:rPr>
              <a:t>Лице </a:t>
            </a:r>
            <a:r>
              <a:rPr lang="sr-Cyrl-RS" sz="2400" b="1" cap="all" dirty="0">
                <a:solidFill>
                  <a:srgbClr val="FFC000"/>
                </a:solidFill>
              </a:rPr>
              <a:t>које није у стању да попуни гласачки листић</a:t>
            </a:r>
            <a:endParaRPr lang="en-US" sz="2400" b="1" cap="all" dirty="0">
              <a:solidFill>
                <a:srgbClr val="FFC000"/>
              </a:solidFill>
            </a:endParaRPr>
          </a:p>
          <a:p>
            <a:pPr marL="0" indent="0" algn="just">
              <a:lnSpc>
                <a:spcPct val="100000"/>
              </a:lnSpc>
              <a:spcBef>
                <a:spcPts val="0"/>
              </a:spcBef>
              <a:buNone/>
            </a:pPr>
            <a:endParaRPr lang="en-US" sz="1500" dirty="0">
              <a:solidFill>
                <a:schemeClr val="bg1"/>
              </a:solidFill>
            </a:endParaRPr>
          </a:p>
          <a:p>
            <a:pPr marL="0" indent="0" algn="just">
              <a:lnSpc>
                <a:spcPct val="100000"/>
              </a:lnSpc>
              <a:spcBef>
                <a:spcPts val="0"/>
              </a:spcBef>
              <a:buNone/>
            </a:pPr>
            <a:r>
              <a:rPr lang="sr-Cyrl-CS" sz="2400" dirty="0" smtClean="0">
                <a:solidFill>
                  <a:schemeClr val="bg1"/>
                </a:solidFill>
              </a:rPr>
              <a:t>Гласач који </a:t>
            </a:r>
            <a:r>
              <a:rPr lang="sr-Cyrl-CS" sz="2400" dirty="0">
                <a:solidFill>
                  <a:schemeClr val="bg1"/>
                </a:solidFill>
              </a:rPr>
              <a:t>није у могућности </a:t>
            </a:r>
            <a:r>
              <a:rPr lang="ru-RU" sz="2400" dirty="0" smtClean="0">
                <a:solidFill>
                  <a:schemeClr val="bg1"/>
                </a:solidFill>
              </a:rPr>
              <a:t>да </a:t>
            </a:r>
            <a:r>
              <a:rPr lang="ru-RU" sz="2400" dirty="0">
                <a:solidFill>
                  <a:schemeClr val="bg1"/>
                </a:solidFill>
              </a:rPr>
              <a:t>на </a:t>
            </a:r>
            <a:r>
              <a:rPr lang="ru-RU" sz="2400" dirty="0" smtClean="0">
                <a:solidFill>
                  <a:schemeClr val="bg1"/>
                </a:solidFill>
              </a:rPr>
              <a:t>гласачком </a:t>
            </a:r>
            <a:r>
              <a:rPr lang="ru-RU" sz="2400" dirty="0">
                <a:solidFill>
                  <a:schemeClr val="bg1"/>
                </a:solidFill>
              </a:rPr>
              <a:t>месту лично гласа (слепо, са другим видовима инвалидитета или неписмено лице) </a:t>
            </a:r>
            <a:r>
              <a:rPr lang="ru-RU" sz="2400" b="1" dirty="0" smtClean="0">
                <a:solidFill>
                  <a:srgbClr val="FFC000"/>
                </a:solidFill>
                <a:effectLst>
                  <a:outerShdw blurRad="38100" dist="38100" dir="2700000" algn="tl">
                    <a:srgbClr val="000000">
                      <a:alpha val="43137"/>
                    </a:srgbClr>
                  </a:outerShdw>
                </a:effectLst>
              </a:rPr>
              <a:t>може са </a:t>
            </a:r>
            <a:r>
              <a:rPr lang="ru-RU" sz="2400" b="1" dirty="0">
                <a:solidFill>
                  <a:srgbClr val="FFC000"/>
                </a:solidFill>
                <a:effectLst>
                  <a:outerShdw blurRad="38100" dist="38100" dir="2700000" algn="tl">
                    <a:srgbClr val="000000">
                      <a:alpha val="43137"/>
                    </a:srgbClr>
                  </a:outerShdw>
                </a:effectLst>
              </a:rPr>
              <a:t>собом </a:t>
            </a:r>
            <a:r>
              <a:rPr lang="ru-RU" sz="2400" b="1" dirty="0" smtClean="0">
                <a:solidFill>
                  <a:srgbClr val="FFC000"/>
                </a:solidFill>
                <a:effectLst>
                  <a:outerShdw blurRad="38100" dist="38100" dir="2700000" algn="tl">
                    <a:srgbClr val="000000">
                      <a:alpha val="43137"/>
                    </a:srgbClr>
                  </a:outerShdw>
                </a:effectLst>
              </a:rPr>
              <a:t>да поведе </a:t>
            </a:r>
            <a:r>
              <a:rPr lang="ru-RU" sz="2400" b="1" dirty="0">
                <a:solidFill>
                  <a:srgbClr val="FFC000"/>
                </a:solidFill>
                <a:effectLst>
                  <a:outerShdw blurRad="38100" dist="38100" dir="2700000" algn="tl">
                    <a:srgbClr val="000000">
                      <a:alpha val="43137"/>
                    </a:srgbClr>
                  </a:outerShdw>
                </a:effectLst>
              </a:rPr>
              <a:t>лице које ће уместо њега</a:t>
            </a:r>
            <a:r>
              <a:rPr lang="ru-RU" sz="2400" dirty="0">
                <a:solidFill>
                  <a:schemeClr val="bg1"/>
                </a:solidFill>
              </a:rPr>
              <a:t>, на начин које му оно одреди, испунити гласачки листић, односно обавити гласање</a:t>
            </a:r>
            <a:r>
              <a:rPr lang="sr-Cyrl-CS" sz="2400" dirty="0" smtClean="0">
                <a:solidFill>
                  <a:schemeClr val="bg1"/>
                </a:solidFill>
              </a:rPr>
              <a:t>.</a:t>
            </a:r>
          </a:p>
          <a:p>
            <a:pPr marL="0" indent="0" algn="just">
              <a:lnSpc>
                <a:spcPct val="100000"/>
              </a:lnSpc>
              <a:spcBef>
                <a:spcPts val="0"/>
              </a:spcBef>
              <a:buNone/>
            </a:pPr>
            <a:endParaRPr lang="en-US" sz="1500" dirty="0">
              <a:solidFill>
                <a:schemeClr val="bg1"/>
              </a:solidFill>
            </a:endParaRPr>
          </a:p>
          <a:p>
            <a:pPr marL="0" indent="0" algn="just">
              <a:lnSpc>
                <a:spcPct val="100000"/>
              </a:lnSpc>
              <a:spcBef>
                <a:spcPts val="0"/>
              </a:spcBef>
              <a:buNone/>
            </a:pPr>
            <a:r>
              <a:rPr lang="ru-RU" sz="2400" dirty="0">
                <a:solidFill>
                  <a:schemeClr val="bg1"/>
                </a:solidFill>
              </a:rPr>
              <a:t>Гласачки одбор је дужан да </a:t>
            </a:r>
            <a:r>
              <a:rPr lang="ru-RU" sz="2400" b="1" dirty="0">
                <a:solidFill>
                  <a:srgbClr val="FFC000"/>
                </a:solidFill>
                <a:effectLst>
                  <a:outerShdw blurRad="38100" dist="38100" dir="2700000" algn="tl">
                    <a:srgbClr val="000000">
                      <a:alpha val="43137"/>
                    </a:srgbClr>
                  </a:outerShdw>
                </a:effectLst>
              </a:rPr>
              <a:t>у Записник о раду гласачког одбора упише</a:t>
            </a:r>
            <a:r>
              <a:rPr lang="ru-RU" sz="2400" dirty="0" smtClean="0">
                <a:solidFill>
                  <a:schemeClr val="bg1"/>
                </a:solidFill>
              </a:rPr>
              <a:t>:</a:t>
            </a:r>
          </a:p>
          <a:p>
            <a:pPr marL="0" indent="0" algn="just">
              <a:lnSpc>
                <a:spcPct val="100000"/>
              </a:lnSpc>
              <a:spcBef>
                <a:spcPts val="0"/>
              </a:spcBef>
              <a:buNone/>
            </a:pPr>
            <a:endParaRPr lang="en-US" sz="2400" dirty="0">
              <a:solidFill>
                <a:schemeClr val="bg1"/>
              </a:solidFill>
            </a:endParaRPr>
          </a:p>
          <a:p>
            <a:pPr marL="341313" lvl="1" indent="-169863" algn="just">
              <a:lnSpc>
                <a:spcPct val="100000"/>
              </a:lnSpc>
              <a:spcBef>
                <a:spcPts val="0"/>
              </a:spcBef>
            </a:pPr>
            <a:r>
              <a:rPr lang="ru-RU" dirty="0" smtClean="0">
                <a:solidFill>
                  <a:srgbClr val="FFC000"/>
                </a:solidFill>
              </a:rPr>
              <a:t>укупан </a:t>
            </a:r>
            <a:r>
              <a:rPr lang="ru-RU" dirty="0">
                <a:solidFill>
                  <a:srgbClr val="FFC000"/>
                </a:solidFill>
              </a:rPr>
              <a:t>број гласача који су гласали уз помоћ помагача </a:t>
            </a:r>
            <a:r>
              <a:rPr lang="sr-Cyrl-CS" dirty="0" smtClean="0">
                <a:solidFill>
                  <a:srgbClr val="FFC000"/>
                </a:solidFill>
              </a:rPr>
              <a:t> </a:t>
            </a:r>
          </a:p>
          <a:p>
            <a:pPr marL="341313" lvl="1" indent="-169863" algn="just">
              <a:lnSpc>
                <a:spcPct val="100000"/>
              </a:lnSpc>
              <a:spcBef>
                <a:spcPts val="0"/>
              </a:spcBef>
            </a:pPr>
            <a:endParaRPr lang="en-US" sz="1000" dirty="0">
              <a:solidFill>
                <a:schemeClr val="bg1"/>
              </a:solidFill>
            </a:endParaRPr>
          </a:p>
          <a:p>
            <a:pPr marL="341313" lvl="1" indent="-169863" algn="just">
              <a:lnSpc>
                <a:spcPct val="100000"/>
              </a:lnSpc>
              <a:spcBef>
                <a:spcPts val="0"/>
              </a:spcBef>
            </a:pPr>
            <a:r>
              <a:rPr lang="ru-RU" dirty="0" smtClean="0">
                <a:solidFill>
                  <a:srgbClr val="FFC000"/>
                </a:solidFill>
              </a:rPr>
              <a:t>под </a:t>
            </a:r>
            <a:r>
              <a:rPr lang="ru-RU" dirty="0">
                <a:solidFill>
                  <a:srgbClr val="FFC000"/>
                </a:solidFill>
              </a:rPr>
              <a:t>којим редним бројевима </a:t>
            </a:r>
            <a:r>
              <a:rPr lang="ru-RU" dirty="0">
                <a:solidFill>
                  <a:schemeClr val="bg1"/>
                </a:solidFill>
              </a:rPr>
              <a:t>су ти гласачи уписани у извод из бирачког списка</a:t>
            </a:r>
            <a:endParaRPr lang="en-US" dirty="0">
              <a:solidFill>
                <a:schemeClr val="bg1"/>
              </a:solidFill>
            </a:endParaRPr>
          </a:p>
        </p:txBody>
      </p:sp>
    </p:spTree>
    <p:extLst>
      <p:ext uri="{BB962C8B-B14F-4D97-AF65-F5344CB8AC3E}">
        <p14:creationId xmlns:p14="http://schemas.microsoft.com/office/powerpoint/2010/main" val="125975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2500"/>
                            </p:stCondLst>
                            <p:childTnLst>
                              <p:par>
                                <p:cTn id="13" presetID="10" presetClass="entr" presetSubtype="0" fill="hold" nodeType="afterEffect">
                                  <p:stCondLst>
                                    <p:cond delay="25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childTnLst>
                                </p:cTn>
                              </p:par>
                            </p:childTnLst>
                          </p:cTn>
                        </p:par>
                        <p:par>
                          <p:cTn id="16" fill="hold">
                            <p:stCondLst>
                              <p:cond delay="3750"/>
                            </p:stCondLst>
                            <p:childTnLst>
                              <p:par>
                                <p:cTn id="17" presetID="10" presetClass="entr" presetSubtype="0" fill="hold" nodeType="afterEffect">
                                  <p:stCondLst>
                                    <p:cond delay="25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childTnLst>
                                </p:cTn>
                              </p:par>
                            </p:childTnLst>
                          </p:cTn>
                        </p:par>
                        <p:par>
                          <p:cTn id="20" fill="hold">
                            <p:stCondLst>
                              <p:cond delay="5000"/>
                            </p:stCondLst>
                            <p:childTnLst>
                              <p:par>
                                <p:cTn id="21" presetID="10" presetClass="entr" presetSubtype="0" fill="hold" nodeType="afterEffect">
                                  <p:stCondLst>
                                    <p:cond delay="25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285" y="452926"/>
            <a:ext cx="11502639" cy="6024785"/>
          </a:xfrm>
        </p:spPr>
        <p:txBody>
          <a:bodyPr>
            <a:noAutofit/>
          </a:bodyPr>
          <a:lstStyle/>
          <a:p>
            <a:pPr marL="0" indent="0" algn="just">
              <a:lnSpc>
                <a:spcPct val="100000"/>
              </a:lnSpc>
              <a:spcBef>
                <a:spcPts val="0"/>
              </a:spcBef>
              <a:buNone/>
            </a:pPr>
            <a:r>
              <a:rPr lang="ru-RU" sz="2400" b="1" cap="all" dirty="0">
                <a:solidFill>
                  <a:srgbClr val="FFC000"/>
                </a:solidFill>
                <a:effectLst>
                  <a:outerShdw blurRad="38100" dist="38100" dir="2700000" algn="tl">
                    <a:srgbClr val="000000">
                      <a:alpha val="43137"/>
                    </a:srgbClr>
                  </a:outerShdw>
                </a:effectLst>
              </a:rPr>
              <a:t>ЛИЦЕ КОЈЕ НИЈЕ У СТАЊУ ДА ДОЂЕ НА ГЛАСАЧКО </a:t>
            </a:r>
            <a:r>
              <a:rPr lang="ru-RU" sz="2400" b="1" cap="all" dirty="0" smtClean="0">
                <a:solidFill>
                  <a:srgbClr val="FFC000"/>
                </a:solidFill>
                <a:effectLst>
                  <a:outerShdw blurRad="38100" dist="38100" dir="2700000" algn="tl">
                    <a:srgbClr val="000000">
                      <a:alpha val="43137"/>
                    </a:srgbClr>
                  </a:outerShdw>
                </a:effectLst>
              </a:rPr>
              <a:t>МЕСТО</a:t>
            </a:r>
          </a:p>
          <a:p>
            <a:pPr marL="0" indent="0" algn="just">
              <a:lnSpc>
                <a:spcPct val="100000"/>
              </a:lnSpc>
              <a:spcBef>
                <a:spcPts val="0"/>
              </a:spcBef>
              <a:buNone/>
            </a:pPr>
            <a:endParaRPr lang="en-US" sz="1500" b="1" cap="all" dirty="0">
              <a:solidFill>
                <a:schemeClr val="bg1"/>
              </a:solidFill>
            </a:endParaRPr>
          </a:p>
          <a:p>
            <a:pPr marL="0" indent="0" algn="just">
              <a:lnSpc>
                <a:spcPct val="100000"/>
              </a:lnSpc>
              <a:spcBef>
                <a:spcPts val="0"/>
              </a:spcBef>
              <a:buNone/>
            </a:pPr>
            <a:r>
              <a:rPr lang="ru-RU" sz="2400" dirty="0">
                <a:solidFill>
                  <a:schemeClr val="bg1"/>
                </a:solidFill>
              </a:rPr>
              <a:t>Закон дозвољава могућност да немоћна и спречена лица гласају и ван гласачког места</a:t>
            </a:r>
            <a:r>
              <a:rPr lang="sr-Cyrl-RS" sz="2400" dirty="0" smtClean="0">
                <a:solidFill>
                  <a:schemeClr val="bg1"/>
                </a:solidFill>
              </a:rPr>
              <a:t>.</a:t>
            </a:r>
          </a:p>
          <a:p>
            <a:pPr marL="0" indent="0" algn="just">
              <a:lnSpc>
                <a:spcPct val="100000"/>
              </a:lnSpc>
              <a:spcBef>
                <a:spcPts val="0"/>
              </a:spcBef>
              <a:buNone/>
            </a:pPr>
            <a:endParaRPr lang="en-US" sz="2400" dirty="0">
              <a:solidFill>
                <a:schemeClr val="bg1"/>
              </a:solidFill>
            </a:endParaRPr>
          </a:p>
          <a:p>
            <a:pPr marL="0" indent="0" algn="just">
              <a:lnSpc>
                <a:spcPct val="100000"/>
              </a:lnSpc>
              <a:spcBef>
                <a:spcPts val="0"/>
              </a:spcBef>
              <a:buNone/>
            </a:pPr>
            <a:r>
              <a:rPr lang="sr-Cyrl-RS" sz="2400" dirty="0" smtClean="0">
                <a:solidFill>
                  <a:schemeClr val="bg1"/>
                </a:solidFill>
              </a:rPr>
              <a:t>Немоћним </a:t>
            </a:r>
            <a:r>
              <a:rPr lang="sr-Cyrl-RS" sz="2400" dirty="0">
                <a:solidFill>
                  <a:schemeClr val="bg1"/>
                </a:solidFill>
              </a:rPr>
              <a:t>и спреченим лицима сматрају се</a:t>
            </a:r>
            <a:r>
              <a:rPr lang="sr-Cyrl-RS" sz="2400" dirty="0" smtClean="0">
                <a:solidFill>
                  <a:schemeClr val="bg1"/>
                </a:solidFill>
              </a:rPr>
              <a:t>:</a:t>
            </a:r>
          </a:p>
          <a:p>
            <a:pPr marL="0" indent="0" algn="just">
              <a:lnSpc>
                <a:spcPct val="100000"/>
              </a:lnSpc>
              <a:spcBef>
                <a:spcPts val="0"/>
              </a:spcBef>
              <a:buNone/>
            </a:pPr>
            <a:endParaRPr lang="en-US" sz="1200" dirty="0">
              <a:solidFill>
                <a:schemeClr val="bg1"/>
              </a:solidFill>
            </a:endParaRPr>
          </a:p>
          <a:p>
            <a:pPr marL="461963" lvl="1" indent="-231775" algn="just">
              <a:lnSpc>
                <a:spcPct val="100000"/>
              </a:lnSpc>
              <a:spcBef>
                <a:spcPts val="0"/>
              </a:spcBef>
            </a:pPr>
            <a:r>
              <a:rPr lang="ru-RU" dirty="0" smtClean="0">
                <a:solidFill>
                  <a:schemeClr val="bg1"/>
                </a:solidFill>
              </a:rPr>
              <a:t>лица </a:t>
            </a:r>
            <a:r>
              <a:rPr lang="ru-RU" dirty="0">
                <a:solidFill>
                  <a:schemeClr val="bg1"/>
                </a:solidFill>
              </a:rPr>
              <a:t>која </a:t>
            </a:r>
            <a:r>
              <a:rPr lang="ru-RU" dirty="0">
                <a:solidFill>
                  <a:srgbClr val="FFC000"/>
                </a:solidFill>
              </a:rPr>
              <a:t>из здравствених разлога </a:t>
            </a:r>
            <a:r>
              <a:rPr lang="ru-RU" dirty="0">
                <a:solidFill>
                  <a:schemeClr val="bg1"/>
                </a:solidFill>
              </a:rPr>
              <a:t>нису у могућности да дођу на гласачко место</a:t>
            </a:r>
            <a:endParaRPr lang="sr-Cyrl-RS" dirty="0" smtClean="0">
              <a:solidFill>
                <a:schemeClr val="bg1"/>
              </a:solidFill>
            </a:endParaRPr>
          </a:p>
          <a:p>
            <a:pPr marL="461963" lvl="1" indent="-231775" algn="just">
              <a:lnSpc>
                <a:spcPct val="100000"/>
              </a:lnSpc>
              <a:spcBef>
                <a:spcPts val="0"/>
              </a:spcBef>
            </a:pPr>
            <a:endParaRPr lang="sr-Cyrl-RS" sz="1200" dirty="0">
              <a:solidFill>
                <a:schemeClr val="bg1"/>
              </a:solidFill>
            </a:endParaRPr>
          </a:p>
          <a:p>
            <a:pPr marL="461963" lvl="1" indent="-231775" algn="just">
              <a:lnSpc>
                <a:spcPct val="100000"/>
              </a:lnSpc>
              <a:spcBef>
                <a:spcPts val="0"/>
              </a:spcBef>
            </a:pPr>
            <a:r>
              <a:rPr lang="sr-Cyrl-CS" dirty="0" smtClean="0">
                <a:solidFill>
                  <a:schemeClr val="bg1"/>
                </a:solidFill>
              </a:rPr>
              <a:t>особе </a:t>
            </a:r>
            <a:r>
              <a:rPr lang="sr-Cyrl-CS" dirty="0">
                <a:solidFill>
                  <a:srgbClr val="FFC000"/>
                </a:solidFill>
              </a:rPr>
              <a:t>са </a:t>
            </a:r>
            <a:r>
              <a:rPr lang="sr-Cyrl-CS" dirty="0" smtClean="0">
                <a:solidFill>
                  <a:srgbClr val="FFC000"/>
                </a:solidFill>
              </a:rPr>
              <a:t>инвалидитетом</a:t>
            </a:r>
          </a:p>
          <a:p>
            <a:pPr marL="461963" lvl="1" indent="-231775" algn="just">
              <a:lnSpc>
                <a:spcPct val="100000"/>
              </a:lnSpc>
              <a:spcBef>
                <a:spcPts val="0"/>
              </a:spcBef>
            </a:pPr>
            <a:endParaRPr lang="en-US" sz="1200" dirty="0">
              <a:solidFill>
                <a:schemeClr val="bg1"/>
              </a:solidFill>
            </a:endParaRPr>
          </a:p>
          <a:p>
            <a:pPr marL="461963" lvl="1" indent="-231775" algn="just">
              <a:lnSpc>
                <a:spcPct val="100000"/>
              </a:lnSpc>
              <a:spcBef>
                <a:spcPts val="0"/>
              </a:spcBef>
            </a:pPr>
            <a:r>
              <a:rPr lang="sr-Cyrl-CS" dirty="0">
                <a:solidFill>
                  <a:srgbClr val="FFC000"/>
                </a:solidFill>
              </a:rPr>
              <a:t>немоћна стара </a:t>
            </a:r>
            <a:r>
              <a:rPr lang="sr-Cyrl-CS" dirty="0" smtClean="0">
                <a:solidFill>
                  <a:srgbClr val="FFC000"/>
                </a:solidFill>
              </a:rPr>
              <a:t>лица</a:t>
            </a:r>
          </a:p>
          <a:p>
            <a:pPr marL="461963" lvl="1" indent="-231775" algn="just">
              <a:lnSpc>
                <a:spcPct val="100000"/>
              </a:lnSpc>
              <a:spcBef>
                <a:spcPts val="0"/>
              </a:spcBef>
            </a:pPr>
            <a:endParaRPr lang="en-US" sz="1200" dirty="0">
              <a:solidFill>
                <a:schemeClr val="bg1"/>
              </a:solidFill>
            </a:endParaRPr>
          </a:p>
          <a:p>
            <a:pPr marL="0" indent="0" algn="just">
              <a:lnSpc>
                <a:spcPct val="100000"/>
              </a:lnSpc>
              <a:spcBef>
                <a:spcPts val="0"/>
              </a:spcBef>
              <a:buNone/>
            </a:pPr>
            <a:r>
              <a:rPr lang="ru-RU" sz="2400" dirty="0" smtClean="0">
                <a:solidFill>
                  <a:schemeClr val="bg1"/>
                </a:solidFill>
              </a:rPr>
              <a:t>Немоћним </a:t>
            </a:r>
            <a:r>
              <a:rPr lang="ru-RU" sz="2400" dirty="0">
                <a:solidFill>
                  <a:schemeClr val="bg1"/>
                </a:solidFill>
              </a:rPr>
              <a:t>и спреченим лицима </a:t>
            </a:r>
            <a:r>
              <a:rPr lang="ru-RU" sz="2400" dirty="0">
                <a:solidFill>
                  <a:srgbClr val="FFC000"/>
                </a:solidFill>
                <a:effectLst>
                  <a:outerShdw blurRad="38100" dist="38100" dir="2700000" algn="tl">
                    <a:srgbClr val="000000">
                      <a:alpha val="43137"/>
                    </a:srgbClr>
                  </a:outerShdw>
                </a:effectLst>
              </a:rPr>
              <a:t>не сматрају се лица која због природе посла који обављају нису у могућности </a:t>
            </a:r>
            <a:r>
              <a:rPr lang="ru-RU" sz="2400" dirty="0">
                <a:solidFill>
                  <a:schemeClr val="bg1"/>
                </a:solidFill>
              </a:rPr>
              <a:t>да у време док је гласачко место отворено обаве гласање на гласачком месту</a:t>
            </a:r>
            <a:r>
              <a:rPr lang="sr-Cyrl-RS" sz="2400" dirty="0" smtClean="0">
                <a:solidFill>
                  <a:schemeClr val="bg1"/>
                </a:solidFill>
              </a:rPr>
              <a:t>. </a:t>
            </a:r>
            <a:endParaRPr lang="en-US" sz="2400" strike="sngStrike" dirty="0">
              <a:solidFill>
                <a:schemeClr val="bg1"/>
              </a:solidFill>
            </a:endParaRPr>
          </a:p>
        </p:txBody>
      </p:sp>
    </p:spTree>
    <p:extLst>
      <p:ext uri="{BB962C8B-B14F-4D97-AF65-F5344CB8AC3E}">
        <p14:creationId xmlns:p14="http://schemas.microsoft.com/office/powerpoint/2010/main" val="63020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2500"/>
                            </p:stCondLst>
                            <p:childTnLst>
                              <p:par>
                                <p:cTn id="13" presetID="10" presetClass="entr" presetSubtype="0" fill="hold" nodeType="afterEffect">
                                  <p:stCondLst>
                                    <p:cond delay="25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childTnLst>
                                </p:cTn>
                              </p:par>
                            </p:childTnLst>
                          </p:cTn>
                        </p:par>
                        <p:par>
                          <p:cTn id="16" fill="hold">
                            <p:stCondLst>
                              <p:cond delay="3750"/>
                            </p:stCondLst>
                            <p:childTnLst>
                              <p:par>
                                <p:cTn id="17" presetID="10" presetClass="entr" presetSubtype="0" fill="hold" nodeType="afterEffect">
                                  <p:stCondLst>
                                    <p:cond delay="25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childTnLst>
                                </p:cTn>
                              </p:par>
                            </p:childTnLst>
                          </p:cTn>
                        </p:par>
                        <p:par>
                          <p:cTn id="20" fill="hold">
                            <p:stCondLst>
                              <p:cond delay="5000"/>
                            </p:stCondLst>
                            <p:childTnLst>
                              <p:par>
                                <p:cTn id="21" presetID="10" presetClass="entr" presetSubtype="0" fill="hold" nodeType="afterEffect">
                                  <p:stCondLst>
                                    <p:cond delay="25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1000"/>
                                        <p:tgtEl>
                                          <p:spTgt spid="3">
                                            <p:txEl>
                                              <p:pRg st="8" end="8"/>
                                            </p:txEl>
                                          </p:spTgt>
                                        </p:tgtEl>
                                      </p:cBhvr>
                                    </p:animEffect>
                                  </p:childTnLst>
                                </p:cTn>
                              </p:par>
                            </p:childTnLst>
                          </p:cTn>
                        </p:par>
                        <p:par>
                          <p:cTn id="24" fill="hold">
                            <p:stCondLst>
                              <p:cond delay="6250"/>
                            </p:stCondLst>
                            <p:childTnLst>
                              <p:par>
                                <p:cTn id="25" presetID="10" presetClass="entr" presetSubtype="0" fill="hold" nodeType="afterEffect">
                                  <p:stCondLst>
                                    <p:cond delay="25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1000"/>
                                        <p:tgtEl>
                                          <p:spTgt spid="3">
                                            <p:txEl>
                                              <p:pRg st="10" end="10"/>
                                            </p:txEl>
                                          </p:spTgt>
                                        </p:tgtEl>
                                      </p:cBhvr>
                                    </p:animEffect>
                                  </p:childTnLst>
                                </p:cTn>
                              </p:par>
                            </p:childTnLst>
                          </p:cTn>
                        </p:par>
                        <p:par>
                          <p:cTn id="28" fill="hold">
                            <p:stCondLst>
                              <p:cond delay="7500"/>
                            </p:stCondLst>
                            <p:childTnLst>
                              <p:par>
                                <p:cTn id="29" presetID="10" presetClass="entr" presetSubtype="0" fill="hold" nodeType="afterEffect">
                                  <p:stCondLst>
                                    <p:cond delay="250"/>
                                  </p:stCondLst>
                                  <p:childTnLst>
                                    <p:set>
                                      <p:cBhvr>
                                        <p:cTn id="30" dur="1" fill="hold">
                                          <p:stCondLst>
                                            <p:cond delay="0"/>
                                          </p:stCondLst>
                                        </p:cTn>
                                        <p:tgtEl>
                                          <p:spTgt spid="3">
                                            <p:txEl>
                                              <p:pRg st="12" end="12"/>
                                            </p:txEl>
                                          </p:spTgt>
                                        </p:tgtEl>
                                        <p:attrNameLst>
                                          <p:attrName>style.visibility</p:attrName>
                                        </p:attrNameLst>
                                      </p:cBhvr>
                                      <p:to>
                                        <p:strVal val="visible"/>
                                      </p:to>
                                    </p:set>
                                    <p:animEffect transition="in" filter="fade">
                                      <p:cBhvr>
                                        <p:cTn id="31" dur="1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740" y="487110"/>
            <a:ext cx="11400090" cy="5947873"/>
          </a:xfrm>
        </p:spPr>
        <p:txBody>
          <a:bodyPr>
            <a:normAutofit/>
          </a:bodyPr>
          <a:lstStyle/>
          <a:p>
            <a:pPr marL="0" indent="0" algn="just">
              <a:lnSpc>
                <a:spcPct val="100000"/>
              </a:lnSpc>
              <a:spcBef>
                <a:spcPts val="0"/>
              </a:spcBef>
              <a:buNone/>
            </a:pPr>
            <a:endParaRPr lang="sr-Cyrl-RS" sz="1500" b="1" dirty="0" smtClean="0">
              <a:solidFill>
                <a:schemeClr val="bg1"/>
              </a:solidFill>
            </a:endParaRPr>
          </a:p>
          <a:p>
            <a:pPr marL="0" indent="0" algn="just">
              <a:lnSpc>
                <a:spcPct val="100000"/>
              </a:lnSpc>
              <a:spcBef>
                <a:spcPts val="0"/>
              </a:spcBef>
              <a:buNone/>
            </a:pPr>
            <a:r>
              <a:rPr lang="sr-Cyrl-RS" sz="2400" b="1" dirty="0" smtClean="0">
                <a:solidFill>
                  <a:schemeClr val="bg1"/>
                </a:solidFill>
              </a:rPr>
              <a:t>! </a:t>
            </a:r>
            <a:r>
              <a:rPr lang="sr-Cyrl-RS" sz="2400" b="1" dirty="0">
                <a:solidFill>
                  <a:schemeClr val="bg1"/>
                </a:solidFill>
              </a:rPr>
              <a:t>ОБРАТИТИ ПАЖЊУ:</a:t>
            </a:r>
            <a:endParaRPr lang="en-US" sz="2400" dirty="0">
              <a:solidFill>
                <a:schemeClr val="bg1"/>
              </a:solidFill>
            </a:endParaRPr>
          </a:p>
          <a:p>
            <a:pPr marL="0" indent="0" algn="just">
              <a:lnSpc>
                <a:spcPct val="100000"/>
              </a:lnSpc>
              <a:spcBef>
                <a:spcPts val="0"/>
              </a:spcBef>
              <a:buNone/>
            </a:pPr>
            <a:endParaRPr lang="en-US" sz="1500" dirty="0">
              <a:solidFill>
                <a:schemeClr val="bg1"/>
              </a:solidFill>
            </a:endParaRPr>
          </a:p>
          <a:p>
            <a:pPr marL="0" indent="0" algn="just">
              <a:lnSpc>
                <a:spcPct val="100000"/>
              </a:lnSpc>
              <a:spcBef>
                <a:spcPts val="0"/>
              </a:spcBef>
              <a:buNone/>
            </a:pPr>
            <a:r>
              <a:rPr lang="ru-RU" sz="2400" dirty="0">
                <a:solidFill>
                  <a:schemeClr val="bg1"/>
                </a:solidFill>
              </a:rPr>
              <a:t>Гласач </a:t>
            </a:r>
            <a:r>
              <a:rPr lang="ru-RU" sz="2400" b="1" dirty="0">
                <a:solidFill>
                  <a:srgbClr val="FFC000"/>
                </a:solidFill>
                <a:effectLst>
                  <a:outerShdw blurRad="38100" dist="38100" dir="2700000" algn="tl">
                    <a:srgbClr val="000000">
                      <a:alpha val="43137"/>
                    </a:srgbClr>
                  </a:outerShdw>
                </a:effectLst>
              </a:rPr>
              <a:t>који није у могућности да гласа на гласачком мес</a:t>
            </a:r>
            <a:r>
              <a:rPr lang="ru-RU" sz="2400" dirty="0">
                <a:solidFill>
                  <a:schemeClr val="bg1"/>
                </a:solidFill>
              </a:rPr>
              <a:t>ту, о томе да жели да гласа мора да обавести гласачки одбор почев од 48 сати пре дана гласања, а </a:t>
            </a:r>
            <a:r>
              <a:rPr lang="ru-RU" sz="2400" b="1" dirty="0">
                <a:solidFill>
                  <a:srgbClr val="FFC000"/>
                </a:solidFill>
                <a:effectLst>
                  <a:outerShdw blurRad="38100" dist="38100" dir="2700000" algn="tl">
                    <a:srgbClr val="000000">
                      <a:alpha val="43137"/>
                    </a:srgbClr>
                  </a:outerShdw>
                </a:effectLst>
              </a:rPr>
              <a:t>најкасније до 11.00 часова на дан гласања</a:t>
            </a:r>
            <a:r>
              <a:rPr lang="sr-Cyrl-CS" sz="2400" b="1" dirty="0" smtClean="0">
                <a:solidFill>
                  <a:srgbClr val="FFC000"/>
                </a:solidFill>
                <a:effectLst>
                  <a:outerShdw blurRad="38100" dist="38100" dir="2700000" algn="tl">
                    <a:srgbClr val="000000">
                      <a:alpha val="43137"/>
                    </a:srgbClr>
                  </a:outerShdw>
                </a:effectLst>
              </a:rPr>
              <a:t>.</a:t>
            </a:r>
          </a:p>
          <a:p>
            <a:pPr marL="0" indent="0" algn="just">
              <a:lnSpc>
                <a:spcPct val="100000"/>
              </a:lnSpc>
              <a:spcBef>
                <a:spcPts val="0"/>
              </a:spcBef>
              <a:buNone/>
            </a:pPr>
            <a:endParaRPr lang="en-US" sz="1500" dirty="0">
              <a:solidFill>
                <a:schemeClr val="bg1"/>
              </a:solidFill>
            </a:endParaRPr>
          </a:p>
          <a:p>
            <a:pPr marL="0" indent="0" algn="just">
              <a:lnSpc>
                <a:spcPct val="100000"/>
              </a:lnSpc>
              <a:spcBef>
                <a:spcPts val="0"/>
              </a:spcBef>
              <a:buNone/>
            </a:pPr>
            <a:r>
              <a:rPr lang="sr-Cyrl-CS" sz="2400" b="1" dirty="0" smtClean="0">
                <a:solidFill>
                  <a:srgbClr val="FF0000"/>
                </a:solidFill>
                <a:effectLst>
                  <a:outerShdw blurRad="38100" dist="38100" dir="2700000" algn="tl">
                    <a:srgbClr val="000000">
                      <a:alpha val="43137"/>
                    </a:srgbClr>
                  </a:outerShdw>
                </a:effectLst>
              </a:rPr>
              <a:t>Гласачки одбор </a:t>
            </a:r>
            <a:r>
              <a:rPr lang="sr-Cyrl-CS" sz="2400" b="1" dirty="0">
                <a:solidFill>
                  <a:srgbClr val="FF0000"/>
                </a:solidFill>
                <a:effectLst>
                  <a:outerShdw blurRad="38100" dist="38100" dir="2700000" algn="tl">
                    <a:srgbClr val="000000">
                      <a:alpha val="43137"/>
                    </a:srgbClr>
                  </a:outerShdw>
                </a:effectLst>
              </a:rPr>
              <a:t>је у обавези да провери </a:t>
            </a:r>
            <a:r>
              <a:rPr lang="sr-Cyrl-CS" sz="2400" dirty="0">
                <a:solidFill>
                  <a:schemeClr val="bg1"/>
                </a:solidFill>
              </a:rPr>
              <a:t>да ли су сви </a:t>
            </a:r>
            <a:r>
              <a:rPr lang="sr-Cyrl-CS" sz="2400" dirty="0" smtClean="0">
                <a:solidFill>
                  <a:schemeClr val="bg1"/>
                </a:solidFill>
              </a:rPr>
              <a:t>гласачи који </a:t>
            </a:r>
            <a:r>
              <a:rPr lang="sr-Cyrl-CS" sz="2400" dirty="0">
                <a:solidFill>
                  <a:schemeClr val="bg1"/>
                </a:solidFill>
              </a:rPr>
              <a:t>су се пријавили за гласање ван </a:t>
            </a:r>
            <a:r>
              <a:rPr lang="sr-Cyrl-CS" sz="2400" dirty="0" smtClean="0">
                <a:solidFill>
                  <a:schemeClr val="bg1"/>
                </a:solidFill>
              </a:rPr>
              <a:t>гласачког места:</a:t>
            </a:r>
          </a:p>
          <a:p>
            <a:pPr marL="0" indent="0" algn="just">
              <a:lnSpc>
                <a:spcPct val="100000"/>
              </a:lnSpc>
              <a:spcBef>
                <a:spcPts val="0"/>
              </a:spcBef>
              <a:buNone/>
            </a:pPr>
            <a:endParaRPr lang="en-US" sz="1500" dirty="0">
              <a:solidFill>
                <a:schemeClr val="bg1"/>
              </a:solidFill>
            </a:endParaRPr>
          </a:p>
          <a:p>
            <a:pPr lvl="1" algn="just">
              <a:lnSpc>
                <a:spcPct val="100000"/>
              </a:lnSpc>
              <a:spcBef>
                <a:spcPts val="0"/>
              </a:spcBef>
            </a:pPr>
            <a:r>
              <a:rPr lang="sr-Cyrl-CS" dirty="0">
                <a:solidFill>
                  <a:srgbClr val="FFC000"/>
                </a:solidFill>
              </a:rPr>
              <a:t>уписани у извод </a:t>
            </a:r>
            <a:r>
              <a:rPr lang="sr-Cyrl-CS" dirty="0">
                <a:solidFill>
                  <a:schemeClr val="bg1"/>
                </a:solidFill>
              </a:rPr>
              <a:t>из бирачког </a:t>
            </a:r>
            <a:r>
              <a:rPr lang="sr-Cyrl-CS" dirty="0" smtClean="0">
                <a:solidFill>
                  <a:schemeClr val="bg1"/>
                </a:solidFill>
              </a:rPr>
              <a:t>списка</a:t>
            </a:r>
            <a:endParaRPr lang="sr-Cyrl-RS" dirty="0" smtClean="0">
              <a:solidFill>
                <a:schemeClr val="bg1"/>
              </a:solidFill>
            </a:endParaRPr>
          </a:p>
          <a:p>
            <a:pPr lvl="1" algn="just">
              <a:lnSpc>
                <a:spcPct val="100000"/>
              </a:lnSpc>
              <a:spcBef>
                <a:spcPts val="0"/>
              </a:spcBef>
            </a:pPr>
            <a:endParaRPr lang="sr-Cyrl-RS" sz="1500" dirty="0">
              <a:solidFill>
                <a:schemeClr val="bg1"/>
              </a:solidFill>
            </a:endParaRPr>
          </a:p>
          <a:p>
            <a:pPr lvl="1" algn="just">
              <a:lnSpc>
                <a:spcPct val="100000"/>
              </a:lnSpc>
              <a:spcBef>
                <a:spcPts val="0"/>
              </a:spcBef>
            </a:pPr>
            <a:r>
              <a:rPr lang="sr-Cyrl-CS" dirty="0" smtClean="0">
                <a:solidFill>
                  <a:srgbClr val="FFC000"/>
                </a:solidFill>
              </a:rPr>
              <a:t>да </a:t>
            </a:r>
            <a:r>
              <a:rPr lang="sr-Cyrl-CS" dirty="0">
                <a:solidFill>
                  <a:srgbClr val="FFC000"/>
                </a:solidFill>
              </a:rPr>
              <a:t>ли се налазе на територији на којој може да се спроведе гласање ван </a:t>
            </a:r>
            <a:r>
              <a:rPr lang="sr-Cyrl-CS" dirty="0" smtClean="0">
                <a:solidFill>
                  <a:srgbClr val="FFC000"/>
                </a:solidFill>
              </a:rPr>
              <a:t>гласачког места</a:t>
            </a:r>
            <a:endParaRPr lang="en-US" dirty="0">
              <a:solidFill>
                <a:srgbClr val="FFC000"/>
              </a:solidFill>
            </a:endParaRPr>
          </a:p>
        </p:txBody>
      </p:sp>
    </p:spTree>
    <p:extLst>
      <p:ext uri="{BB962C8B-B14F-4D97-AF65-F5344CB8AC3E}">
        <p14:creationId xmlns:p14="http://schemas.microsoft.com/office/powerpoint/2010/main" val="158327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5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5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childTnLst>
                                </p:cTn>
                              </p:par>
                            </p:childTnLst>
                          </p:cTn>
                        </p:par>
                        <p:par>
                          <p:cTn id="18" fill="hold">
                            <p:stCondLst>
                              <p:cond delay="1250"/>
                            </p:stCondLst>
                            <p:childTnLst>
                              <p:par>
                                <p:cTn id="19" presetID="10" presetClass="entr" presetSubtype="0" fill="hold" grpId="0" nodeType="after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childTnLst>
                                </p:cTn>
                              </p:par>
                            </p:childTnLst>
                          </p:cTn>
                        </p:par>
                        <p:par>
                          <p:cTn id="22" fill="hold">
                            <p:stCondLst>
                              <p:cond delay="2250"/>
                            </p:stCondLst>
                            <p:childTnLst>
                              <p:par>
                                <p:cTn id="23" presetID="10" presetClass="entr" presetSubtype="0" fill="hold" grpId="0" nodeType="after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824" y="196553"/>
            <a:ext cx="11699193" cy="6661447"/>
          </a:xfrm>
        </p:spPr>
        <p:txBody>
          <a:bodyPr>
            <a:normAutofit/>
          </a:bodyPr>
          <a:lstStyle/>
          <a:p>
            <a:pPr marL="0" indent="0" algn="just">
              <a:buNone/>
            </a:pPr>
            <a:endParaRPr lang="sr-Cyrl-RS" sz="2400" b="1" dirty="0" smtClean="0">
              <a:solidFill>
                <a:schemeClr val="bg1"/>
              </a:solidFill>
            </a:endParaRPr>
          </a:p>
          <a:p>
            <a:pPr marL="0" indent="0" algn="just">
              <a:buNone/>
            </a:pPr>
            <a:endParaRPr lang="sr-Cyrl-RS" sz="2400" b="1" dirty="0">
              <a:solidFill>
                <a:schemeClr val="bg1"/>
              </a:solidFill>
            </a:endParaRPr>
          </a:p>
          <a:p>
            <a:pPr marL="0" indent="0" algn="just">
              <a:buNone/>
            </a:pPr>
            <a:endParaRPr lang="sr-Cyrl-RS" sz="2400" b="1" dirty="0" smtClean="0">
              <a:solidFill>
                <a:schemeClr val="bg1"/>
              </a:solidFill>
            </a:endParaRPr>
          </a:p>
          <a:p>
            <a:pPr marL="0" indent="0" algn="just">
              <a:buNone/>
            </a:pPr>
            <a:r>
              <a:rPr lang="sr-Cyrl-RS" sz="2400" b="1" dirty="0" smtClean="0">
                <a:solidFill>
                  <a:schemeClr val="bg1"/>
                </a:solidFill>
              </a:rPr>
              <a:t>! </a:t>
            </a:r>
            <a:r>
              <a:rPr lang="sr-Cyrl-RS" sz="2400" b="1" dirty="0">
                <a:solidFill>
                  <a:schemeClr val="bg1"/>
                </a:solidFill>
              </a:rPr>
              <a:t>ОБРАТИТИ ПАЖЊУ</a:t>
            </a:r>
            <a:r>
              <a:rPr lang="sr-Cyrl-RS" sz="2400" b="1" dirty="0" smtClean="0">
                <a:solidFill>
                  <a:schemeClr val="bg1"/>
                </a:solidFill>
              </a:rPr>
              <a:t>:</a:t>
            </a:r>
          </a:p>
          <a:p>
            <a:pPr marL="0" indent="0" algn="just">
              <a:buNone/>
            </a:pPr>
            <a:r>
              <a:rPr lang="ru-RU" sz="2400" dirty="0">
                <a:solidFill>
                  <a:schemeClr val="bg1"/>
                </a:solidFill>
              </a:rPr>
              <a:t>Приликом провере да ли је гласач уписан у извод из бирачког списка, </a:t>
            </a:r>
            <a:r>
              <a:rPr lang="ru-RU" sz="2400" b="1" dirty="0">
                <a:solidFill>
                  <a:srgbClr val="FFC000"/>
                </a:solidFill>
                <a:effectLst>
                  <a:outerShdw blurRad="38100" dist="38100" dir="2700000" algn="tl">
                    <a:srgbClr val="000000">
                      <a:alpha val="43137"/>
                    </a:srgbClr>
                  </a:outerShdw>
                </a:effectLst>
              </a:rPr>
              <a:t>гласачки одбор НЕ СМЕ да заокружи број под којим је гласач уписан у извод</a:t>
            </a:r>
            <a:r>
              <a:rPr lang="ru-RU" sz="2400" dirty="0">
                <a:solidFill>
                  <a:schemeClr val="bg1"/>
                </a:solidFill>
              </a:rPr>
              <a:t>. Заокруживање тог редног броја се врши </a:t>
            </a:r>
            <a:r>
              <a:rPr lang="ru-RU" sz="2400" b="1" dirty="0">
                <a:solidFill>
                  <a:srgbClr val="FFC000"/>
                </a:solidFill>
                <a:effectLst>
                  <a:outerShdw blurRad="38100" dist="38100" dir="2700000" algn="tl">
                    <a:srgbClr val="000000">
                      <a:alpha val="43137"/>
                    </a:srgbClr>
                  </a:outerShdw>
                </a:effectLst>
              </a:rPr>
              <a:t>тек по повратку повереника гласачког одбора од гласача, односно </a:t>
            </a:r>
            <a:r>
              <a:rPr lang="ru-RU" sz="2400" b="1" u="sng" dirty="0">
                <a:solidFill>
                  <a:srgbClr val="FFC000"/>
                </a:solidFill>
                <a:effectLst>
                  <a:outerShdw blurRad="38100" dist="38100" dir="2700000" algn="tl">
                    <a:srgbClr val="000000">
                      <a:alpha val="43137"/>
                    </a:srgbClr>
                  </a:outerShdw>
                </a:effectLst>
              </a:rPr>
              <a:t>пошто се утврди да је гласач потписао потврду о изборном праву </a:t>
            </a:r>
            <a:r>
              <a:rPr lang="ru-RU" sz="2400" dirty="0">
                <a:solidFill>
                  <a:schemeClr val="bg1"/>
                </a:solidFill>
              </a:rPr>
              <a:t>за гласање ван гласачког места</a:t>
            </a:r>
            <a:r>
              <a:rPr lang="ru-RU" sz="2400" dirty="0" smtClean="0">
                <a:solidFill>
                  <a:schemeClr val="bg1"/>
                </a:solidFill>
              </a:rPr>
              <a:t>.</a:t>
            </a:r>
          </a:p>
          <a:p>
            <a:pPr marL="0" indent="0" algn="just">
              <a:lnSpc>
                <a:spcPct val="100000"/>
              </a:lnSpc>
              <a:spcBef>
                <a:spcPts val="0"/>
              </a:spcBef>
              <a:buNone/>
            </a:pPr>
            <a:endParaRPr lang="sr-Cyrl-RS" sz="1500" dirty="0" smtClean="0">
              <a:solidFill>
                <a:schemeClr val="bg1"/>
              </a:solidFill>
            </a:endParaRPr>
          </a:p>
          <a:p>
            <a:pPr marL="0" indent="0" algn="just">
              <a:lnSpc>
                <a:spcPct val="100000"/>
              </a:lnSpc>
              <a:spcBef>
                <a:spcPts val="0"/>
              </a:spcBef>
              <a:buNone/>
            </a:pPr>
            <a:endParaRPr lang="en-US" sz="1500" dirty="0">
              <a:solidFill>
                <a:schemeClr val="bg1"/>
              </a:solidFill>
            </a:endParaRPr>
          </a:p>
          <a:p>
            <a:pPr marL="0" indent="0" algn="just">
              <a:lnSpc>
                <a:spcPct val="100000"/>
              </a:lnSpc>
              <a:spcBef>
                <a:spcPts val="0"/>
              </a:spcBef>
              <a:buNone/>
            </a:pPr>
            <a:r>
              <a:rPr lang="ru-RU" sz="2400" dirty="0">
                <a:solidFill>
                  <a:schemeClr val="bg1"/>
                </a:solidFill>
              </a:rPr>
              <a:t>Пре одласка код гласача, попуњавају се потврде о изборном праву за гласање ван гласачког места, које потписује председник гласачког одбора</a:t>
            </a:r>
            <a:r>
              <a:rPr lang="sr-Cyrl-CS" sz="2400" b="1" dirty="0" smtClean="0">
                <a:solidFill>
                  <a:schemeClr val="bg1"/>
                </a:solidFill>
              </a:rPr>
              <a:t>.</a:t>
            </a:r>
            <a:endParaRPr lang="en-US" sz="2400" b="1" dirty="0">
              <a:solidFill>
                <a:schemeClr val="bg1"/>
              </a:solidFill>
            </a:endParaRPr>
          </a:p>
        </p:txBody>
      </p:sp>
    </p:spTree>
    <p:extLst>
      <p:ext uri="{BB962C8B-B14F-4D97-AF65-F5344CB8AC3E}">
        <p14:creationId xmlns:p14="http://schemas.microsoft.com/office/powerpoint/2010/main" val="187685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1000"/>
                                        <p:tgtEl>
                                          <p:spTgt spid="3">
                                            <p:txEl>
                                              <p:pRg st="4" end="4"/>
                                            </p:txEl>
                                          </p:spTgt>
                                        </p:tgtEl>
                                      </p:cBhvr>
                                    </p:animEffect>
                                  </p:childTnLst>
                                </p:cTn>
                              </p:par>
                            </p:childTnLst>
                          </p:cTn>
                        </p:par>
                        <p:par>
                          <p:cTn id="12" fill="hold">
                            <p:stCondLst>
                              <p:cond delay="2500"/>
                            </p:stCondLst>
                            <p:childTnLst>
                              <p:par>
                                <p:cTn id="13" presetID="10" presetClass="entr" presetSubtype="0" fill="hold" nodeType="afterEffect">
                                  <p:stCondLst>
                                    <p:cond delay="25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192" y="196553"/>
            <a:ext cx="11442818" cy="6349525"/>
          </a:xfrm>
        </p:spPr>
        <p:txBody>
          <a:bodyPr>
            <a:noAutofit/>
          </a:bodyPr>
          <a:lstStyle/>
          <a:p>
            <a:pPr marL="0" indent="0" algn="just">
              <a:lnSpc>
                <a:spcPct val="100000"/>
              </a:lnSpc>
              <a:spcBef>
                <a:spcPts val="0"/>
              </a:spcBef>
              <a:buNone/>
            </a:pPr>
            <a:r>
              <a:rPr lang="ru-RU" sz="2300" dirty="0">
                <a:solidFill>
                  <a:schemeClr val="bg1"/>
                </a:solidFill>
              </a:rPr>
              <a:t>За потребе спровођења гласања гласача ван гласачког места, председник гласачког одбора и повереници гласачког одбора припремају следећи материјал</a:t>
            </a:r>
            <a:r>
              <a:rPr lang="sr-Cyrl-CS" sz="2300" dirty="0" smtClean="0">
                <a:solidFill>
                  <a:schemeClr val="bg1"/>
                </a:solidFill>
              </a:rPr>
              <a:t>:</a:t>
            </a:r>
          </a:p>
          <a:p>
            <a:pPr marL="282575" lvl="1" indent="-171450" algn="just">
              <a:lnSpc>
                <a:spcPct val="100000"/>
              </a:lnSpc>
              <a:spcBef>
                <a:spcPts val="0"/>
              </a:spcBef>
            </a:pPr>
            <a:r>
              <a:rPr lang="ru-RU" sz="2000" b="1" dirty="0" smtClean="0">
                <a:solidFill>
                  <a:srgbClr val="FFC000"/>
                </a:solidFill>
                <a:effectLst>
                  <a:outerShdw blurRad="38100" dist="38100" dir="2700000" algn="tl">
                    <a:srgbClr val="000000">
                      <a:alpha val="43137"/>
                    </a:srgbClr>
                  </a:outerShdw>
                </a:effectLst>
              </a:rPr>
              <a:t>Одлуку </a:t>
            </a:r>
            <a:r>
              <a:rPr lang="ru-RU" sz="2000" b="1" dirty="0">
                <a:solidFill>
                  <a:srgbClr val="FFC000"/>
                </a:solidFill>
                <a:effectLst>
                  <a:outerShdw blurRad="38100" dist="38100" dir="2700000" algn="tl">
                    <a:srgbClr val="000000">
                      <a:alpha val="43137"/>
                    </a:srgbClr>
                  </a:outerShdw>
                </a:effectLst>
              </a:rPr>
              <a:t>о расписивању републичког референдума</a:t>
            </a:r>
            <a:r>
              <a:rPr lang="ru-RU" sz="2000" dirty="0">
                <a:solidFill>
                  <a:schemeClr val="bg1"/>
                </a:solidFill>
              </a:rPr>
              <a:t>, са текстом акта односно образложењем питања о коме се одлучује на републичком реферндуму</a:t>
            </a:r>
          </a:p>
          <a:p>
            <a:pPr marL="282575" lvl="1" indent="-171450" algn="just">
              <a:lnSpc>
                <a:spcPct val="100000"/>
              </a:lnSpc>
              <a:spcBef>
                <a:spcPts val="0"/>
              </a:spcBef>
            </a:pPr>
            <a:r>
              <a:rPr lang="ru-RU" sz="2000" dirty="0" smtClean="0">
                <a:solidFill>
                  <a:srgbClr val="FFC000"/>
                </a:solidFill>
              </a:rPr>
              <a:t>УВ </a:t>
            </a:r>
            <a:r>
              <a:rPr lang="ru-RU" sz="2000" dirty="0">
                <a:solidFill>
                  <a:srgbClr val="FFC000"/>
                </a:solidFill>
              </a:rPr>
              <a:t>лампу</a:t>
            </a:r>
          </a:p>
          <a:p>
            <a:pPr marL="282575" lvl="1" indent="-171450" algn="just">
              <a:lnSpc>
                <a:spcPct val="100000"/>
              </a:lnSpc>
              <a:spcBef>
                <a:spcPts val="0"/>
              </a:spcBef>
            </a:pPr>
            <a:r>
              <a:rPr lang="ru-RU" sz="2000" dirty="0" smtClean="0">
                <a:solidFill>
                  <a:srgbClr val="FFC000"/>
                </a:solidFill>
              </a:rPr>
              <a:t>спреј </a:t>
            </a:r>
            <a:r>
              <a:rPr lang="ru-RU" sz="2000" dirty="0">
                <a:solidFill>
                  <a:schemeClr val="bg1"/>
                </a:solidFill>
              </a:rPr>
              <a:t>за обележавање прста гласача</a:t>
            </a:r>
          </a:p>
          <a:p>
            <a:pPr marL="282575" lvl="1" indent="-171450" algn="just">
              <a:lnSpc>
                <a:spcPct val="100000"/>
              </a:lnSpc>
              <a:spcBef>
                <a:spcPts val="0"/>
              </a:spcBef>
            </a:pPr>
            <a:r>
              <a:rPr lang="ru-RU" sz="2000" dirty="0" smtClean="0">
                <a:solidFill>
                  <a:srgbClr val="FFC000"/>
                </a:solidFill>
              </a:rPr>
              <a:t>попуњене </a:t>
            </a:r>
            <a:r>
              <a:rPr lang="ru-RU" sz="2000" dirty="0">
                <a:solidFill>
                  <a:srgbClr val="FFC000"/>
                </a:solidFill>
              </a:rPr>
              <a:t>потврде </a:t>
            </a:r>
            <a:r>
              <a:rPr lang="ru-RU" sz="2000" dirty="0">
                <a:solidFill>
                  <a:schemeClr val="bg1"/>
                </a:solidFill>
              </a:rPr>
              <a:t>о изборном праву за гласање ван гласачког места, за све гласаче који треба да гласају ван гласачког места</a:t>
            </a:r>
          </a:p>
          <a:p>
            <a:pPr marL="282575" lvl="1" indent="-171450" algn="just">
              <a:lnSpc>
                <a:spcPct val="100000"/>
              </a:lnSpc>
              <a:spcBef>
                <a:spcPts val="0"/>
              </a:spcBef>
            </a:pPr>
            <a:r>
              <a:rPr lang="ru-RU" sz="2000" dirty="0" smtClean="0">
                <a:solidFill>
                  <a:srgbClr val="FFC000"/>
                </a:solidFill>
              </a:rPr>
              <a:t>потребан </a:t>
            </a:r>
            <a:r>
              <a:rPr lang="ru-RU" sz="2000" dirty="0">
                <a:solidFill>
                  <a:srgbClr val="FFC000"/>
                </a:solidFill>
              </a:rPr>
              <a:t>број гласачких листића </a:t>
            </a:r>
            <a:r>
              <a:rPr lang="ru-RU" sz="2000" dirty="0">
                <a:solidFill>
                  <a:schemeClr val="bg1"/>
                </a:solidFill>
              </a:rPr>
              <a:t>за све гласаче који треба да гласају ван гласачког места (једнак броју гласача који су се пријавили за гласање ван гласачког места)</a:t>
            </a:r>
          </a:p>
          <a:p>
            <a:pPr marL="282575" lvl="1" indent="-171450" algn="just">
              <a:lnSpc>
                <a:spcPct val="100000"/>
              </a:lnSpc>
              <a:spcBef>
                <a:spcPts val="0"/>
              </a:spcBef>
            </a:pPr>
            <a:r>
              <a:rPr lang="ru-RU" sz="2000" dirty="0" smtClean="0">
                <a:solidFill>
                  <a:srgbClr val="FFC000"/>
                </a:solidFill>
              </a:rPr>
              <a:t>потребан </a:t>
            </a:r>
            <a:r>
              <a:rPr lang="ru-RU" sz="2000" dirty="0">
                <a:solidFill>
                  <a:srgbClr val="FFC000"/>
                </a:solidFill>
              </a:rPr>
              <a:t>број коверата </a:t>
            </a:r>
            <a:r>
              <a:rPr lang="ru-RU" sz="2000" dirty="0">
                <a:solidFill>
                  <a:schemeClr val="bg1"/>
                </a:solidFill>
              </a:rPr>
              <a:t>у које гласачи који гласају ван гласачког места </a:t>
            </a:r>
            <a:r>
              <a:rPr lang="ru-RU" sz="2000" dirty="0">
                <a:solidFill>
                  <a:srgbClr val="FFC000"/>
                </a:solidFill>
              </a:rPr>
              <a:t>треба да ставе своје гласачке листиће</a:t>
            </a:r>
            <a:r>
              <a:rPr lang="ru-RU" sz="2000" dirty="0">
                <a:solidFill>
                  <a:schemeClr val="bg1"/>
                </a:solidFill>
              </a:rPr>
              <a:t> пошто гласају (посебне коверте)</a:t>
            </a:r>
          </a:p>
          <a:p>
            <a:pPr marL="282575" lvl="1" indent="-171450" algn="just">
              <a:lnSpc>
                <a:spcPct val="100000"/>
              </a:lnSpc>
              <a:spcBef>
                <a:spcPts val="0"/>
              </a:spcBef>
            </a:pPr>
            <a:r>
              <a:rPr lang="ru-RU" sz="2000" dirty="0" smtClean="0">
                <a:solidFill>
                  <a:srgbClr val="FFC000"/>
                </a:solidFill>
              </a:rPr>
              <a:t>потребан </a:t>
            </a:r>
            <a:r>
              <a:rPr lang="ru-RU" sz="2000" dirty="0">
                <a:solidFill>
                  <a:srgbClr val="FFC000"/>
                </a:solidFill>
              </a:rPr>
              <a:t>број коверата </a:t>
            </a:r>
            <a:r>
              <a:rPr lang="ru-RU" sz="2000" dirty="0">
                <a:solidFill>
                  <a:schemeClr val="bg1"/>
                </a:solidFill>
              </a:rPr>
              <a:t>у које гласачи који гласају ван гласачког места треба </a:t>
            </a:r>
            <a:r>
              <a:rPr lang="ru-RU" sz="2000" dirty="0">
                <a:solidFill>
                  <a:srgbClr val="FFC000"/>
                </a:solidFill>
              </a:rPr>
              <a:t>да ставе посебне коверте са гласачким листићем и потписану потврду </a:t>
            </a:r>
            <a:r>
              <a:rPr lang="ru-RU" sz="2000" dirty="0">
                <a:solidFill>
                  <a:schemeClr val="bg1"/>
                </a:solidFill>
              </a:rPr>
              <a:t>о изборном праву за гласање ван гласачког места (службене коверте)</a:t>
            </a:r>
          </a:p>
          <a:p>
            <a:pPr marL="282575" lvl="1" indent="-171450" algn="just">
              <a:lnSpc>
                <a:spcPct val="100000"/>
              </a:lnSpc>
              <a:spcBef>
                <a:spcPts val="0"/>
              </a:spcBef>
            </a:pPr>
            <a:r>
              <a:rPr lang="ru-RU" sz="2000" dirty="0" smtClean="0">
                <a:solidFill>
                  <a:srgbClr val="FFC000"/>
                </a:solidFill>
              </a:rPr>
              <a:t>прибор </a:t>
            </a:r>
            <a:r>
              <a:rPr lang="ru-RU" sz="2000" dirty="0">
                <a:solidFill>
                  <a:srgbClr val="FFC000"/>
                </a:solidFill>
              </a:rPr>
              <a:t>за писање и печаћење коверата </a:t>
            </a:r>
            <a:r>
              <a:rPr lang="ru-RU" sz="2000" dirty="0">
                <a:solidFill>
                  <a:schemeClr val="bg1"/>
                </a:solidFill>
              </a:rPr>
              <a:t>(оловке, печат и печатни восак)</a:t>
            </a:r>
          </a:p>
          <a:p>
            <a:pPr lvl="1" algn="just">
              <a:lnSpc>
                <a:spcPct val="100000"/>
              </a:lnSpc>
              <a:spcBef>
                <a:spcPts val="0"/>
              </a:spcBef>
            </a:pPr>
            <a:endParaRPr lang="en-US" sz="1500" dirty="0">
              <a:solidFill>
                <a:schemeClr val="bg1"/>
              </a:solidFill>
            </a:endParaRPr>
          </a:p>
          <a:p>
            <a:pPr marL="0" indent="0" algn="just">
              <a:lnSpc>
                <a:spcPct val="100000"/>
              </a:lnSpc>
              <a:spcBef>
                <a:spcPts val="0"/>
              </a:spcBef>
              <a:buNone/>
            </a:pPr>
            <a:r>
              <a:rPr lang="ru-RU" sz="2300" b="1" dirty="0" smtClean="0">
                <a:solidFill>
                  <a:schemeClr val="bg1"/>
                </a:solidFill>
              </a:rPr>
              <a:t>Гласање </a:t>
            </a:r>
            <a:r>
              <a:rPr lang="ru-RU" sz="2300" b="1" dirty="0">
                <a:solidFill>
                  <a:schemeClr val="bg1"/>
                </a:solidFill>
              </a:rPr>
              <a:t>ван гласачког места спроводе повереници гласачког одбора – три члана или заменика члана гласачког одбора, који су представници три различита предлагача</a:t>
            </a:r>
            <a:r>
              <a:rPr lang="sr-Cyrl-CS" sz="2300" dirty="0" smtClean="0">
                <a:solidFill>
                  <a:schemeClr val="bg1"/>
                </a:solidFill>
              </a:rPr>
              <a:t>.</a:t>
            </a:r>
            <a:endParaRPr lang="en-US" sz="2300" dirty="0">
              <a:solidFill>
                <a:schemeClr val="bg1"/>
              </a:solidFill>
            </a:endParaRPr>
          </a:p>
        </p:txBody>
      </p:sp>
    </p:spTree>
    <p:extLst>
      <p:ext uri="{BB962C8B-B14F-4D97-AF65-F5344CB8AC3E}">
        <p14:creationId xmlns:p14="http://schemas.microsoft.com/office/powerpoint/2010/main" val="101084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500"/>
                            </p:stCondLst>
                            <p:childTnLst>
                              <p:par>
                                <p:cTn id="13" presetID="10" presetClass="entr" presetSubtype="0" fill="hold" nodeType="afterEffect">
                                  <p:stCondLst>
                                    <p:cond delay="2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750"/>
                            </p:stCondLst>
                            <p:childTnLst>
                              <p:par>
                                <p:cTn id="17" presetID="10" presetClass="entr" presetSubtype="0" fill="hold" nodeType="afterEffect">
                                  <p:stCondLst>
                                    <p:cond delay="25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5000"/>
                            </p:stCondLst>
                            <p:childTnLst>
                              <p:par>
                                <p:cTn id="21" presetID="10" presetClass="entr" presetSubtype="0" fill="hold" nodeType="afterEffect">
                                  <p:stCondLst>
                                    <p:cond delay="25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6250"/>
                            </p:stCondLst>
                            <p:childTnLst>
                              <p:par>
                                <p:cTn id="25" presetID="10" presetClass="entr" presetSubtype="0" fill="hold" nodeType="afterEffect">
                                  <p:stCondLst>
                                    <p:cond delay="25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par>
                          <p:cTn id="28" fill="hold">
                            <p:stCondLst>
                              <p:cond delay="7500"/>
                            </p:stCondLst>
                            <p:childTnLst>
                              <p:par>
                                <p:cTn id="29" presetID="10" presetClass="entr" presetSubtype="0" fill="hold" nodeType="afterEffect">
                                  <p:stCondLst>
                                    <p:cond delay="25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childTnLst>
                                </p:cTn>
                              </p:par>
                            </p:childTnLst>
                          </p:cTn>
                        </p:par>
                        <p:par>
                          <p:cTn id="32" fill="hold">
                            <p:stCondLst>
                              <p:cond delay="8750"/>
                            </p:stCondLst>
                            <p:childTnLst>
                              <p:par>
                                <p:cTn id="33" presetID="10" presetClass="entr" presetSubtype="0" fill="hold" nodeType="afterEffect">
                                  <p:stCondLst>
                                    <p:cond delay="25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childTnLst>
                                </p:cTn>
                              </p:par>
                            </p:childTnLst>
                          </p:cTn>
                        </p:par>
                        <p:par>
                          <p:cTn id="36" fill="hold">
                            <p:stCondLst>
                              <p:cond delay="10000"/>
                            </p:stCondLst>
                            <p:childTnLst>
                              <p:par>
                                <p:cTn id="37" presetID="10" presetClass="entr" presetSubtype="0" fill="hold" nodeType="afterEffect">
                                  <p:stCondLst>
                                    <p:cond delay="25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childTnLst>
                                </p:cTn>
                              </p:par>
                            </p:childTnLst>
                          </p:cTn>
                        </p:par>
                        <p:par>
                          <p:cTn id="40" fill="hold">
                            <p:stCondLst>
                              <p:cond delay="11250"/>
                            </p:stCondLst>
                            <p:childTnLst>
                              <p:par>
                                <p:cTn id="41" presetID="10" presetClass="entr" presetSubtype="0" fill="hold" nodeType="afterEffect">
                                  <p:stCondLst>
                                    <p:cond delay="25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825" y="205099"/>
            <a:ext cx="11199976" cy="6323888"/>
          </a:xfrm>
        </p:spPr>
        <p:txBody>
          <a:bodyPr>
            <a:noAutofit/>
          </a:bodyPr>
          <a:lstStyle/>
          <a:p>
            <a:pPr algn="just">
              <a:lnSpc>
                <a:spcPct val="100000"/>
              </a:lnSpc>
              <a:spcBef>
                <a:spcPts val="0"/>
              </a:spcBef>
            </a:pPr>
            <a:endParaRPr lang="en-US" sz="1200" dirty="0">
              <a:solidFill>
                <a:schemeClr val="bg1"/>
              </a:solidFill>
            </a:endParaRPr>
          </a:p>
          <a:p>
            <a:pPr marL="0" indent="0" algn="just">
              <a:lnSpc>
                <a:spcPct val="100000"/>
              </a:lnSpc>
              <a:spcBef>
                <a:spcPts val="0"/>
              </a:spcBef>
              <a:buNone/>
            </a:pPr>
            <a:r>
              <a:rPr lang="sr-Cyrl-RS" sz="2200" b="1" dirty="0">
                <a:solidFill>
                  <a:schemeClr val="bg1"/>
                </a:solidFill>
              </a:rPr>
              <a:t>НАПОМЕНА: </a:t>
            </a:r>
            <a:endParaRPr lang="en-US" sz="2200" dirty="0">
              <a:solidFill>
                <a:schemeClr val="bg1"/>
              </a:solidFill>
            </a:endParaRPr>
          </a:p>
          <a:p>
            <a:pPr marL="0" indent="0" algn="just">
              <a:lnSpc>
                <a:spcPct val="100000"/>
              </a:lnSpc>
              <a:spcBef>
                <a:spcPts val="0"/>
              </a:spcBef>
              <a:buNone/>
            </a:pPr>
            <a:r>
              <a:rPr lang="ru-RU" sz="2200" dirty="0">
                <a:solidFill>
                  <a:schemeClr val="bg1"/>
                </a:solidFill>
              </a:rPr>
              <a:t>Гласању ван гласачког места имају право да присуствују овлашћени домаћи и страни посматрачи.</a:t>
            </a:r>
            <a:endParaRPr lang="ru-RU" sz="2200" dirty="0" smtClean="0">
              <a:solidFill>
                <a:schemeClr val="bg1"/>
              </a:solidFill>
            </a:endParaRPr>
          </a:p>
          <a:p>
            <a:pPr marL="0" indent="0" algn="just">
              <a:lnSpc>
                <a:spcPct val="100000"/>
              </a:lnSpc>
              <a:spcBef>
                <a:spcPts val="0"/>
              </a:spcBef>
              <a:buNone/>
            </a:pPr>
            <a:endParaRPr lang="en-US" sz="1200" dirty="0">
              <a:solidFill>
                <a:schemeClr val="bg1"/>
              </a:solidFill>
            </a:endParaRPr>
          </a:p>
          <a:p>
            <a:pPr marL="0" indent="0" algn="just">
              <a:lnSpc>
                <a:spcPct val="100000"/>
              </a:lnSpc>
              <a:spcBef>
                <a:spcPts val="0"/>
              </a:spcBef>
              <a:buNone/>
            </a:pPr>
            <a:r>
              <a:rPr lang="ru-RU" sz="2200" dirty="0">
                <a:solidFill>
                  <a:schemeClr val="bg1"/>
                </a:solidFill>
              </a:rPr>
              <a:t>По доласку код гласача, </a:t>
            </a:r>
            <a:r>
              <a:rPr lang="ru-RU" sz="2200" b="1" dirty="0">
                <a:solidFill>
                  <a:srgbClr val="FFC000"/>
                </a:solidFill>
                <a:effectLst>
                  <a:outerShdw blurRad="38100" dist="38100" dir="2700000" algn="tl">
                    <a:srgbClr val="000000">
                      <a:alpha val="43137"/>
                    </a:srgbClr>
                  </a:outerShdw>
                </a:effectLst>
              </a:rPr>
              <a:t>прво се проверава УВ лампом да ли је гласач можда већ гласао</a:t>
            </a:r>
            <a:r>
              <a:rPr lang="ru-RU" sz="2200" b="1" dirty="0">
                <a:solidFill>
                  <a:schemeClr val="bg1"/>
                </a:solidFill>
                <a:effectLst>
                  <a:outerShdw blurRad="38100" dist="38100" dir="2700000" algn="tl">
                    <a:srgbClr val="000000">
                      <a:alpha val="43137"/>
                    </a:srgbClr>
                  </a:outerShdw>
                </a:effectLst>
              </a:rPr>
              <a:t> </a:t>
            </a:r>
            <a:r>
              <a:rPr lang="ru-RU" sz="2200" dirty="0">
                <a:solidFill>
                  <a:schemeClr val="bg1"/>
                </a:solidFill>
              </a:rPr>
              <a:t>и утврђује се његов идентитет</a:t>
            </a:r>
            <a:r>
              <a:rPr lang="sr-Cyrl-CS" sz="2200" dirty="0" smtClean="0">
                <a:solidFill>
                  <a:schemeClr val="bg1"/>
                </a:solidFill>
              </a:rPr>
              <a:t>. </a:t>
            </a:r>
            <a:r>
              <a:rPr lang="ru-RU" sz="2200" b="1" dirty="0">
                <a:solidFill>
                  <a:srgbClr val="FFC000"/>
                </a:solidFill>
                <a:effectLst>
                  <a:outerShdw blurRad="38100" dist="38100" dir="2700000" algn="tl">
                    <a:srgbClr val="000000">
                      <a:alpha val="43137"/>
                    </a:srgbClr>
                  </a:outerShdw>
                </a:effectLst>
              </a:rPr>
              <a:t>Потом му се спрејом обележава прст </a:t>
            </a:r>
            <a:r>
              <a:rPr lang="ru-RU" sz="2200" dirty="0">
                <a:solidFill>
                  <a:schemeClr val="bg1"/>
                </a:solidFill>
              </a:rPr>
              <a:t>и предају му се Одлука о расписивању републичког референдума, са текстом акта односно образложењем питања о коме се одлучује на републичком референдуму, </a:t>
            </a:r>
            <a:r>
              <a:rPr lang="ru-RU" sz="2200" dirty="0">
                <a:solidFill>
                  <a:srgbClr val="FFC000"/>
                </a:solidFill>
              </a:rPr>
              <a:t>гласачки листић</a:t>
            </a:r>
            <a:r>
              <a:rPr lang="ru-RU" sz="2200" dirty="0">
                <a:solidFill>
                  <a:schemeClr val="bg1"/>
                </a:solidFill>
              </a:rPr>
              <a:t>, </a:t>
            </a:r>
            <a:r>
              <a:rPr lang="ru-RU" sz="2200" dirty="0">
                <a:solidFill>
                  <a:srgbClr val="FFC000"/>
                </a:solidFill>
              </a:rPr>
              <a:t>попуњена потврда </a:t>
            </a:r>
            <a:r>
              <a:rPr lang="ru-RU" sz="2200" dirty="0">
                <a:solidFill>
                  <a:schemeClr val="bg1"/>
                </a:solidFill>
              </a:rPr>
              <a:t>о изборном праву за гласање ван гласачког места </a:t>
            </a:r>
            <a:r>
              <a:rPr lang="ru-RU" sz="2200" dirty="0">
                <a:solidFill>
                  <a:srgbClr val="FFC000"/>
                </a:solidFill>
              </a:rPr>
              <a:t>и посебан коверат </a:t>
            </a:r>
            <a:r>
              <a:rPr lang="ru-RU" sz="2200" dirty="0">
                <a:solidFill>
                  <a:schemeClr val="bg1"/>
                </a:solidFill>
              </a:rPr>
              <a:t>у који ће гласач ставити гласачки листић пошто буде гласао</a:t>
            </a:r>
            <a:r>
              <a:rPr lang="sr-Cyrl-CS" sz="2200" dirty="0" smtClean="0">
                <a:solidFill>
                  <a:schemeClr val="bg1"/>
                </a:solidFill>
              </a:rPr>
              <a:t>.</a:t>
            </a:r>
          </a:p>
          <a:p>
            <a:pPr marL="0" indent="0" algn="just">
              <a:lnSpc>
                <a:spcPct val="100000"/>
              </a:lnSpc>
              <a:spcBef>
                <a:spcPts val="0"/>
              </a:spcBef>
              <a:buNone/>
            </a:pPr>
            <a:endParaRPr lang="en-US" sz="1200" dirty="0">
              <a:solidFill>
                <a:schemeClr val="bg1"/>
              </a:solidFill>
            </a:endParaRPr>
          </a:p>
          <a:p>
            <a:pPr marL="0" indent="0" algn="just">
              <a:lnSpc>
                <a:spcPct val="100000"/>
              </a:lnSpc>
              <a:spcBef>
                <a:spcPts val="0"/>
              </a:spcBef>
              <a:buNone/>
            </a:pPr>
            <a:r>
              <a:rPr lang="ru-RU" sz="2200" dirty="0">
                <a:solidFill>
                  <a:schemeClr val="bg1"/>
                </a:solidFill>
              </a:rPr>
              <a:t>Након тога, гласачу се објашњава процедура гласања и напомиње</a:t>
            </a:r>
            <a:r>
              <a:rPr lang="ru-RU" sz="2200" dirty="0" smtClean="0">
                <a:solidFill>
                  <a:schemeClr val="bg1"/>
                </a:solidFill>
              </a:rPr>
              <a:t>:</a:t>
            </a:r>
          </a:p>
          <a:p>
            <a:pPr marL="0" indent="0" algn="just">
              <a:lnSpc>
                <a:spcPct val="100000"/>
              </a:lnSpc>
              <a:spcBef>
                <a:spcPts val="0"/>
              </a:spcBef>
              <a:buNone/>
            </a:pPr>
            <a:endParaRPr lang="ru-RU" sz="2200" dirty="0" smtClean="0">
              <a:solidFill>
                <a:schemeClr val="bg1"/>
              </a:solidFill>
            </a:endParaRPr>
          </a:p>
          <a:p>
            <a:pPr marL="0" indent="0" algn="just">
              <a:lnSpc>
                <a:spcPct val="100000"/>
              </a:lnSpc>
              <a:spcBef>
                <a:spcPts val="0"/>
              </a:spcBef>
              <a:buNone/>
            </a:pPr>
            <a:r>
              <a:rPr lang="ru-RU" sz="2200" dirty="0" smtClean="0">
                <a:solidFill>
                  <a:schemeClr val="bg1"/>
                </a:solidFill>
              </a:rPr>
              <a:t>- </a:t>
            </a:r>
            <a:r>
              <a:rPr lang="ru-RU" sz="2200" dirty="0" smtClean="0">
                <a:solidFill>
                  <a:srgbClr val="FFC000"/>
                </a:solidFill>
              </a:rPr>
              <a:t>да </a:t>
            </a:r>
            <a:r>
              <a:rPr lang="ru-RU" sz="2200" dirty="0">
                <a:solidFill>
                  <a:srgbClr val="FFC000"/>
                </a:solidFill>
              </a:rPr>
              <a:t>треба да потпише потврду о изборном п</a:t>
            </a:r>
            <a:r>
              <a:rPr lang="ru-RU" sz="2200" dirty="0">
                <a:solidFill>
                  <a:schemeClr val="bg1"/>
                </a:solidFill>
              </a:rPr>
              <a:t>раву за гласање ван гласачког места</a:t>
            </a:r>
          </a:p>
          <a:p>
            <a:pPr marL="0" indent="0" algn="just">
              <a:lnSpc>
                <a:spcPct val="100000"/>
              </a:lnSpc>
              <a:spcBef>
                <a:spcPts val="0"/>
              </a:spcBef>
              <a:buNone/>
            </a:pPr>
            <a:r>
              <a:rPr lang="ru-RU" sz="2200" dirty="0" smtClean="0">
                <a:solidFill>
                  <a:srgbClr val="FFC000"/>
                </a:solidFill>
              </a:rPr>
              <a:t>- да </a:t>
            </a:r>
            <a:r>
              <a:rPr lang="ru-RU" sz="2200" dirty="0">
                <a:solidFill>
                  <a:srgbClr val="FFC000"/>
                </a:solidFill>
              </a:rPr>
              <a:t>попуњен и пресавијен гласачки листић стави у коверат</a:t>
            </a:r>
          </a:p>
        </p:txBody>
      </p:sp>
    </p:spTree>
    <p:extLst>
      <p:ext uri="{BB962C8B-B14F-4D97-AF65-F5344CB8AC3E}">
        <p14:creationId xmlns:p14="http://schemas.microsoft.com/office/powerpoint/2010/main" val="399180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2500"/>
                            </p:stCondLst>
                            <p:childTnLst>
                              <p:par>
                                <p:cTn id="13" presetID="10" presetClass="entr" presetSubtype="0" fill="hold" nodeType="afterEffect">
                                  <p:stCondLst>
                                    <p:cond delay="25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childTnLst>
                                </p:cTn>
                              </p:par>
                            </p:childTnLst>
                          </p:cTn>
                        </p:par>
                        <p:par>
                          <p:cTn id="16" fill="hold">
                            <p:stCondLst>
                              <p:cond delay="3750"/>
                            </p:stCondLst>
                            <p:childTnLst>
                              <p:par>
                                <p:cTn id="17" presetID="10" presetClass="entr" presetSubtype="0" fill="hold" nodeType="afterEffect">
                                  <p:stCondLst>
                                    <p:cond delay="25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childTnLst>
                                </p:cTn>
                              </p:par>
                            </p:childTnLst>
                          </p:cTn>
                        </p:par>
                        <p:par>
                          <p:cTn id="20" fill="hold">
                            <p:stCondLst>
                              <p:cond delay="5000"/>
                            </p:stCondLst>
                            <p:childTnLst>
                              <p:par>
                                <p:cTn id="21" presetID="10" presetClass="entr" presetSubtype="0" fill="hold" nodeType="afterEffect">
                                  <p:stCondLst>
                                    <p:cond delay="25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1000"/>
                                        <p:tgtEl>
                                          <p:spTgt spid="3">
                                            <p:txEl>
                                              <p:pRg st="8" end="8"/>
                                            </p:txEl>
                                          </p:spTgt>
                                        </p:tgtEl>
                                      </p:cBhvr>
                                    </p:animEffect>
                                  </p:childTnLst>
                                </p:cTn>
                              </p:par>
                            </p:childTnLst>
                          </p:cTn>
                        </p:par>
                        <p:par>
                          <p:cTn id="24" fill="hold">
                            <p:stCondLst>
                              <p:cond delay="6250"/>
                            </p:stCondLst>
                            <p:childTnLst>
                              <p:par>
                                <p:cTn id="25" presetID="10" presetClass="entr" presetSubtype="0" fill="hold" nodeType="afterEffect">
                                  <p:stCondLst>
                                    <p:cond delay="25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557" y="367469"/>
            <a:ext cx="11682101" cy="6315342"/>
          </a:xfrm>
        </p:spPr>
        <p:txBody>
          <a:bodyPr>
            <a:normAutofit/>
          </a:bodyPr>
          <a:lstStyle/>
          <a:p>
            <a:pPr marL="0" indent="0" algn="just">
              <a:lnSpc>
                <a:spcPct val="100000"/>
              </a:lnSpc>
              <a:spcBef>
                <a:spcPts val="0"/>
              </a:spcBef>
              <a:buNone/>
            </a:pPr>
            <a:r>
              <a:rPr lang="sr-Cyrl-RS" sz="2400" b="1" dirty="0" smtClean="0">
                <a:solidFill>
                  <a:schemeClr val="bg1"/>
                </a:solidFill>
              </a:rPr>
              <a:t>НАПОМЕНА:</a:t>
            </a:r>
          </a:p>
          <a:p>
            <a:pPr marL="0" indent="0" algn="just">
              <a:lnSpc>
                <a:spcPct val="100000"/>
              </a:lnSpc>
              <a:spcBef>
                <a:spcPts val="0"/>
              </a:spcBef>
              <a:buNone/>
            </a:pPr>
            <a:r>
              <a:rPr lang="ru-RU" sz="2400" dirty="0" smtClean="0">
                <a:solidFill>
                  <a:schemeClr val="bg1"/>
                </a:solidFill>
              </a:rPr>
              <a:t>Ако </a:t>
            </a:r>
            <a:r>
              <a:rPr lang="ru-RU" sz="2400" dirty="0">
                <a:solidFill>
                  <a:schemeClr val="bg1"/>
                </a:solidFill>
              </a:rPr>
              <a:t>гласач </a:t>
            </a:r>
            <a:r>
              <a:rPr lang="ru-RU" sz="2400" dirty="0">
                <a:solidFill>
                  <a:srgbClr val="FFC000"/>
                </a:solidFill>
              </a:rPr>
              <a:t>није у стању да попуни гласачки листић </a:t>
            </a:r>
            <a:r>
              <a:rPr lang="ru-RU" sz="2400" dirty="0">
                <a:solidFill>
                  <a:schemeClr val="bg1"/>
                </a:solidFill>
              </a:rPr>
              <a:t>(слепо лице, лице са другим видовима инвалидитета или неписмено лице), он може да гласа </a:t>
            </a:r>
            <a:r>
              <a:rPr lang="ru-RU" sz="2400" dirty="0">
                <a:solidFill>
                  <a:srgbClr val="FFC000"/>
                </a:solidFill>
              </a:rPr>
              <a:t>уз помоћ помага</a:t>
            </a:r>
            <a:r>
              <a:rPr lang="ru-RU" sz="2400" dirty="0">
                <a:solidFill>
                  <a:schemeClr val="bg1"/>
                </a:solidFill>
              </a:rPr>
              <a:t>ча, на исти начин на који ту помоћ користе слепа лица, лица са другим видовима инвалидитета или неписмена лице која гласају на гласачком месту</a:t>
            </a:r>
            <a:r>
              <a:rPr lang="ru-RU" sz="2400" dirty="0" smtClean="0">
                <a:solidFill>
                  <a:schemeClr val="bg1"/>
                </a:solidFill>
              </a:rPr>
              <a:t>.</a:t>
            </a:r>
          </a:p>
          <a:p>
            <a:pPr marL="0" indent="0" algn="just">
              <a:lnSpc>
                <a:spcPct val="100000"/>
              </a:lnSpc>
              <a:spcBef>
                <a:spcPts val="0"/>
              </a:spcBef>
              <a:buNone/>
            </a:pPr>
            <a:endParaRPr lang="en-US" sz="2400" dirty="0" smtClean="0">
              <a:solidFill>
                <a:schemeClr val="bg1"/>
              </a:solidFill>
            </a:endParaRPr>
          </a:p>
          <a:p>
            <a:pPr marL="0" indent="0" algn="just">
              <a:lnSpc>
                <a:spcPct val="100000"/>
              </a:lnSpc>
              <a:spcBef>
                <a:spcPts val="0"/>
              </a:spcBef>
              <a:buNone/>
            </a:pPr>
            <a:r>
              <a:rPr lang="ru-RU" sz="2400" dirty="0">
                <a:solidFill>
                  <a:srgbClr val="FFC000"/>
                </a:solidFill>
              </a:rPr>
              <a:t>Пошто гласа, повереници гласачког одбора се враћају у просторију где је гласач глас</a:t>
            </a:r>
            <a:r>
              <a:rPr lang="ru-RU" sz="2400" dirty="0">
                <a:solidFill>
                  <a:schemeClr val="bg1"/>
                </a:solidFill>
              </a:rPr>
              <a:t>ао и </a:t>
            </a:r>
            <a:r>
              <a:rPr lang="ru-RU" sz="2400" dirty="0">
                <a:solidFill>
                  <a:srgbClr val="FFC000"/>
                </a:solidFill>
              </a:rPr>
              <a:t>преузимају потписану потврду </a:t>
            </a:r>
            <a:r>
              <a:rPr lang="ru-RU" sz="2400" dirty="0">
                <a:solidFill>
                  <a:schemeClr val="bg1"/>
                </a:solidFill>
              </a:rPr>
              <a:t>о изборном праву за гласање ван гласачког места, </a:t>
            </a:r>
            <a:r>
              <a:rPr lang="ru-RU" sz="2400" dirty="0">
                <a:solidFill>
                  <a:srgbClr val="FFC000"/>
                </a:solidFill>
              </a:rPr>
              <a:t>Одлуку о расписивању републичког референдума</a:t>
            </a:r>
            <a:r>
              <a:rPr lang="ru-RU" sz="2400" dirty="0">
                <a:solidFill>
                  <a:schemeClr val="bg1"/>
                </a:solidFill>
              </a:rPr>
              <a:t>, са текстом акта односно образложењем питања о коме се одлучује на републичком реферндуму </a:t>
            </a:r>
            <a:r>
              <a:rPr lang="ru-RU" sz="2400" dirty="0">
                <a:solidFill>
                  <a:srgbClr val="FFC000"/>
                </a:solidFill>
              </a:rPr>
              <a:t>и коверат у који је гласач ставио свој гласачки лис</a:t>
            </a:r>
            <a:r>
              <a:rPr lang="ru-RU" sz="2400" dirty="0">
                <a:solidFill>
                  <a:schemeClr val="bg1"/>
                </a:solidFill>
              </a:rPr>
              <a:t>тић и који се у присуству гласача печати</a:t>
            </a:r>
            <a:r>
              <a:rPr lang="sr-Cyrl-CS" sz="2400" dirty="0" smtClean="0">
                <a:solidFill>
                  <a:schemeClr val="bg1"/>
                </a:solidFill>
              </a:rPr>
              <a:t>.</a:t>
            </a:r>
          </a:p>
          <a:p>
            <a:pPr marL="0" indent="0" algn="just">
              <a:lnSpc>
                <a:spcPct val="100000"/>
              </a:lnSpc>
              <a:spcBef>
                <a:spcPts val="0"/>
              </a:spcBef>
              <a:buNone/>
            </a:pPr>
            <a:endParaRPr lang="en-US" sz="2400" dirty="0" smtClean="0">
              <a:solidFill>
                <a:schemeClr val="bg1"/>
              </a:solidFill>
            </a:endParaRPr>
          </a:p>
          <a:p>
            <a:pPr marL="0" indent="0" algn="just">
              <a:lnSpc>
                <a:spcPct val="100000"/>
              </a:lnSpc>
              <a:spcBef>
                <a:spcPts val="0"/>
              </a:spcBef>
              <a:buNone/>
            </a:pPr>
            <a:r>
              <a:rPr lang="ru-RU" sz="2400" dirty="0">
                <a:solidFill>
                  <a:srgbClr val="FFC000"/>
                </a:solidFill>
              </a:rPr>
              <a:t>Затим се у службени коверат стављају потписана потврда о изборном праву и запечаћен посебан коверат у којем се налази гласачки листић</a:t>
            </a:r>
            <a:r>
              <a:rPr lang="ru-RU" sz="2400" dirty="0">
                <a:solidFill>
                  <a:schemeClr val="bg1"/>
                </a:solidFill>
              </a:rPr>
              <a:t>, након чега се гласање сматра завршеним</a:t>
            </a:r>
            <a:r>
              <a:rPr lang="sr-Cyrl-CS" sz="2400" dirty="0" smtClean="0">
                <a:solidFill>
                  <a:schemeClr val="bg1"/>
                </a:solidFill>
              </a:rPr>
              <a:t>.</a:t>
            </a:r>
            <a:endParaRPr lang="en-US" sz="2400" dirty="0" smtClean="0">
              <a:solidFill>
                <a:schemeClr val="bg1"/>
              </a:solidFill>
            </a:endParaRPr>
          </a:p>
          <a:p>
            <a:pPr algn="just">
              <a:lnSpc>
                <a:spcPct val="100000"/>
              </a:lnSpc>
              <a:spcBef>
                <a:spcPts val="0"/>
              </a:spcBef>
            </a:pPr>
            <a:endParaRPr lang="en-US" sz="2400" dirty="0">
              <a:solidFill>
                <a:schemeClr val="bg1"/>
              </a:solidFill>
            </a:endParaRPr>
          </a:p>
        </p:txBody>
      </p:sp>
    </p:spTree>
    <p:extLst>
      <p:ext uri="{BB962C8B-B14F-4D97-AF65-F5344CB8AC3E}">
        <p14:creationId xmlns:p14="http://schemas.microsoft.com/office/powerpoint/2010/main" val="370536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500"/>
                            </p:stCondLst>
                            <p:childTnLst>
                              <p:par>
                                <p:cTn id="13" presetID="10" presetClass="entr" presetSubtype="0" fill="hold" nodeType="afterEffect">
                                  <p:stCondLst>
                                    <p:cond delay="25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childTnLst>
                          </p:cTn>
                        </p:par>
                        <p:par>
                          <p:cTn id="16" fill="hold">
                            <p:stCondLst>
                              <p:cond delay="3750"/>
                            </p:stCondLst>
                            <p:childTnLst>
                              <p:par>
                                <p:cTn id="17" presetID="10" presetClass="entr" presetSubtype="0" fill="hold" nodeType="afterEffect">
                                  <p:stCondLst>
                                    <p:cond delay="25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285" y="598206"/>
            <a:ext cx="11254811" cy="5725682"/>
          </a:xfrm>
        </p:spPr>
        <p:txBody>
          <a:bodyPr>
            <a:normAutofit fontScale="92500" lnSpcReduction="20000"/>
          </a:bodyPr>
          <a:lstStyle/>
          <a:p>
            <a:pPr marL="0" indent="0" algn="just">
              <a:lnSpc>
                <a:spcPct val="100000"/>
              </a:lnSpc>
              <a:spcBef>
                <a:spcPts val="0"/>
              </a:spcBef>
              <a:buNone/>
            </a:pPr>
            <a:r>
              <a:rPr lang="sr-Cyrl-RS" sz="2600" b="1" dirty="0">
                <a:solidFill>
                  <a:schemeClr val="bg1"/>
                </a:solidFill>
              </a:rPr>
              <a:t>! ОБРАТИТИ ПАЖЊУ:</a:t>
            </a:r>
            <a:endParaRPr lang="en-US" sz="2600" dirty="0">
              <a:solidFill>
                <a:schemeClr val="bg1"/>
              </a:solidFill>
            </a:endParaRPr>
          </a:p>
          <a:p>
            <a:pPr marL="0" indent="0" algn="just">
              <a:lnSpc>
                <a:spcPct val="100000"/>
              </a:lnSpc>
              <a:spcBef>
                <a:spcPts val="0"/>
              </a:spcBef>
              <a:buNone/>
            </a:pPr>
            <a:r>
              <a:rPr lang="ru-RU" sz="2600" dirty="0">
                <a:solidFill>
                  <a:schemeClr val="bg1"/>
                </a:solidFill>
              </a:rPr>
              <a:t>Повереници гласачког одбора, пре одласка од гласача, обавезно морају да провере да ли је гласач потписао потврду о изборном праву за гласање ван гласачког места, </a:t>
            </a:r>
            <a:r>
              <a:rPr lang="ru-RU" sz="2600" b="1" dirty="0">
                <a:solidFill>
                  <a:schemeClr val="bg1"/>
                </a:solidFill>
              </a:rPr>
              <a:t>јер </a:t>
            </a:r>
            <a:r>
              <a:rPr lang="ru-RU" sz="2600" b="1" dirty="0">
                <a:solidFill>
                  <a:srgbClr val="FFC000"/>
                </a:solidFill>
                <a:effectLst>
                  <a:outerShdw blurRad="38100" dist="38100" dir="2700000" algn="tl">
                    <a:srgbClr val="000000">
                      <a:alpha val="43137"/>
                    </a:srgbClr>
                  </a:outerShdw>
                </a:effectLst>
              </a:rPr>
              <a:t>потпис у тој потврди замењује потпис у изводу из бирачког списка</a:t>
            </a:r>
            <a:r>
              <a:rPr lang="ru-RU" sz="2600" b="1" dirty="0">
                <a:solidFill>
                  <a:schemeClr val="bg1"/>
                </a:solidFill>
              </a:rPr>
              <a:t>, а непотписана потврда, према закону, значи да гласач није гласао и да се, стога, његов гласачки листић не сме убацити у гласачку кутију</a:t>
            </a:r>
            <a:r>
              <a:rPr lang="ru-RU" sz="2600" dirty="0" smtClean="0">
                <a:solidFill>
                  <a:schemeClr val="bg1"/>
                </a:solidFill>
              </a:rPr>
              <a:t>!</a:t>
            </a:r>
          </a:p>
          <a:p>
            <a:pPr marL="0" indent="0" algn="just">
              <a:lnSpc>
                <a:spcPct val="100000"/>
              </a:lnSpc>
              <a:spcBef>
                <a:spcPts val="0"/>
              </a:spcBef>
              <a:buNone/>
            </a:pPr>
            <a:endParaRPr lang="en-US" sz="1600" dirty="0">
              <a:solidFill>
                <a:schemeClr val="bg1"/>
              </a:solidFill>
            </a:endParaRPr>
          </a:p>
          <a:p>
            <a:pPr marL="0" indent="0" algn="just">
              <a:lnSpc>
                <a:spcPct val="100000"/>
              </a:lnSpc>
              <a:spcBef>
                <a:spcPts val="0"/>
              </a:spcBef>
              <a:buNone/>
            </a:pPr>
            <a:r>
              <a:rPr lang="ru-RU" sz="2600" dirty="0">
                <a:solidFill>
                  <a:srgbClr val="FFC000"/>
                </a:solidFill>
              </a:rPr>
              <a:t>По повратку </a:t>
            </a:r>
            <a:r>
              <a:rPr lang="ru-RU" sz="2600" dirty="0">
                <a:solidFill>
                  <a:schemeClr val="bg1"/>
                </a:solidFill>
              </a:rPr>
              <a:t>на гласачко место, </a:t>
            </a:r>
            <a:r>
              <a:rPr lang="ru-RU" sz="2600" dirty="0">
                <a:solidFill>
                  <a:srgbClr val="FFC000"/>
                </a:solidFill>
              </a:rPr>
              <a:t>повереници гласачког одбора одмах предају председнику гласачког одбора службени коверат</a:t>
            </a:r>
            <a:r>
              <a:rPr lang="ru-RU" sz="2600" dirty="0">
                <a:solidFill>
                  <a:schemeClr val="bg1"/>
                </a:solidFill>
              </a:rPr>
              <a:t>, који председник гласачког одбора отвара и проверава да ли се у њој налази посебна коверта са гласачким листићем, као и потврда о изборном праву за гласање ван гласачког места и да ли је потписана од стране гласача</a:t>
            </a:r>
            <a:r>
              <a:rPr lang="sr-Cyrl-CS" sz="2600" dirty="0" smtClean="0">
                <a:solidFill>
                  <a:schemeClr val="bg1"/>
                </a:solidFill>
              </a:rPr>
              <a:t>.</a:t>
            </a:r>
          </a:p>
          <a:p>
            <a:pPr marL="0" indent="0" algn="just">
              <a:lnSpc>
                <a:spcPct val="100000"/>
              </a:lnSpc>
              <a:spcBef>
                <a:spcPts val="0"/>
              </a:spcBef>
              <a:buNone/>
            </a:pPr>
            <a:endParaRPr lang="en-US" sz="1600" dirty="0">
              <a:solidFill>
                <a:schemeClr val="bg1"/>
              </a:solidFill>
            </a:endParaRPr>
          </a:p>
          <a:p>
            <a:pPr marL="0" indent="0" algn="just">
              <a:lnSpc>
                <a:spcPct val="100000"/>
              </a:lnSpc>
              <a:spcBef>
                <a:spcPts val="0"/>
              </a:spcBef>
              <a:buNone/>
            </a:pPr>
            <a:r>
              <a:rPr lang="ru-RU" sz="2600" dirty="0">
                <a:solidFill>
                  <a:srgbClr val="FFC000"/>
                </a:solidFill>
              </a:rPr>
              <a:t>Тек пошто се утврди да се у службеном коверту налази потврда о изборном праву за гласање ван гласачког места и да је потписана од стране гласача, заокружује се редни број под којим је тај гласач уписан у извод из бирачког </a:t>
            </a:r>
            <a:r>
              <a:rPr lang="ru-RU" sz="2600" dirty="0" smtClean="0">
                <a:solidFill>
                  <a:srgbClr val="FFC000"/>
                </a:solidFill>
              </a:rPr>
              <a:t>списка</a:t>
            </a:r>
            <a:r>
              <a:rPr lang="sr-Cyrl-CS" sz="2600" dirty="0">
                <a:solidFill>
                  <a:srgbClr val="FFC000"/>
                </a:solidFill>
              </a:rPr>
              <a:t>.</a:t>
            </a:r>
            <a:endParaRPr lang="en-US" sz="2600" dirty="0" smtClean="0">
              <a:solidFill>
                <a:srgbClr val="FFC000"/>
              </a:solidFill>
            </a:endParaRPr>
          </a:p>
          <a:p>
            <a:pPr marL="0" indent="0" algn="just">
              <a:lnSpc>
                <a:spcPct val="100000"/>
              </a:lnSpc>
              <a:spcBef>
                <a:spcPts val="0"/>
              </a:spcBef>
              <a:buNone/>
            </a:pPr>
            <a:r>
              <a:rPr lang="ru-RU" sz="2600" dirty="0">
                <a:solidFill>
                  <a:schemeClr val="bg1"/>
                </a:solidFill>
              </a:rPr>
              <a:t>Потом, председник гласачког одбора отвара запечаћени посебан коверат и из њега вади гласачки листић и убацује га у гласачку кутију, водећи рачуна о томе да се не види како је гласач гласао</a:t>
            </a:r>
            <a:r>
              <a:rPr lang="sr-Cyrl-CS" sz="2600"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402946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500"/>
                            </p:stCondLst>
                            <p:childTnLst>
                              <p:par>
                                <p:cTn id="13" presetID="10" presetClass="entr" presetSubtype="0" fill="hold" nodeType="afterEffect">
                                  <p:stCondLst>
                                    <p:cond delay="25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childTnLst>
                          </p:cTn>
                        </p:par>
                        <p:par>
                          <p:cTn id="16" fill="hold">
                            <p:stCondLst>
                              <p:cond delay="3750"/>
                            </p:stCondLst>
                            <p:childTnLst>
                              <p:par>
                                <p:cTn id="17" presetID="10" presetClass="entr" presetSubtype="0" fill="hold" nodeType="afterEffect">
                                  <p:stCondLst>
                                    <p:cond delay="25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childTnLst>
                                </p:cTn>
                              </p:par>
                            </p:childTnLst>
                          </p:cTn>
                        </p:par>
                        <p:par>
                          <p:cTn id="20" fill="hold">
                            <p:stCondLst>
                              <p:cond delay="5000"/>
                            </p:stCondLst>
                            <p:childTnLst>
                              <p:par>
                                <p:cTn id="21" presetID="10" presetClass="entr" presetSubtype="0" fill="hold" nodeType="afterEffect">
                                  <p:stCondLst>
                                    <p:cond delay="25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553" y="256374"/>
            <a:ext cx="11801742" cy="6392254"/>
          </a:xfrm>
        </p:spPr>
        <p:txBody>
          <a:bodyPr>
            <a:noAutofit/>
          </a:bodyPr>
          <a:lstStyle/>
          <a:p>
            <a:pPr marL="0" indent="0" algn="just">
              <a:lnSpc>
                <a:spcPct val="100000"/>
              </a:lnSpc>
              <a:spcBef>
                <a:spcPts val="0"/>
              </a:spcBef>
              <a:buNone/>
            </a:pPr>
            <a:r>
              <a:rPr lang="sr-Cyrl-RS" sz="2400" b="1" dirty="0">
                <a:solidFill>
                  <a:schemeClr val="bg1"/>
                </a:solidFill>
              </a:rPr>
              <a:t>! ОБРАТИТИ ПАЖЊУ:</a:t>
            </a:r>
            <a:endParaRPr lang="en-US" sz="2400" dirty="0">
              <a:solidFill>
                <a:schemeClr val="bg1"/>
              </a:solidFill>
            </a:endParaRPr>
          </a:p>
          <a:p>
            <a:pPr marL="0" indent="0" algn="just">
              <a:lnSpc>
                <a:spcPct val="100000"/>
              </a:lnSpc>
              <a:spcBef>
                <a:spcPts val="0"/>
              </a:spcBef>
              <a:buNone/>
            </a:pPr>
            <a:r>
              <a:rPr lang="ru-RU" sz="2400" b="1" dirty="0">
                <a:solidFill>
                  <a:srgbClr val="FFC000"/>
                </a:solidFill>
                <a:effectLst>
                  <a:outerShdw blurRad="38100" dist="38100" dir="2700000" algn="tl">
                    <a:srgbClr val="000000">
                      <a:alpha val="43137"/>
                    </a:srgbClr>
                  </a:outerShdw>
                </a:effectLst>
              </a:rPr>
              <a:t>АКО ЈЕ ПОТВРДА </a:t>
            </a:r>
            <a:r>
              <a:rPr lang="ru-RU" sz="2400" b="1" dirty="0">
                <a:solidFill>
                  <a:schemeClr val="bg1"/>
                </a:solidFill>
                <a:effectLst>
                  <a:outerShdw blurRad="38100" dist="38100" dir="2700000" algn="tl">
                    <a:srgbClr val="000000">
                      <a:alpha val="43137"/>
                    </a:srgbClr>
                  </a:outerShdw>
                </a:effectLst>
              </a:rPr>
              <a:t>О ИЗБОРНОМ ПРАВУ ЗА ГЛАСАЊЕ ВАН ГЛАСАЧКОГ МЕСТА </a:t>
            </a:r>
            <a:r>
              <a:rPr lang="ru-RU" sz="2400" b="1" dirty="0">
                <a:solidFill>
                  <a:srgbClr val="FFC000"/>
                </a:solidFill>
                <a:effectLst>
                  <a:outerShdw blurRad="38100" dist="38100" dir="2700000" algn="tl">
                    <a:srgbClr val="000000">
                      <a:alpha val="43137"/>
                    </a:srgbClr>
                  </a:outerShdw>
                </a:effectLst>
              </a:rPr>
              <a:t>ПОТПИСАНА</a:t>
            </a:r>
            <a:r>
              <a:rPr lang="ru-RU" sz="2400" b="1" dirty="0">
                <a:solidFill>
                  <a:schemeClr val="bg1"/>
                </a:solidFill>
                <a:effectLst>
                  <a:outerShdw blurRad="38100" dist="38100" dir="2700000" algn="tl">
                    <a:srgbClr val="000000">
                      <a:alpha val="43137"/>
                    </a:srgbClr>
                  </a:outerShdw>
                </a:effectLst>
              </a:rPr>
              <a:t>, </a:t>
            </a:r>
            <a:r>
              <a:rPr lang="ru-RU" sz="2400" dirty="0">
                <a:solidFill>
                  <a:srgbClr val="FFC000"/>
                </a:solidFill>
                <a:effectLst>
                  <a:outerShdw blurRad="38100" dist="38100" dir="2700000" algn="tl">
                    <a:srgbClr val="000000">
                      <a:alpha val="43137"/>
                    </a:srgbClr>
                  </a:outerShdw>
                </a:effectLst>
              </a:rPr>
              <a:t>гласачки одбор </a:t>
            </a:r>
            <a:r>
              <a:rPr lang="ru-RU" sz="2400" b="1" dirty="0">
                <a:solidFill>
                  <a:srgbClr val="FFC000"/>
                </a:solidFill>
                <a:effectLst>
                  <a:outerShdw blurRad="38100" dist="38100" dir="2700000" algn="tl">
                    <a:srgbClr val="000000">
                      <a:alpha val="43137"/>
                    </a:srgbClr>
                  </a:outerShdw>
                </a:effectLst>
              </a:rPr>
              <a:t>не сме </a:t>
            </a:r>
            <a:r>
              <a:rPr lang="ru-RU" sz="2400" dirty="0">
                <a:solidFill>
                  <a:srgbClr val="FFC000"/>
                </a:solidFill>
                <a:effectLst>
                  <a:outerShdw blurRad="38100" dist="38100" dir="2700000" algn="tl">
                    <a:srgbClr val="000000">
                      <a:alpha val="43137"/>
                    </a:srgbClr>
                  </a:outerShdw>
                </a:effectLst>
              </a:rPr>
              <a:t>да заборави да заокружи редни број </a:t>
            </a:r>
            <a:r>
              <a:rPr lang="ru-RU" sz="2400" dirty="0">
                <a:solidFill>
                  <a:schemeClr val="bg1"/>
                </a:solidFill>
              </a:rPr>
              <a:t>под којим је гласач уписан у извод из бирачког списка. У супротном, имаће проблем код утврђивања резултата гласања и броја гласача који су гласали</a:t>
            </a:r>
            <a:r>
              <a:rPr lang="ru-RU" sz="2400" dirty="0" smtClean="0">
                <a:solidFill>
                  <a:schemeClr val="bg1"/>
                </a:solidFill>
              </a:rPr>
              <a:t>!</a:t>
            </a:r>
            <a:endParaRPr lang="en-US" sz="2400" dirty="0">
              <a:solidFill>
                <a:schemeClr val="bg1"/>
              </a:solidFill>
            </a:endParaRPr>
          </a:p>
          <a:p>
            <a:pPr marL="0" indent="0" algn="just">
              <a:lnSpc>
                <a:spcPct val="100000"/>
              </a:lnSpc>
              <a:spcBef>
                <a:spcPts val="0"/>
              </a:spcBef>
              <a:buNone/>
            </a:pPr>
            <a:r>
              <a:rPr lang="sr-Cyrl-RS" sz="2400" b="1" dirty="0">
                <a:solidFill>
                  <a:schemeClr val="bg1"/>
                </a:solidFill>
              </a:rPr>
              <a:t> </a:t>
            </a:r>
            <a:endParaRPr lang="en-US" sz="2400" dirty="0">
              <a:solidFill>
                <a:schemeClr val="bg1"/>
              </a:solidFill>
            </a:endParaRPr>
          </a:p>
          <a:p>
            <a:pPr marL="0" indent="0" algn="just">
              <a:lnSpc>
                <a:spcPct val="100000"/>
              </a:lnSpc>
              <a:spcBef>
                <a:spcPts val="0"/>
              </a:spcBef>
              <a:buNone/>
            </a:pPr>
            <a:r>
              <a:rPr lang="sr-Cyrl-RS" sz="2400" b="1" dirty="0">
                <a:solidFill>
                  <a:schemeClr val="bg1"/>
                </a:solidFill>
              </a:rPr>
              <a:t>! ОБРАТИТИ ПАЖЊУ:</a:t>
            </a:r>
            <a:endParaRPr lang="en-US" sz="2400" dirty="0">
              <a:solidFill>
                <a:schemeClr val="bg1"/>
              </a:solidFill>
            </a:endParaRPr>
          </a:p>
          <a:p>
            <a:pPr marL="0" indent="0" algn="just">
              <a:lnSpc>
                <a:spcPct val="100000"/>
              </a:lnSpc>
              <a:spcBef>
                <a:spcPts val="0"/>
              </a:spcBef>
              <a:buNone/>
            </a:pPr>
            <a:r>
              <a:rPr lang="ru-RU" sz="2400" b="1" dirty="0">
                <a:solidFill>
                  <a:srgbClr val="FFC000"/>
                </a:solidFill>
                <a:effectLst>
                  <a:outerShdw blurRad="38100" dist="38100" dir="2700000" algn="tl">
                    <a:srgbClr val="000000">
                      <a:alpha val="43137"/>
                    </a:srgbClr>
                  </a:outerShdw>
                </a:effectLst>
              </a:rPr>
              <a:t>АКО ПОТВРДА О ИЗБОРНОМ ПРАВУ НИЈЕ ПОТПИСАНА</a:t>
            </a:r>
            <a:r>
              <a:rPr lang="ru-RU" sz="2400" b="1" dirty="0">
                <a:solidFill>
                  <a:schemeClr val="bg1"/>
                </a:solidFill>
              </a:rPr>
              <a:t>, </a:t>
            </a:r>
            <a:r>
              <a:rPr lang="ru-RU" sz="2400" b="1" dirty="0">
                <a:solidFill>
                  <a:srgbClr val="FFC000"/>
                </a:solidFill>
                <a:effectLst>
                  <a:outerShdw blurRad="38100" dist="38100" dir="2700000" algn="tl">
                    <a:srgbClr val="000000">
                      <a:alpha val="43137"/>
                    </a:srgbClr>
                  </a:outerShdw>
                </a:effectLst>
              </a:rPr>
              <a:t>НЕ СМЕ </a:t>
            </a:r>
            <a:r>
              <a:rPr lang="ru-RU" sz="2400" dirty="0">
                <a:solidFill>
                  <a:srgbClr val="FFC000"/>
                </a:solidFill>
                <a:effectLst>
                  <a:outerShdw blurRad="38100" dist="38100" dir="2700000" algn="tl">
                    <a:srgbClr val="000000">
                      <a:alpha val="43137"/>
                    </a:srgbClr>
                  </a:outerShdw>
                </a:effectLst>
              </a:rPr>
              <a:t>се заокружити редни број </a:t>
            </a:r>
            <a:r>
              <a:rPr lang="ru-RU" sz="2400" dirty="0">
                <a:solidFill>
                  <a:schemeClr val="bg1"/>
                </a:solidFill>
              </a:rPr>
              <a:t>под којим је гласач уписан у извод, а службени коверат у којем је гласачки листић се </a:t>
            </a:r>
            <a:r>
              <a:rPr lang="ru-RU" sz="2400" b="1" dirty="0">
                <a:solidFill>
                  <a:schemeClr val="bg1"/>
                </a:solidFill>
              </a:rPr>
              <a:t>НЕ ОТВАРА</a:t>
            </a:r>
            <a:r>
              <a:rPr lang="ru-RU" sz="2400" dirty="0">
                <a:solidFill>
                  <a:schemeClr val="bg1"/>
                </a:solidFill>
              </a:rPr>
              <a:t>, већ се тако запечаћен предаје поткомисији после гласања у коверти са неупотребљеним гласачким листићима! Ову околност председник гласачког одбора обавезно уноси у записник о раду гласачког одбора, као догађај од значаја за гласање</a:t>
            </a:r>
            <a:r>
              <a:rPr lang="ru-RU" sz="2400" dirty="0" smtClean="0">
                <a:solidFill>
                  <a:schemeClr val="bg1"/>
                </a:solidFill>
              </a:rPr>
              <a:t>.</a:t>
            </a:r>
            <a:endParaRPr lang="en-US" sz="2400" dirty="0">
              <a:solidFill>
                <a:schemeClr val="bg1"/>
              </a:solidFill>
            </a:endParaRPr>
          </a:p>
          <a:p>
            <a:pPr marL="0" indent="0" algn="just">
              <a:lnSpc>
                <a:spcPct val="100000"/>
              </a:lnSpc>
              <a:spcBef>
                <a:spcPts val="0"/>
              </a:spcBef>
              <a:buNone/>
            </a:pPr>
            <a:endParaRPr lang="ru-RU" sz="2400" dirty="0" smtClean="0">
              <a:solidFill>
                <a:schemeClr val="bg1"/>
              </a:solidFill>
            </a:endParaRPr>
          </a:p>
          <a:p>
            <a:pPr marL="0" indent="0" algn="just">
              <a:lnSpc>
                <a:spcPct val="100000"/>
              </a:lnSpc>
              <a:spcBef>
                <a:spcPts val="0"/>
              </a:spcBef>
              <a:buNone/>
            </a:pPr>
            <a:r>
              <a:rPr lang="ru-RU" sz="2400" dirty="0" smtClean="0">
                <a:solidFill>
                  <a:schemeClr val="bg1"/>
                </a:solidFill>
              </a:rPr>
              <a:t>Гласачки одбор </a:t>
            </a:r>
            <a:r>
              <a:rPr lang="ru-RU" sz="2400" dirty="0">
                <a:solidFill>
                  <a:schemeClr val="bg1"/>
                </a:solidFill>
              </a:rPr>
              <a:t>уноси </a:t>
            </a:r>
            <a:r>
              <a:rPr lang="ru-RU" sz="2400" b="1" dirty="0">
                <a:solidFill>
                  <a:srgbClr val="FFC000"/>
                </a:solidFill>
                <a:effectLst>
                  <a:outerShdw blurRad="38100" dist="38100" dir="2700000" algn="tl">
                    <a:srgbClr val="000000">
                      <a:alpha val="43137"/>
                    </a:srgbClr>
                  </a:outerShdw>
                </a:effectLst>
              </a:rPr>
              <a:t>у Записник о раду </a:t>
            </a:r>
            <a:r>
              <a:rPr lang="ru-RU" sz="2400" dirty="0" smtClean="0">
                <a:solidFill>
                  <a:schemeClr val="bg1"/>
                </a:solidFill>
              </a:rPr>
              <a:t>гласачког одбора</a:t>
            </a:r>
            <a:r>
              <a:rPr lang="ru-RU" sz="2400" dirty="0">
                <a:solidFill>
                  <a:schemeClr val="bg1"/>
                </a:solidFill>
              </a:rPr>
              <a:t>:</a:t>
            </a:r>
            <a:endParaRPr lang="en-US" sz="2400" dirty="0">
              <a:solidFill>
                <a:schemeClr val="bg1"/>
              </a:solidFill>
            </a:endParaRPr>
          </a:p>
          <a:p>
            <a:pPr marL="282575" lvl="1" indent="-169863" algn="just">
              <a:lnSpc>
                <a:spcPct val="100000"/>
              </a:lnSpc>
              <a:spcBef>
                <a:spcPts val="0"/>
              </a:spcBef>
            </a:pPr>
            <a:r>
              <a:rPr lang="ru-RU" dirty="0" smtClean="0">
                <a:solidFill>
                  <a:srgbClr val="FFC000"/>
                </a:solidFill>
              </a:rPr>
              <a:t>укупан </a:t>
            </a:r>
            <a:r>
              <a:rPr lang="ru-RU" dirty="0">
                <a:solidFill>
                  <a:srgbClr val="FFC000"/>
                </a:solidFill>
              </a:rPr>
              <a:t>број гласача који су гласали ван гласачког </a:t>
            </a:r>
            <a:r>
              <a:rPr lang="ru-RU" dirty="0" smtClean="0">
                <a:solidFill>
                  <a:srgbClr val="FFC000"/>
                </a:solidFill>
              </a:rPr>
              <a:t>места</a:t>
            </a:r>
          </a:p>
          <a:p>
            <a:pPr marL="282575" lvl="1" indent="-169863" algn="just">
              <a:lnSpc>
                <a:spcPct val="100000"/>
              </a:lnSpc>
              <a:spcBef>
                <a:spcPts val="0"/>
              </a:spcBef>
            </a:pPr>
            <a:r>
              <a:rPr lang="ru-RU" dirty="0" smtClean="0">
                <a:solidFill>
                  <a:srgbClr val="FFC000"/>
                </a:solidFill>
              </a:rPr>
              <a:t>под </a:t>
            </a:r>
            <a:r>
              <a:rPr lang="ru-RU" dirty="0">
                <a:solidFill>
                  <a:srgbClr val="FFC000"/>
                </a:solidFill>
              </a:rPr>
              <a:t>којим редним бројевима </a:t>
            </a:r>
            <a:r>
              <a:rPr lang="ru-RU" dirty="0">
                <a:solidFill>
                  <a:schemeClr val="bg1"/>
                </a:solidFill>
              </a:rPr>
              <a:t>су ти гласачи уписани у извод из бирачког списка</a:t>
            </a:r>
            <a:endParaRPr lang="en-US" sz="2400" dirty="0">
              <a:solidFill>
                <a:schemeClr val="bg1"/>
              </a:solidFill>
            </a:endParaRPr>
          </a:p>
        </p:txBody>
      </p:sp>
    </p:spTree>
    <p:extLst>
      <p:ext uri="{BB962C8B-B14F-4D97-AF65-F5344CB8AC3E}">
        <p14:creationId xmlns:p14="http://schemas.microsoft.com/office/powerpoint/2010/main" val="85099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500"/>
                            </p:stCondLst>
                            <p:childTnLst>
                              <p:par>
                                <p:cTn id="13" presetID="10" presetClass="entr" presetSubtype="0" fill="hold" nodeType="afterEffect">
                                  <p:stCondLst>
                                    <p:cond delay="2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750"/>
                            </p:stCondLst>
                            <p:childTnLst>
                              <p:par>
                                <p:cTn id="17" presetID="10" presetClass="entr" presetSubtype="0" fill="hold" nodeType="afterEffect">
                                  <p:stCondLst>
                                    <p:cond delay="25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5000"/>
                            </p:stCondLst>
                            <p:childTnLst>
                              <p:par>
                                <p:cTn id="21" presetID="10" presetClass="entr" presetSubtype="0" fill="hold" nodeType="afterEffect">
                                  <p:stCondLst>
                                    <p:cond delay="25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6250"/>
                            </p:stCondLst>
                            <p:childTnLst>
                              <p:par>
                                <p:cTn id="25" presetID="10" presetClass="entr" presetSubtype="0" fill="hold" nodeType="afterEffect">
                                  <p:stCondLst>
                                    <p:cond delay="25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childTnLst>
                                </p:cTn>
                              </p:par>
                            </p:childTnLst>
                          </p:cTn>
                        </p:par>
                        <p:par>
                          <p:cTn id="28" fill="hold">
                            <p:stCondLst>
                              <p:cond delay="7500"/>
                            </p:stCondLst>
                            <p:childTnLst>
                              <p:par>
                                <p:cTn id="29" presetID="10" presetClass="entr" presetSubtype="0" fill="hold" nodeType="afterEffect">
                                  <p:stCondLst>
                                    <p:cond delay="25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childTnLst>
                                </p:cTn>
                              </p:par>
                            </p:childTnLst>
                          </p:cTn>
                        </p:par>
                        <p:par>
                          <p:cTn id="32" fill="hold">
                            <p:stCondLst>
                              <p:cond delay="8750"/>
                            </p:stCondLst>
                            <p:childTnLst>
                              <p:par>
                                <p:cTn id="33" presetID="10" presetClass="entr" presetSubtype="0" fill="hold" nodeType="afterEffect">
                                  <p:stCondLst>
                                    <p:cond delay="25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79" y="324196"/>
            <a:ext cx="11737571" cy="6350924"/>
          </a:xfrm>
        </p:spPr>
        <p:txBody>
          <a:bodyPr>
            <a:normAutofit/>
          </a:bodyPr>
          <a:lstStyle/>
          <a:p>
            <a:pPr marL="0" indent="0">
              <a:buNone/>
            </a:pPr>
            <a:endParaRPr lang="sr-Latn-RS" b="1" dirty="0" smtClean="0">
              <a:solidFill>
                <a:schemeClr val="bg1"/>
              </a:solidFill>
            </a:endParaRPr>
          </a:p>
          <a:p>
            <a:pPr marL="0" indent="0">
              <a:lnSpc>
                <a:spcPct val="100000"/>
              </a:lnSpc>
              <a:spcBef>
                <a:spcPts val="0"/>
              </a:spcBef>
              <a:buNone/>
            </a:pPr>
            <a:endParaRPr lang="sr-Latn-RS" b="1" dirty="0" smtClean="0">
              <a:solidFill>
                <a:schemeClr val="bg1"/>
              </a:solidFill>
            </a:endParaRPr>
          </a:p>
          <a:p>
            <a:pPr marL="0" indent="0">
              <a:lnSpc>
                <a:spcPct val="100000"/>
              </a:lnSpc>
              <a:spcBef>
                <a:spcPts val="0"/>
              </a:spcBef>
              <a:buNone/>
            </a:pPr>
            <a:r>
              <a:rPr lang="sr-Cyrl-RS" sz="4400" b="1" dirty="0" smtClean="0">
                <a:solidFill>
                  <a:schemeClr val="bg1"/>
                </a:solidFill>
                <a:effectLst>
                  <a:outerShdw blurRad="38100" dist="38100" dir="2700000" algn="tl">
                    <a:srgbClr val="000000">
                      <a:alpha val="43137"/>
                    </a:srgbClr>
                  </a:outerShdw>
                </a:effectLst>
              </a:rPr>
              <a:t>НАПОМЕНА:</a:t>
            </a:r>
            <a:endParaRPr lang="sr-Latn-RS" sz="4400" b="1" dirty="0" smtClean="0">
              <a:solidFill>
                <a:schemeClr val="bg1"/>
              </a:solidFill>
              <a:effectLst>
                <a:outerShdw blurRad="38100" dist="38100" dir="2700000" algn="tl">
                  <a:srgbClr val="000000">
                    <a:alpha val="43137"/>
                  </a:srgbClr>
                </a:outerShdw>
              </a:effectLst>
            </a:endParaRPr>
          </a:p>
          <a:p>
            <a:pPr marL="0" indent="0">
              <a:lnSpc>
                <a:spcPct val="100000"/>
              </a:lnSpc>
              <a:spcBef>
                <a:spcPts val="0"/>
              </a:spcBef>
              <a:buNone/>
            </a:pPr>
            <a:endParaRPr lang="en-US" dirty="0" smtClean="0">
              <a:solidFill>
                <a:schemeClr val="bg1"/>
              </a:solidFill>
            </a:endParaRPr>
          </a:p>
          <a:p>
            <a:pPr marL="0" indent="0" algn="just">
              <a:lnSpc>
                <a:spcPct val="100000"/>
              </a:lnSpc>
              <a:spcBef>
                <a:spcPts val="0"/>
              </a:spcBef>
              <a:buNone/>
            </a:pPr>
            <a:r>
              <a:rPr lang="sr-Cyrl-RS" sz="4000" dirty="0" smtClean="0">
                <a:solidFill>
                  <a:schemeClr val="bg1"/>
                </a:solidFill>
              </a:rPr>
              <a:t>• За члана органа и тела за спровођење републичког референдума може да буде предложено </a:t>
            </a:r>
            <a:r>
              <a:rPr lang="sr-Cyrl-RS" sz="4000" dirty="0" smtClean="0">
                <a:solidFill>
                  <a:srgbClr val="FFC000"/>
                </a:solidFill>
              </a:rPr>
              <a:t>само лице које има изборно право.</a:t>
            </a:r>
            <a:endParaRPr lang="sr-Latn-RS" sz="4000" dirty="0" smtClean="0">
              <a:solidFill>
                <a:srgbClr val="FFC000"/>
              </a:solidFill>
            </a:endParaRPr>
          </a:p>
          <a:p>
            <a:pPr marL="0" indent="0" algn="just">
              <a:lnSpc>
                <a:spcPct val="100000"/>
              </a:lnSpc>
              <a:spcBef>
                <a:spcPts val="0"/>
              </a:spcBef>
              <a:buNone/>
            </a:pPr>
            <a:endParaRPr lang="en-US" dirty="0" smtClean="0">
              <a:solidFill>
                <a:schemeClr val="bg1"/>
              </a:solidFill>
            </a:endParaRPr>
          </a:p>
        </p:txBody>
      </p:sp>
    </p:spTree>
    <p:extLst>
      <p:ext uri="{BB962C8B-B14F-4D97-AF65-F5344CB8AC3E}">
        <p14:creationId xmlns:p14="http://schemas.microsoft.com/office/powerpoint/2010/main" val="321324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750"/>
                                        <p:tgtEl>
                                          <p:spTgt spid="3">
                                            <p:txEl>
                                              <p:pRg st="2" end="2"/>
                                            </p:txEl>
                                          </p:spTgt>
                                        </p:tgtEl>
                                      </p:cBhvr>
                                    </p:animEffect>
                                    <p:anim calcmode="lin" valueType="num">
                                      <p:cBhvr>
                                        <p:cTn id="8"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750"/>
                                        <p:tgtEl>
                                          <p:spTgt spid="3">
                                            <p:txEl>
                                              <p:pRg st="4" end="4"/>
                                            </p:txEl>
                                          </p:spTgt>
                                        </p:tgtEl>
                                      </p:cBhvr>
                                    </p:animEffect>
                                    <p:anim calcmode="lin" valueType="num">
                                      <p:cBhvr>
                                        <p:cTn id="14"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5" dur="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286" y="324740"/>
            <a:ext cx="11647917" cy="6315342"/>
          </a:xfrm>
        </p:spPr>
        <p:txBody>
          <a:bodyPr>
            <a:noAutofit/>
          </a:bodyPr>
          <a:lstStyle/>
          <a:p>
            <a:pPr marL="0" indent="0" algn="just">
              <a:lnSpc>
                <a:spcPct val="100000"/>
              </a:lnSpc>
              <a:spcBef>
                <a:spcPts val="0"/>
              </a:spcBef>
              <a:buNone/>
            </a:pPr>
            <a:endParaRPr lang="sr-Cyrl-RS" sz="2400" b="1" dirty="0" smtClean="0">
              <a:solidFill>
                <a:schemeClr val="bg1"/>
              </a:solidFill>
            </a:endParaRPr>
          </a:p>
          <a:p>
            <a:pPr marL="0" indent="0" algn="just">
              <a:lnSpc>
                <a:spcPct val="100000"/>
              </a:lnSpc>
              <a:spcBef>
                <a:spcPts val="0"/>
              </a:spcBef>
              <a:buNone/>
            </a:pPr>
            <a:endParaRPr lang="sr-Cyrl-RS" sz="2400" b="1" dirty="0" smtClean="0">
              <a:solidFill>
                <a:schemeClr val="bg1"/>
              </a:solidFill>
            </a:endParaRPr>
          </a:p>
          <a:p>
            <a:pPr marL="0" indent="0" algn="just">
              <a:lnSpc>
                <a:spcPct val="100000"/>
              </a:lnSpc>
              <a:spcBef>
                <a:spcPts val="0"/>
              </a:spcBef>
              <a:buNone/>
            </a:pPr>
            <a:endParaRPr lang="sr-Cyrl-RS" sz="2400" b="1" dirty="0">
              <a:solidFill>
                <a:schemeClr val="bg1"/>
              </a:solidFill>
            </a:endParaRPr>
          </a:p>
          <a:p>
            <a:pPr marL="0" indent="0" algn="just">
              <a:lnSpc>
                <a:spcPct val="100000"/>
              </a:lnSpc>
              <a:spcBef>
                <a:spcPts val="0"/>
              </a:spcBef>
              <a:buNone/>
            </a:pPr>
            <a:endParaRPr lang="sr-Cyrl-RS" sz="2400" b="1" dirty="0" smtClean="0">
              <a:solidFill>
                <a:schemeClr val="bg1"/>
              </a:solidFill>
            </a:endParaRPr>
          </a:p>
          <a:p>
            <a:pPr marL="0" indent="0" algn="just">
              <a:lnSpc>
                <a:spcPct val="100000"/>
              </a:lnSpc>
              <a:spcBef>
                <a:spcPts val="0"/>
              </a:spcBef>
              <a:buNone/>
            </a:pPr>
            <a:endParaRPr lang="sr-Cyrl-RS" sz="2400" b="1" dirty="0">
              <a:solidFill>
                <a:schemeClr val="bg1"/>
              </a:solidFill>
            </a:endParaRPr>
          </a:p>
          <a:p>
            <a:pPr marL="0" indent="0" algn="just">
              <a:lnSpc>
                <a:spcPct val="100000"/>
              </a:lnSpc>
              <a:spcBef>
                <a:spcPts val="0"/>
              </a:spcBef>
              <a:buNone/>
            </a:pPr>
            <a:r>
              <a:rPr lang="sr-Cyrl-RS" sz="2400" b="1" dirty="0" smtClean="0">
                <a:solidFill>
                  <a:schemeClr val="bg1"/>
                </a:solidFill>
              </a:rPr>
              <a:t>НАПОМЕНА</a:t>
            </a:r>
            <a:r>
              <a:rPr lang="sr-Cyrl-RS" sz="2400" b="1" dirty="0">
                <a:solidFill>
                  <a:schemeClr val="bg1"/>
                </a:solidFill>
              </a:rPr>
              <a:t>: </a:t>
            </a:r>
            <a:endParaRPr lang="en-US" sz="2400" dirty="0">
              <a:solidFill>
                <a:schemeClr val="bg1"/>
              </a:solidFill>
            </a:endParaRPr>
          </a:p>
          <a:p>
            <a:pPr marL="0" indent="0" algn="just">
              <a:lnSpc>
                <a:spcPct val="100000"/>
              </a:lnSpc>
              <a:spcBef>
                <a:spcPts val="0"/>
              </a:spcBef>
              <a:buNone/>
            </a:pPr>
            <a:r>
              <a:rPr lang="ru-RU" sz="2400" dirty="0">
                <a:solidFill>
                  <a:srgbClr val="FFC000"/>
                </a:solidFill>
              </a:rPr>
              <a:t>Посебну пажњу треба посветити прецизном упису свих редних бројева </a:t>
            </a:r>
            <a:r>
              <a:rPr lang="ru-RU" sz="2400" dirty="0">
                <a:solidFill>
                  <a:schemeClr val="bg1"/>
                </a:solidFill>
              </a:rPr>
              <a:t>под којима су гласачи који су гласали ван гласачког места уписани у извод из бирачког списка</a:t>
            </a:r>
            <a:r>
              <a:rPr lang="ru-RU" sz="2400" dirty="0" smtClean="0">
                <a:solidFill>
                  <a:schemeClr val="bg1"/>
                </a:solidFill>
              </a:rPr>
              <a:t>.</a:t>
            </a:r>
            <a:endParaRPr lang="en-US" sz="2400" dirty="0">
              <a:solidFill>
                <a:schemeClr val="bg1"/>
              </a:solidFill>
            </a:endParaRPr>
          </a:p>
          <a:p>
            <a:pPr marL="0" indent="0" algn="just">
              <a:lnSpc>
                <a:spcPct val="100000"/>
              </a:lnSpc>
              <a:spcBef>
                <a:spcPts val="0"/>
              </a:spcBef>
              <a:buNone/>
            </a:pPr>
            <a:r>
              <a:rPr lang="ru-RU" sz="2400" dirty="0">
                <a:solidFill>
                  <a:schemeClr val="bg1"/>
                </a:solidFill>
              </a:rPr>
              <a:t>Гласачки одбор након гласања, уз остали гласачки материјал, у посебној коверти прилаже ПОТПИСАНЕ и НЕПОТПИСАНЕ потврде о изборном праву свих гласача који су гласали ван гласачког места.</a:t>
            </a:r>
            <a:endParaRPr lang="ru-RU" sz="2400" dirty="0" smtClean="0">
              <a:solidFill>
                <a:schemeClr val="bg1"/>
              </a:solidFill>
            </a:endParaRPr>
          </a:p>
          <a:p>
            <a:pPr marL="0" indent="0" algn="just">
              <a:buNone/>
            </a:pPr>
            <a:endParaRPr lang="sr-Cyrl-RS" sz="2400" dirty="0" smtClean="0">
              <a:solidFill>
                <a:schemeClr val="bg1"/>
              </a:solidFill>
            </a:endParaRPr>
          </a:p>
        </p:txBody>
      </p:sp>
    </p:spTree>
    <p:extLst>
      <p:ext uri="{BB962C8B-B14F-4D97-AF65-F5344CB8AC3E}">
        <p14:creationId xmlns:p14="http://schemas.microsoft.com/office/powerpoint/2010/main" val="114779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3">
                                            <p:txEl>
                                              <p:pRg st="6" end="6"/>
                                            </p:txEl>
                                          </p:spTgt>
                                        </p:tgtEl>
                                        <p:attrNameLst>
                                          <p:attrName>style.visibility</p:attrName>
                                        </p:attrNameLst>
                                      </p:cBhvr>
                                      <p:to>
                                        <p:strVal val="visible"/>
                                      </p:to>
                                    </p:set>
                                    <p:animEffect transition="in" filter="fade">
                                      <p:cBhvr>
                                        <p:cTn id="11" dur="1000"/>
                                        <p:tgtEl>
                                          <p:spTgt spid="3">
                                            <p:txEl>
                                              <p:pRg st="6" end="6"/>
                                            </p:txEl>
                                          </p:spTgt>
                                        </p:tgtEl>
                                      </p:cBhvr>
                                    </p:animEffect>
                                  </p:childTnLst>
                                </p:cTn>
                              </p:par>
                            </p:childTnLst>
                          </p:cTn>
                        </p:par>
                        <p:par>
                          <p:cTn id="12" fill="hold">
                            <p:stCondLst>
                              <p:cond delay="2500"/>
                            </p:stCondLst>
                            <p:childTnLst>
                              <p:par>
                                <p:cTn id="13" presetID="10" presetClass="entr" presetSubtype="0" fill="hold" nodeType="afterEffect">
                                  <p:stCondLst>
                                    <p:cond delay="25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a:solidFill>
                  <a:schemeClr val="bg1"/>
                </a:solidFill>
              </a:rPr>
              <a:t>7. КОМУНИКАЦИЈA И НАЧИН ПРУЖАЊЕ ПОДРШКЕ ГЛАСАЧИМА КОЈИ СУ ОСОБЕ </a:t>
            </a:r>
            <a:r>
              <a:rPr lang="ru-RU" sz="3200" b="1" dirty="0">
                <a:solidFill>
                  <a:srgbClr val="FFC000"/>
                </a:solidFill>
                <a:effectLst>
                  <a:outerShdw blurRad="38100" dist="38100" dir="2700000" algn="tl">
                    <a:srgbClr val="000000">
                      <a:alpha val="43137"/>
                    </a:srgbClr>
                  </a:outerShdw>
                </a:effectLst>
              </a:rPr>
              <a:t>СА ИНВАЛИДИТЕТОМ  </a:t>
            </a:r>
            <a:endParaRPr lang="en-US" sz="3200" b="1"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ru-RU" dirty="0">
                <a:solidFill>
                  <a:schemeClr val="bg1"/>
                </a:solidFill>
              </a:rPr>
              <a:t>Чланови гласачког одбора, имају одговорност и дужност да пруже подршку свим гласачима у току </a:t>
            </a:r>
            <a:r>
              <a:rPr lang="ru-RU" dirty="0" smtClean="0">
                <a:solidFill>
                  <a:schemeClr val="bg1"/>
                </a:solidFill>
              </a:rPr>
              <a:t>избора</a:t>
            </a:r>
          </a:p>
          <a:p>
            <a:endParaRPr lang="ru-RU" dirty="0">
              <a:solidFill>
                <a:schemeClr val="bg1"/>
              </a:solidFill>
            </a:endParaRPr>
          </a:p>
          <a:p>
            <a:r>
              <a:rPr lang="ru-RU" dirty="0">
                <a:solidFill>
                  <a:schemeClr val="bg1"/>
                </a:solidFill>
              </a:rPr>
              <a:t>Неким гласачима, а посебно гласачима који су особе са инвалидитетом, можда ће током гласања затребати помоћ чланова гласачког одбора</a:t>
            </a:r>
            <a:endParaRPr lang="en-US" dirty="0">
              <a:solidFill>
                <a:schemeClr val="bg1"/>
              </a:solidFill>
            </a:endParaRPr>
          </a:p>
        </p:txBody>
      </p:sp>
    </p:spTree>
    <p:extLst>
      <p:ext uri="{BB962C8B-B14F-4D97-AF65-F5344CB8AC3E}">
        <p14:creationId xmlns:p14="http://schemas.microsoft.com/office/powerpoint/2010/main" val="246264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3600" b="1" dirty="0">
                <a:solidFill>
                  <a:schemeClr val="bg1"/>
                </a:solidFill>
                <a:effectLst>
                  <a:outerShdw blurRad="38100" dist="38100" dir="2700000" algn="tl">
                    <a:srgbClr val="000000">
                      <a:alpha val="43137"/>
                    </a:srgbClr>
                  </a:outerShdw>
                </a:effectLst>
              </a:rPr>
              <a:t>ПРИСТУПАЧНОСТ БИРАЧКИХ/ГЛАСАЧКИХ МЕСТА</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ru-RU" dirty="0">
                <a:solidFill>
                  <a:schemeClr val="bg1"/>
                </a:solidFill>
              </a:rPr>
              <a:t>Републичка изборна комисија је Одлуком о процени приступачности бирачких места у Републици Србији, 02-Број: 013-99/19 од 20. децембра 2019. године, уредила начин процене приступачности бирачких места у Републици Србији</a:t>
            </a:r>
          </a:p>
          <a:p>
            <a:r>
              <a:rPr lang="ru-RU" dirty="0">
                <a:solidFill>
                  <a:schemeClr val="bg1"/>
                </a:solidFill>
              </a:rPr>
              <a:t>Циљ процене приступачности је побољшање услова под којима бирачи, односно гласачи остварују своје изборно право на бирачким/гласачким местима, са посебним освртом на унапређење положаја особа са инвалидитетом у изборном поступку</a:t>
            </a:r>
            <a:endParaRPr lang="en-US" dirty="0">
              <a:solidFill>
                <a:schemeClr val="bg1"/>
              </a:solidFill>
            </a:endParaRPr>
          </a:p>
          <a:p>
            <a:endParaRPr lang="en-US" dirty="0"/>
          </a:p>
        </p:txBody>
      </p:sp>
    </p:spTree>
    <p:extLst>
      <p:ext uri="{BB962C8B-B14F-4D97-AF65-F5344CB8AC3E}">
        <p14:creationId xmlns:p14="http://schemas.microsoft.com/office/powerpoint/2010/main" val="371841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7310"/>
            <a:ext cx="10447215" cy="1026014"/>
          </a:xfrm>
        </p:spPr>
        <p:txBody>
          <a:bodyPr>
            <a:noAutofit/>
          </a:bodyPr>
          <a:lstStyle/>
          <a:p>
            <a:pPr algn="ctr"/>
            <a:r>
              <a:rPr lang="ru-RU" sz="2000" dirty="0">
                <a:solidFill>
                  <a:schemeClr val="bg1"/>
                </a:solidFill>
              </a:rPr>
              <a:t>УРЕЂИВАЊЕ ГЛАСАЧКОГ МЕСТА РАДИ ПРИЛАГОЂАВАЊА ПОТРЕБАМА ОСОБА СА ИНВАЛИДИТЕТОМ</a:t>
            </a:r>
            <a:endParaRPr lang="en-US" sz="2000" dirty="0">
              <a:solidFill>
                <a:schemeClr val="bg1"/>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ru-RU" sz="2000" dirty="0" smtClean="0">
                <a:solidFill>
                  <a:schemeClr val="bg1"/>
                </a:solidFill>
              </a:rPr>
              <a:t>     Пре </a:t>
            </a:r>
            <a:r>
              <a:rPr lang="ru-RU" sz="2000" dirty="0">
                <a:solidFill>
                  <a:schemeClr val="bg1"/>
                </a:solidFill>
              </a:rPr>
              <a:t>него што се гласачко место отвори за гласање, потребно је гласачко место уредити тако да буде прилагођено гласачима који су особе са </a:t>
            </a:r>
            <a:r>
              <a:rPr lang="ru-RU" sz="2000" dirty="0" smtClean="0">
                <a:solidFill>
                  <a:schemeClr val="bg1"/>
                </a:solidFill>
              </a:rPr>
              <a:t>инвалидитетом</a:t>
            </a:r>
          </a:p>
          <a:p>
            <a:pPr marL="0" indent="0">
              <a:buNone/>
            </a:pPr>
            <a:r>
              <a:rPr lang="ru-RU" sz="2000" dirty="0">
                <a:solidFill>
                  <a:schemeClr val="bg1"/>
                </a:solidFill>
              </a:rPr>
              <a:t> </a:t>
            </a:r>
            <a:r>
              <a:rPr lang="ru-RU" sz="2000" dirty="0" smtClean="0">
                <a:solidFill>
                  <a:schemeClr val="bg1"/>
                </a:solidFill>
              </a:rPr>
              <a:t>    Гласачки </a:t>
            </a:r>
            <a:r>
              <a:rPr lang="ru-RU" sz="2000" dirty="0">
                <a:solidFill>
                  <a:schemeClr val="bg1"/>
                </a:solidFill>
              </a:rPr>
              <a:t>одбор пажљиво прегледава просторију и проверава следеће:</a:t>
            </a:r>
          </a:p>
          <a:p>
            <a:r>
              <a:rPr lang="ru-RU" sz="2000" dirty="0" smtClean="0">
                <a:solidFill>
                  <a:schemeClr val="bg1"/>
                </a:solidFill>
              </a:rPr>
              <a:t>да </a:t>
            </a:r>
            <a:r>
              <a:rPr lang="ru-RU" sz="2000" dirty="0">
                <a:solidFill>
                  <a:schemeClr val="bg1"/>
                </a:solidFill>
              </a:rPr>
              <a:t>ли је просторија довољно осветљена како би гласачи могли видети лице члана гласачког одбора са којим разговарају и како би без потешкоћа могли да прочитају гласачки </a:t>
            </a:r>
            <a:r>
              <a:rPr lang="ru-RU" sz="2000" dirty="0" smtClean="0">
                <a:solidFill>
                  <a:schemeClr val="bg1"/>
                </a:solidFill>
              </a:rPr>
              <a:t>листић</a:t>
            </a:r>
            <a:endParaRPr lang="ru-RU" sz="2000" dirty="0">
              <a:solidFill>
                <a:schemeClr val="bg1"/>
              </a:solidFill>
            </a:endParaRPr>
          </a:p>
          <a:p>
            <a:r>
              <a:rPr lang="ru-RU" sz="2000" dirty="0" smtClean="0">
                <a:solidFill>
                  <a:schemeClr val="bg1"/>
                </a:solidFill>
              </a:rPr>
              <a:t> </a:t>
            </a:r>
            <a:r>
              <a:rPr lang="ru-RU" sz="2000" dirty="0">
                <a:solidFill>
                  <a:schemeClr val="bg1"/>
                </a:solidFill>
              </a:rPr>
              <a:t>уколико просторија није довољно осветљена, потребно је постарати се да то буде (нпр. упалити светло, размакнити завесе на прозорима, подигнути ролетне, итд</a:t>
            </a:r>
            <a:r>
              <a:rPr lang="ru-RU" sz="2000" dirty="0" smtClean="0">
                <a:solidFill>
                  <a:schemeClr val="bg1"/>
                </a:solidFill>
              </a:rPr>
              <a:t>)</a:t>
            </a:r>
            <a:endParaRPr lang="ru-RU" sz="2000" dirty="0">
              <a:solidFill>
                <a:schemeClr val="bg1"/>
              </a:solidFill>
            </a:endParaRPr>
          </a:p>
          <a:p>
            <a:r>
              <a:rPr lang="ru-RU" sz="2000" dirty="0" smtClean="0">
                <a:solidFill>
                  <a:schemeClr val="bg1"/>
                </a:solidFill>
              </a:rPr>
              <a:t> </a:t>
            </a:r>
            <a:r>
              <a:rPr lang="ru-RU" sz="2000" dirty="0">
                <a:solidFill>
                  <a:schemeClr val="bg1"/>
                </a:solidFill>
              </a:rPr>
              <a:t>да ли су улазна врата просторије довољно отворена тако да гласачи који користе инвалидска колица, штаке, штап или ходалицу могу лако да уђу у </a:t>
            </a:r>
            <a:r>
              <a:rPr lang="ru-RU" sz="2000" dirty="0" smtClean="0">
                <a:solidFill>
                  <a:schemeClr val="bg1"/>
                </a:solidFill>
              </a:rPr>
              <a:t>просторију</a:t>
            </a:r>
            <a:endParaRPr lang="ru-RU" sz="2000" dirty="0">
              <a:solidFill>
                <a:schemeClr val="bg1"/>
              </a:solidFill>
            </a:endParaRPr>
          </a:p>
          <a:p>
            <a:r>
              <a:rPr lang="ru-RU" sz="2000" dirty="0" smtClean="0">
                <a:solidFill>
                  <a:schemeClr val="bg1"/>
                </a:solidFill>
              </a:rPr>
              <a:t> </a:t>
            </a:r>
            <a:r>
              <a:rPr lang="ru-RU" sz="2000" dirty="0">
                <a:solidFill>
                  <a:schemeClr val="bg1"/>
                </a:solidFill>
              </a:rPr>
              <a:t>да ли на зидовима или плафону просторије има ниско висећих елемената који би могли да гласачима који су слепи или слабовиди сметају приликом уласка и кретања кроз просторију у </a:t>
            </a:r>
            <a:r>
              <a:rPr lang="ru-RU" sz="2000" dirty="0" smtClean="0">
                <a:solidFill>
                  <a:schemeClr val="bg1"/>
                </a:solidFill>
              </a:rPr>
              <a:t>којој </a:t>
            </a:r>
            <a:r>
              <a:rPr lang="ru-RU" sz="2000" dirty="0">
                <a:solidFill>
                  <a:schemeClr val="bg1"/>
                </a:solidFill>
              </a:rPr>
              <a:t>се налази гласачко </a:t>
            </a:r>
            <a:r>
              <a:rPr lang="ru-RU" sz="2000" dirty="0" smtClean="0">
                <a:solidFill>
                  <a:schemeClr val="bg1"/>
                </a:solidFill>
              </a:rPr>
              <a:t>место</a:t>
            </a:r>
          </a:p>
          <a:p>
            <a:r>
              <a:rPr lang="ru-RU" sz="2000" dirty="0">
                <a:solidFill>
                  <a:schemeClr val="bg1"/>
                </a:solidFill>
              </a:rPr>
              <a:t>да ли су доступни папир и оловка које могу употребити ако је потребно да напишу или нацртају неко упутство за </a:t>
            </a:r>
            <a:r>
              <a:rPr lang="ru-RU" sz="2000" dirty="0" smtClean="0">
                <a:solidFill>
                  <a:schemeClr val="bg1"/>
                </a:solidFill>
              </a:rPr>
              <a:t>гласаче</a:t>
            </a:r>
          </a:p>
          <a:p>
            <a:r>
              <a:rPr lang="ru-RU" sz="2000" dirty="0">
                <a:solidFill>
                  <a:schemeClr val="bg1"/>
                </a:solidFill>
              </a:rPr>
              <a:t>да ли има довољно простора на гласачком месту за гласаче који користе инвалидска колица како би могли да се несметано крећу кроз </a:t>
            </a:r>
            <a:r>
              <a:rPr lang="ru-RU" sz="2000" dirty="0" smtClean="0">
                <a:solidFill>
                  <a:schemeClr val="bg1"/>
                </a:solidFill>
              </a:rPr>
              <a:t>просторију</a:t>
            </a:r>
          </a:p>
          <a:p>
            <a:r>
              <a:rPr lang="ru-RU" sz="2000" dirty="0">
                <a:solidFill>
                  <a:schemeClr val="bg1"/>
                </a:solidFill>
              </a:rPr>
              <a:t>да ли је гласачка кутија постављена довољно ниско да гласач са инвалидитетом може лако да убаци гласачки листић</a:t>
            </a:r>
            <a:endParaRPr lang="en-US" sz="2000" dirty="0">
              <a:solidFill>
                <a:schemeClr val="bg1"/>
              </a:solidFill>
            </a:endParaRPr>
          </a:p>
        </p:txBody>
      </p:sp>
    </p:spTree>
    <p:extLst>
      <p:ext uri="{BB962C8B-B14F-4D97-AF65-F5344CB8AC3E}">
        <p14:creationId xmlns:p14="http://schemas.microsoft.com/office/powerpoint/2010/main" val="1257312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5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75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75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75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75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75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75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75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u-RU" sz="2800" dirty="0">
                <a:solidFill>
                  <a:schemeClr val="bg1"/>
                </a:solidFill>
              </a:rPr>
              <a:t>ПРАВО ГЛАСАЧА КОЈИ СУ ОСОБЕ СА ИНВАЛИДИТЕТОМ ДА ГЛАСАЈУ УЗ ПОМОЋ ПОМАГАЧА</a:t>
            </a:r>
            <a:endParaRPr lang="en-US" sz="2800" dirty="0">
              <a:solidFill>
                <a:schemeClr val="bg1"/>
              </a:solidFill>
            </a:endParaRPr>
          </a:p>
        </p:txBody>
      </p:sp>
      <p:sp>
        <p:nvSpPr>
          <p:cNvPr id="3" name="Content Placeholder 2"/>
          <p:cNvSpPr>
            <a:spLocks noGrp="1"/>
          </p:cNvSpPr>
          <p:nvPr>
            <p:ph idx="1"/>
          </p:nvPr>
        </p:nvSpPr>
        <p:spPr/>
        <p:txBody>
          <a:bodyPr>
            <a:normAutofit lnSpcReduction="10000"/>
          </a:bodyPr>
          <a:lstStyle/>
          <a:p>
            <a:pPr marL="0" indent="0">
              <a:buNone/>
            </a:pPr>
            <a:r>
              <a:rPr lang="ru-RU" dirty="0">
                <a:solidFill>
                  <a:schemeClr val="bg1"/>
                </a:solidFill>
              </a:rPr>
              <a:t>Гласач који није у могућности да на гласачком месту лично гласа, има право да поведе лице које ће уместо њега, на начин који му гласач одреди, обавити гласање (нпр. предаја личних докумената и обавештења о дану и времену одржавања републичког референдума, својеручно потписивање у извод из бирачког списка или коришћење печата са угравираним потписом (факсимил) или печата који садржи податке о личном идентитету гласача, попуњавање гласачког листића онако како му гласач одреди, итд).</a:t>
            </a:r>
          </a:p>
          <a:p>
            <a:pPr marL="0" indent="0">
              <a:buNone/>
            </a:pPr>
            <a:r>
              <a:rPr lang="ru-RU" dirty="0" smtClean="0">
                <a:solidFill>
                  <a:schemeClr val="bg1"/>
                </a:solidFill>
              </a:rPr>
              <a:t>Уместо </a:t>
            </a:r>
            <a:r>
              <a:rPr lang="ru-RU" dirty="0">
                <a:solidFill>
                  <a:schemeClr val="bg1"/>
                </a:solidFill>
              </a:rPr>
              <a:t>гласача који није у могућности да се самостално потпише, у извод из бирачког списка се потписује његов помагач својим именом и презименом</a:t>
            </a:r>
          </a:p>
          <a:p>
            <a:endParaRPr lang="en-US" dirty="0"/>
          </a:p>
        </p:txBody>
      </p:sp>
    </p:spTree>
    <p:extLst>
      <p:ext uri="{BB962C8B-B14F-4D97-AF65-F5344CB8AC3E}">
        <p14:creationId xmlns:p14="http://schemas.microsoft.com/office/powerpoint/2010/main" val="262374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a:solidFill>
                  <a:schemeClr val="bg1"/>
                </a:solidFill>
              </a:rPr>
              <a:t>ОПШТЕ ПРЕПОРУКЕ ЗА ПРУЖАЊЕ ПОМОЋИ ГЛАСАЧИМА КОЈИ СУ ОСОБЕ СА ИНВАЛИДИТЕТОМ</a:t>
            </a:r>
            <a:endParaRPr lang="en-US" sz="3200" dirty="0">
              <a:solidFill>
                <a:schemeClr val="bg1"/>
              </a:solidFill>
            </a:endParaRPr>
          </a:p>
        </p:txBody>
      </p:sp>
      <p:sp>
        <p:nvSpPr>
          <p:cNvPr id="3" name="Content Placeholder 2"/>
          <p:cNvSpPr>
            <a:spLocks noGrp="1"/>
          </p:cNvSpPr>
          <p:nvPr>
            <p:ph idx="1"/>
          </p:nvPr>
        </p:nvSpPr>
        <p:spPr/>
        <p:txBody>
          <a:bodyPr/>
          <a:lstStyle/>
          <a:p>
            <a:pPr marL="0" indent="0">
              <a:buNone/>
            </a:pPr>
            <a:r>
              <a:rPr lang="sr-Cyrl-RS" dirty="0">
                <a:solidFill>
                  <a:schemeClr val="bg1"/>
                </a:solidFill>
              </a:rPr>
              <a:t>Чланови гласачког одбор треба да:</a:t>
            </a:r>
          </a:p>
          <a:p>
            <a:r>
              <a:rPr lang="sr-Cyrl-RS" dirty="0" smtClean="0">
                <a:solidFill>
                  <a:schemeClr val="bg1"/>
                </a:solidFill>
              </a:rPr>
              <a:t>питају </a:t>
            </a:r>
            <a:r>
              <a:rPr lang="sr-Cyrl-RS" dirty="0">
                <a:solidFill>
                  <a:schemeClr val="bg1"/>
                </a:solidFill>
              </a:rPr>
              <a:t>сваког гласача да ли му је потребна </a:t>
            </a:r>
            <a:r>
              <a:rPr lang="sr-Cyrl-RS" dirty="0" smtClean="0">
                <a:solidFill>
                  <a:schemeClr val="bg1"/>
                </a:solidFill>
              </a:rPr>
              <a:t>помоћ</a:t>
            </a:r>
            <a:endParaRPr lang="sr-Cyrl-RS" dirty="0">
              <a:solidFill>
                <a:schemeClr val="bg1"/>
              </a:solidFill>
            </a:endParaRPr>
          </a:p>
          <a:p>
            <a:r>
              <a:rPr lang="sr-Cyrl-RS" dirty="0" smtClean="0">
                <a:solidFill>
                  <a:schemeClr val="bg1"/>
                </a:solidFill>
              </a:rPr>
              <a:t> </a:t>
            </a:r>
            <a:r>
              <a:rPr lang="sr-Cyrl-RS" dirty="0">
                <a:solidFill>
                  <a:schemeClr val="bg1"/>
                </a:solidFill>
              </a:rPr>
              <a:t>уважавају гласача који је особа са инвалидитетом и који је на гласачко место повео помагача који, уместо њега и на начин како му гласач одреди, обавља </a:t>
            </a:r>
            <a:r>
              <a:rPr lang="sr-Cyrl-RS" dirty="0" smtClean="0">
                <a:solidFill>
                  <a:schemeClr val="bg1"/>
                </a:solidFill>
              </a:rPr>
              <a:t>гласање</a:t>
            </a:r>
            <a:endParaRPr lang="sr-Cyrl-RS" dirty="0">
              <a:solidFill>
                <a:schemeClr val="bg1"/>
              </a:solidFill>
            </a:endParaRPr>
          </a:p>
          <a:p>
            <a:r>
              <a:rPr lang="sr-Cyrl-RS" dirty="0" smtClean="0">
                <a:solidFill>
                  <a:schemeClr val="bg1"/>
                </a:solidFill>
              </a:rPr>
              <a:t>се </a:t>
            </a:r>
            <a:r>
              <a:rPr lang="sr-Cyrl-RS" dirty="0">
                <a:solidFill>
                  <a:schemeClr val="bg1"/>
                </a:solidFill>
              </a:rPr>
              <a:t>обраћају гласачима који су особе са инвалидитетом, а не њиховим </a:t>
            </a:r>
            <a:r>
              <a:rPr lang="sr-Cyrl-RS" dirty="0" smtClean="0">
                <a:solidFill>
                  <a:schemeClr val="bg1"/>
                </a:solidFill>
              </a:rPr>
              <a:t>помагачима</a:t>
            </a:r>
            <a:endParaRPr lang="sr-Cyrl-RS" dirty="0">
              <a:solidFill>
                <a:schemeClr val="bg1"/>
              </a:solidFill>
            </a:endParaRPr>
          </a:p>
          <a:p>
            <a:r>
              <a:rPr lang="sr-Cyrl-RS" dirty="0" smtClean="0">
                <a:solidFill>
                  <a:schemeClr val="bg1"/>
                </a:solidFill>
              </a:rPr>
              <a:t>буду </a:t>
            </a:r>
            <a:r>
              <a:rPr lang="sr-Cyrl-RS" dirty="0">
                <a:solidFill>
                  <a:schemeClr val="bg1"/>
                </a:solidFill>
              </a:rPr>
              <a:t>стрпљиви када гласачу објашњавају поступак гласања.</a:t>
            </a:r>
          </a:p>
          <a:p>
            <a:endParaRPr lang="en-US" dirty="0"/>
          </a:p>
        </p:txBody>
      </p:sp>
    </p:spTree>
    <p:extLst>
      <p:ext uri="{BB962C8B-B14F-4D97-AF65-F5344CB8AC3E}">
        <p14:creationId xmlns:p14="http://schemas.microsoft.com/office/powerpoint/2010/main" val="354853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2800" dirty="0">
                <a:solidFill>
                  <a:schemeClr val="bg1"/>
                </a:solidFill>
              </a:rPr>
              <a:t>НАЧИН КОМУНИКАЦИЈЕ И ПРУЖАЊА ПОМОЋИ ГЛАСАЧИМА СА ФИЗИЧКИМ ИНВАЛИДИТЕТОМ</a:t>
            </a:r>
            <a:endParaRPr lang="en-US" sz="2800"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ru-RU" dirty="0">
                <a:solidFill>
                  <a:schemeClr val="bg1"/>
                </a:solidFill>
              </a:rPr>
              <a:t>Уколико гласачки одбор примети да гласач са физичким инвалидитетом има потешкоће приликом уласка у просторију у којој се налази гласачко место или при отварању врата, потребно је да понуди помоћ. Такође, гласач може да затражи да се наслони на члана гласачког одбора или да од њега затражи да му помогне да уђе у </a:t>
            </a:r>
            <a:r>
              <a:rPr lang="ru-RU" dirty="0" smtClean="0">
                <a:solidFill>
                  <a:schemeClr val="bg1"/>
                </a:solidFill>
              </a:rPr>
              <a:t>просторију</a:t>
            </a:r>
          </a:p>
          <a:p>
            <a:pPr marL="0" indent="0">
              <a:buNone/>
            </a:pPr>
            <a:r>
              <a:rPr lang="ru-RU" dirty="0">
                <a:solidFill>
                  <a:schemeClr val="bg1"/>
                </a:solidFill>
              </a:rPr>
              <a:t>Чланови гласачког одбора треба да обрате пажњу на следеће ствари уколико на гласачко место приступи гласач који користи инвалидска колица:</a:t>
            </a:r>
          </a:p>
          <a:p>
            <a:r>
              <a:rPr lang="ru-RU" dirty="0" smtClean="0">
                <a:solidFill>
                  <a:schemeClr val="bg1"/>
                </a:solidFill>
              </a:rPr>
              <a:t> </a:t>
            </a:r>
            <a:r>
              <a:rPr lang="ru-RU" dirty="0">
                <a:solidFill>
                  <a:schemeClr val="bg1"/>
                </a:solidFill>
              </a:rPr>
              <a:t>да се не наслањају на инвалидска колица и да их не дирају без дозволе гласача,</a:t>
            </a:r>
          </a:p>
          <a:p>
            <a:r>
              <a:rPr lang="ru-RU" dirty="0" smtClean="0">
                <a:solidFill>
                  <a:schemeClr val="bg1"/>
                </a:solidFill>
              </a:rPr>
              <a:t> </a:t>
            </a:r>
            <a:r>
              <a:rPr lang="ru-RU" dirty="0">
                <a:solidFill>
                  <a:schemeClr val="bg1"/>
                </a:solidFill>
              </a:rPr>
              <a:t>уколико дуже од једног минута разговарају са гласачем који користи инвалидска колица, да се спусте тако да са гласачем разговарају на истом нивоу очију.</a:t>
            </a:r>
          </a:p>
          <a:p>
            <a:endParaRPr lang="en-US" dirty="0">
              <a:solidFill>
                <a:schemeClr val="bg1"/>
              </a:solidFill>
            </a:endParaRPr>
          </a:p>
        </p:txBody>
      </p:sp>
    </p:spTree>
    <p:extLst>
      <p:ext uri="{BB962C8B-B14F-4D97-AF65-F5344CB8AC3E}">
        <p14:creationId xmlns:p14="http://schemas.microsoft.com/office/powerpoint/2010/main" val="3473440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2800" dirty="0">
                <a:solidFill>
                  <a:schemeClr val="bg1"/>
                </a:solidFill>
              </a:rPr>
              <a:t>НАЧИН КОМУНИКАЦИЈЕ И ПРУЖАЊА ПОМОЋИ СЛЕПИМ И СЛАБОВИДИМ ГЛАСАЧИМА</a:t>
            </a:r>
            <a:endParaRPr lang="en-US" sz="2800" dirty="0">
              <a:solidFill>
                <a:schemeClr val="bg1"/>
              </a:solidFill>
            </a:endParaRPr>
          </a:p>
        </p:txBody>
      </p:sp>
      <p:sp>
        <p:nvSpPr>
          <p:cNvPr id="3" name="Content Placeholder 2"/>
          <p:cNvSpPr>
            <a:spLocks noGrp="1"/>
          </p:cNvSpPr>
          <p:nvPr>
            <p:ph idx="1"/>
          </p:nvPr>
        </p:nvSpPr>
        <p:spPr/>
        <p:txBody>
          <a:bodyPr/>
          <a:lstStyle/>
          <a:p>
            <a:pPr marL="0" indent="0">
              <a:buNone/>
            </a:pPr>
            <a:r>
              <a:rPr lang="ru-RU" dirty="0">
                <a:solidFill>
                  <a:schemeClr val="bg1"/>
                </a:solidFill>
              </a:rPr>
              <a:t>Када слепи или слабовиди гласач уђе сам или са помагачем у просторију у којој се налази гласачко место, гласачки одбор је дужан да се </a:t>
            </a:r>
            <a:r>
              <a:rPr lang="ru-RU" dirty="0" smtClean="0">
                <a:solidFill>
                  <a:schemeClr val="bg1"/>
                </a:solidFill>
              </a:rPr>
              <a:t>представи</a:t>
            </a:r>
          </a:p>
          <a:p>
            <a:pPr marL="0" indent="0">
              <a:buNone/>
            </a:pPr>
            <a:r>
              <a:rPr lang="ru-RU" dirty="0">
                <a:solidFill>
                  <a:schemeClr val="bg1"/>
                </a:solidFill>
              </a:rPr>
              <a:t>Уколико је потребно да се слепом или слабовидом гласачу привуче пажња, потребно је да га члан гласачког одбора поздрави и евентуално лагано додирне по </a:t>
            </a:r>
            <a:r>
              <a:rPr lang="ru-RU" dirty="0" smtClean="0">
                <a:solidFill>
                  <a:schemeClr val="bg1"/>
                </a:solidFill>
              </a:rPr>
              <a:t>рамену</a:t>
            </a:r>
          </a:p>
          <a:p>
            <a:pPr marL="0" indent="0">
              <a:buNone/>
            </a:pPr>
            <a:r>
              <a:rPr lang="ru-RU" dirty="0">
                <a:solidFill>
                  <a:schemeClr val="bg1"/>
                </a:solidFill>
              </a:rPr>
              <a:t>Члан гласачког одбора је дужан да понуди помоћ слепом или слабовидом гласачу и његовом помагачу, тако што ће га упутити до места на којима се обављају радње у поступку гласања </a:t>
            </a:r>
            <a:endParaRPr lang="en-US" dirty="0">
              <a:solidFill>
                <a:schemeClr val="bg1"/>
              </a:solidFill>
            </a:endParaRPr>
          </a:p>
        </p:txBody>
      </p:sp>
    </p:spTree>
    <p:extLst>
      <p:ext uri="{BB962C8B-B14F-4D97-AF65-F5344CB8AC3E}">
        <p14:creationId xmlns:p14="http://schemas.microsoft.com/office/powerpoint/2010/main" val="312656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a:solidFill>
                  <a:schemeClr val="bg1"/>
                </a:solidFill>
              </a:rPr>
              <a:t>НАЧИН КОМУНИКАЦИЈЕ И ПРУЖАЊА ПОМОЋИ ГЛУВИМ И НАГЛУВИМ ГЛАСАЧИМА</a:t>
            </a:r>
            <a:endParaRPr lang="en-US" sz="3200"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ru-RU" dirty="0">
                <a:solidFill>
                  <a:schemeClr val="bg1"/>
                </a:solidFill>
              </a:rPr>
              <a:t>Уколико је потребно да члан гласачког одбора привуче пажњу глувом или наглувом гласачу, то чини тако што лагано махне руком или тако што гласача додирне по рамену.</a:t>
            </a:r>
          </a:p>
          <a:p>
            <a:pPr marL="0" indent="0">
              <a:buNone/>
            </a:pPr>
            <a:r>
              <a:rPr lang="ru-RU" dirty="0" smtClean="0">
                <a:solidFill>
                  <a:schemeClr val="bg1"/>
                </a:solidFill>
              </a:rPr>
              <a:t>Члан </a:t>
            </a:r>
            <a:r>
              <a:rPr lang="ru-RU" dirty="0">
                <a:solidFill>
                  <a:schemeClr val="bg1"/>
                </a:solidFill>
              </a:rPr>
              <a:t>гласачког одбора увек гледа гласача директно у лице и говори му полако и разговетно.</a:t>
            </a:r>
          </a:p>
          <a:p>
            <a:pPr marL="0" indent="0">
              <a:buNone/>
            </a:pPr>
            <a:r>
              <a:rPr lang="ru-RU" dirty="0" smtClean="0">
                <a:solidFill>
                  <a:schemeClr val="bg1"/>
                </a:solidFill>
              </a:rPr>
              <a:t>Уколико </a:t>
            </a:r>
            <a:r>
              <a:rPr lang="ru-RU" dirty="0">
                <a:solidFill>
                  <a:schemeClr val="bg1"/>
                </a:solidFill>
              </a:rPr>
              <a:t>је потребно, члан гласачког одбора може да напише или нацрта објашњење.</a:t>
            </a:r>
          </a:p>
          <a:p>
            <a:pPr marL="0" indent="0">
              <a:buNone/>
            </a:pPr>
            <a:r>
              <a:rPr lang="ru-RU" dirty="0" smtClean="0">
                <a:solidFill>
                  <a:schemeClr val="bg1"/>
                </a:solidFill>
              </a:rPr>
              <a:t>Члан </a:t>
            </a:r>
            <a:r>
              <a:rPr lang="ru-RU" dirty="0">
                <a:solidFill>
                  <a:schemeClr val="bg1"/>
                </a:solidFill>
              </a:rPr>
              <a:t>гласачког одбора је дужан да разговара директно са гласачем, чак и ако је у присуству помагача или тумача за знаковни језик.</a:t>
            </a:r>
          </a:p>
          <a:p>
            <a:pPr marL="0" indent="0">
              <a:buNone/>
            </a:pPr>
            <a:r>
              <a:rPr lang="ru-RU" dirty="0" smtClean="0">
                <a:solidFill>
                  <a:schemeClr val="bg1"/>
                </a:solidFill>
              </a:rPr>
              <a:t>Уколико </a:t>
            </a:r>
            <a:r>
              <a:rPr lang="ru-RU" dirty="0">
                <a:solidFill>
                  <a:schemeClr val="bg1"/>
                </a:solidFill>
              </a:rPr>
              <a:t>гласач не разуме или не чује одређену реч коју је члан гласачког одбора изговорио, потребно је да покуша да изговори неку другу реч.</a:t>
            </a:r>
          </a:p>
          <a:p>
            <a:endParaRPr lang="en-US" dirty="0"/>
          </a:p>
        </p:txBody>
      </p:sp>
    </p:spTree>
    <p:extLst>
      <p:ext uri="{BB962C8B-B14F-4D97-AF65-F5344CB8AC3E}">
        <p14:creationId xmlns:p14="http://schemas.microsoft.com/office/powerpoint/2010/main" val="419328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u-RU" sz="3200" dirty="0">
                <a:solidFill>
                  <a:schemeClr val="bg1"/>
                </a:solidFill>
              </a:rPr>
              <a:t>НАЧИН КОМУНИКАЦИЈЕ И ПРУЖАЊА ПОМОЋИ ГЛАСАЧИМА СА ИНТЕЛЕКТУАЛНИМ ИНВАЛИДИТЕТОМ</a:t>
            </a:r>
            <a:endParaRPr lang="en-US" sz="3200" dirty="0">
              <a:solidFill>
                <a:schemeClr val="bg1"/>
              </a:solidFill>
            </a:endParaRPr>
          </a:p>
        </p:txBody>
      </p:sp>
      <p:sp>
        <p:nvSpPr>
          <p:cNvPr id="3" name="Content Placeholder 2"/>
          <p:cNvSpPr>
            <a:spLocks noGrp="1"/>
          </p:cNvSpPr>
          <p:nvPr>
            <p:ph idx="1"/>
          </p:nvPr>
        </p:nvSpPr>
        <p:spPr/>
        <p:txBody>
          <a:bodyPr>
            <a:normAutofit fontScale="92500"/>
          </a:bodyPr>
          <a:lstStyle/>
          <a:p>
            <a:pPr marL="0" indent="0">
              <a:buNone/>
            </a:pPr>
            <a:r>
              <a:rPr lang="ru-RU" dirty="0">
                <a:solidFill>
                  <a:schemeClr val="bg1"/>
                </a:solidFill>
              </a:rPr>
              <a:t>Гласач са интелектуалним инвалидитетом може имати помагача.</a:t>
            </a:r>
          </a:p>
          <a:p>
            <a:pPr marL="0" indent="0">
              <a:buNone/>
            </a:pPr>
            <a:r>
              <a:rPr lang="ru-RU" dirty="0" smtClean="0">
                <a:solidFill>
                  <a:schemeClr val="bg1"/>
                </a:solidFill>
              </a:rPr>
              <a:t>Када </a:t>
            </a:r>
            <a:r>
              <a:rPr lang="ru-RU" dirty="0">
                <a:solidFill>
                  <a:schemeClr val="bg1"/>
                </a:solidFill>
              </a:rPr>
              <a:t>члан гласачког одбора разговара са гласачем са интелектуалним инвалидитетом, гледа га директно и говори полако и разговетно.</a:t>
            </a:r>
          </a:p>
          <a:p>
            <a:pPr marL="0" indent="0">
              <a:buNone/>
            </a:pPr>
            <a:r>
              <a:rPr lang="ru-RU" dirty="0" smtClean="0">
                <a:solidFill>
                  <a:schemeClr val="bg1"/>
                </a:solidFill>
              </a:rPr>
              <a:t>Члан </a:t>
            </a:r>
            <a:r>
              <a:rPr lang="ru-RU" dirty="0">
                <a:solidFill>
                  <a:schemeClr val="bg1"/>
                </a:solidFill>
              </a:rPr>
              <a:t>гласачког одбора користи једноставне и јасне изразе како би му објаснио поступак гласања.</a:t>
            </a:r>
          </a:p>
          <a:p>
            <a:pPr marL="0" indent="0">
              <a:buNone/>
            </a:pPr>
            <a:r>
              <a:rPr lang="ru-RU" dirty="0" smtClean="0">
                <a:solidFill>
                  <a:schemeClr val="bg1"/>
                </a:solidFill>
              </a:rPr>
              <a:t>Члан </a:t>
            </a:r>
            <a:r>
              <a:rPr lang="ru-RU" dirty="0">
                <a:solidFill>
                  <a:schemeClr val="bg1"/>
                </a:solidFill>
              </a:rPr>
              <a:t>гласачког одбора треба да разговара као са било којим другим гласачем и буде спреман да напише или нацрта објашњење гласачу како би му помогао да разуме поступак гласања.</a:t>
            </a:r>
          </a:p>
          <a:p>
            <a:pPr marL="0" indent="0">
              <a:buNone/>
            </a:pPr>
            <a:r>
              <a:rPr lang="ru-RU" dirty="0" smtClean="0">
                <a:solidFill>
                  <a:schemeClr val="bg1"/>
                </a:solidFill>
              </a:rPr>
              <a:t>Члан </a:t>
            </a:r>
            <a:r>
              <a:rPr lang="ru-RU" dirty="0">
                <a:solidFill>
                  <a:schemeClr val="bg1"/>
                </a:solidFill>
              </a:rPr>
              <a:t>гласачког одбора избегава буку и повишен тон на које особе са интелектуалним инвалидитетом могу бити посебно осетљиве.</a:t>
            </a:r>
          </a:p>
          <a:p>
            <a:endParaRPr lang="en-US" dirty="0"/>
          </a:p>
        </p:txBody>
      </p:sp>
    </p:spTree>
    <p:extLst>
      <p:ext uri="{BB962C8B-B14F-4D97-AF65-F5344CB8AC3E}">
        <p14:creationId xmlns:p14="http://schemas.microsoft.com/office/powerpoint/2010/main" val="117822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79" y="324196"/>
            <a:ext cx="11737571" cy="6350924"/>
          </a:xfrm>
        </p:spPr>
        <p:txBody>
          <a:bodyPr>
            <a:normAutofit/>
          </a:bodyPr>
          <a:lstStyle/>
          <a:p>
            <a:pPr marL="0" indent="0">
              <a:lnSpc>
                <a:spcPct val="110000"/>
              </a:lnSpc>
              <a:spcBef>
                <a:spcPts val="0"/>
              </a:spcBef>
              <a:buNone/>
            </a:pPr>
            <a:r>
              <a:rPr lang="sr-Cyrl-RS" b="1" dirty="0" smtClean="0">
                <a:solidFill>
                  <a:schemeClr val="bg1"/>
                </a:solidFill>
              </a:rPr>
              <a:t>НАПОМЕНЕ:</a:t>
            </a:r>
            <a:endParaRPr lang="sr-Latn-RS" b="1" dirty="0" smtClean="0">
              <a:solidFill>
                <a:schemeClr val="bg1"/>
              </a:solidFill>
            </a:endParaRPr>
          </a:p>
          <a:p>
            <a:pPr marL="0" indent="0">
              <a:lnSpc>
                <a:spcPct val="110000"/>
              </a:lnSpc>
              <a:spcBef>
                <a:spcPts val="0"/>
              </a:spcBef>
              <a:buNone/>
            </a:pPr>
            <a:endParaRPr lang="en-US" dirty="0" smtClean="0">
              <a:solidFill>
                <a:schemeClr val="bg1"/>
              </a:solidFill>
            </a:endParaRPr>
          </a:p>
          <a:p>
            <a:pPr marL="0" indent="0" algn="just">
              <a:lnSpc>
                <a:spcPct val="110000"/>
              </a:lnSpc>
              <a:spcBef>
                <a:spcPts val="0"/>
              </a:spcBef>
              <a:buNone/>
            </a:pPr>
            <a:r>
              <a:rPr lang="sr-Cyrl-RS" dirty="0" smtClean="0">
                <a:solidFill>
                  <a:schemeClr val="bg1"/>
                </a:solidFill>
              </a:rPr>
              <a:t>• </a:t>
            </a:r>
            <a:r>
              <a:rPr lang="sr-Cyrl-RS" dirty="0">
                <a:solidFill>
                  <a:schemeClr val="bg1"/>
                </a:solidFill>
              </a:rPr>
              <a:t>Чланови и заменици чланова РИК и </a:t>
            </a:r>
            <a:r>
              <a:rPr lang="sr-Cyrl-RS" dirty="0" smtClean="0">
                <a:solidFill>
                  <a:schemeClr val="bg1"/>
                </a:solidFill>
              </a:rPr>
              <a:t>гласачких одбора </a:t>
            </a:r>
            <a:r>
              <a:rPr lang="sr-Cyrl-RS" b="1" dirty="0">
                <a:solidFill>
                  <a:srgbClr val="FFC000"/>
                </a:solidFill>
              </a:rPr>
              <a:t>НЕ МОГУ</a:t>
            </a:r>
            <a:r>
              <a:rPr lang="sr-Cyrl-RS" dirty="0">
                <a:solidFill>
                  <a:srgbClr val="FFC000"/>
                </a:solidFill>
              </a:rPr>
              <a:t> да буду лица која су међусобно сродници </a:t>
            </a:r>
            <a:r>
              <a:rPr lang="sr-Cyrl-RS" dirty="0">
                <a:solidFill>
                  <a:schemeClr val="bg1"/>
                </a:solidFill>
              </a:rPr>
              <a:t>по правој линији, без обзира на степен сродства, у побочној закључно са трећим степеном сродства, а у тазбинском сродству закључно са другим степеном сродства, као ни брачни другови и лица која су у међусобном односу усвојиоца и усвојеника, односно стараоца и штићеника</a:t>
            </a:r>
            <a:r>
              <a:rPr lang="sr-Cyrl-RS" dirty="0" smtClean="0">
                <a:solidFill>
                  <a:schemeClr val="bg1"/>
                </a:solidFill>
              </a:rPr>
              <a:t>.</a:t>
            </a:r>
            <a:endParaRPr lang="sr-Latn-RS" dirty="0" smtClean="0">
              <a:solidFill>
                <a:schemeClr val="bg1"/>
              </a:solidFill>
            </a:endParaRPr>
          </a:p>
          <a:p>
            <a:pPr marL="0" indent="0" algn="just">
              <a:lnSpc>
                <a:spcPct val="110000"/>
              </a:lnSpc>
              <a:spcBef>
                <a:spcPts val="0"/>
              </a:spcBef>
              <a:buNone/>
            </a:pPr>
            <a:endParaRPr lang="en-US" dirty="0">
              <a:solidFill>
                <a:schemeClr val="bg1"/>
              </a:solidFill>
            </a:endParaRPr>
          </a:p>
          <a:p>
            <a:pPr marL="0" indent="0" algn="just">
              <a:lnSpc>
                <a:spcPct val="110000"/>
              </a:lnSpc>
              <a:spcBef>
                <a:spcPts val="0"/>
              </a:spcBef>
              <a:buNone/>
            </a:pPr>
            <a:r>
              <a:rPr lang="sr-Cyrl-RS" dirty="0" smtClean="0">
                <a:solidFill>
                  <a:schemeClr val="bg1"/>
                </a:solidFill>
              </a:rPr>
              <a:t>• </a:t>
            </a:r>
            <a:r>
              <a:rPr lang="sr-Cyrl-RS" dirty="0">
                <a:solidFill>
                  <a:srgbClr val="FFC000"/>
                </a:solidFill>
              </a:rPr>
              <a:t>Заменици</a:t>
            </a:r>
            <a:r>
              <a:rPr lang="sr-Cyrl-RS" dirty="0">
                <a:solidFill>
                  <a:schemeClr val="bg1"/>
                </a:solidFill>
              </a:rPr>
              <a:t> чланова у РИК и </a:t>
            </a:r>
            <a:r>
              <a:rPr lang="sr-Cyrl-RS" dirty="0" smtClean="0">
                <a:solidFill>
                  <a:schemeClr val="bg1"/>
                </a:solidFill>
              </a:rPr>
              <a:t>гласачким одборима </a:t>
            </a:r>
            <a:r>
              <a:rPr lang="sr-Cyrl-RS" dirty="0">
                <a:solidFill>
                  <a:srgbClr val="FFC000"/>
                </a:solidFill>
              </a:rPr>
              <a:t>имају иста права </a:t>
            </a:r>
            <a:r>
              <a:rPr lang="sr-Cyrl-RS" dirty="0">
                <a:solidFill>
                  <a:schemeClr val="bg1"/>
                </a:solidFill>
              </a:rPr>
              <a:t>и одговорности као и чланови које замењују</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996840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75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351" y="219847"/>
            <a:ext cx="10515600" cy="856923"/>
          </a:xfrm>
        </p:spPr>
        <p:txBody>
          <a:bodyPr>
            <a:normAutofit fontScale="90000"/>
          </a:bodyPr>
          <a:lstStyle/>
          <a:p>
            <a:pPr algn="ctr"/>
            <a:r>
              <a:rPr lang="ru-RU" b="1" cap="all" dirty="0" smtClean="0">
                <a:solidFill>
                  <a:schemeClr val="bg1"/>
                </a:solidFill>
              </a:rPr>
              <a:t>8</a:t>
            </a:r>
            <a:r>
              <a:rPr lang="ru-RU" b="1" cap="all" dirty="0">
                <a:solidFill>
                  <a:schemeClr val="bg1"/>
                </a:solidFill>
              </a:rPr>
              <a:t>. ОДРЖАВАЊЕ РЕДА НА ГЛАСАЧКОМ МЕСТУ</a:t>
            </a:r>
            <a:endParaRPr lang="en-US" dirty="0">
              <a:solidFill>
                <a:schemeClr val="bg1"/>
              </a:solidFill>
            </a:endParaRPr>
          </a:p>
        </p:txBody>
      </p:sp>
      <p:sp>
        <p:nvSpPr>
          <p:cNvPr id="3" name="Content Placeholder 2"/>
          <p:cNvSpPr>
            <a:spLocks noGrp="1"/>
          </p:cNvSpPr>
          <p:nvPr>
            <p:ph idx="1"/>
          </p:nvPr>
        </p:nvSpPr>
        <p:spPr>
          <a:xfrm>
            <a:off x="205099" y="1162229"/>
            <a:ext cx="11690647" cy="5452216"/>
          </a:xfrm>
        </p:spPr>
        <p:txBody>
          <a:bodyPr>
            <a:noAutofit/>
          </a:bodyPr>
          <a:lstStyle/>
          <a:p>
            <a:pPr marL="0" indent="0" algn="just">
              <a:lnSpc>
                <a:spcPct val="100000"/>
              </a:lnSpc>
              <a:spcBef>
                <a:spcPts val="0"/>
              </a:spcBef>
              <a:buNone/>
            </a:pPr>
            <a:r>
              <a:rPr lang="ru-RU" sz="2000" dirty="0">
                <a:solidFill>
                  <a:schemeClr val="bg1"/>
                </a:solidFill>
              </a:rPr>
              <a:t>Гласачки одбори су дужни да се старају о реду на гласачком месту. </a:t>
            </a:r>
            <a:endParaRPr lang="ru-RU" sz="2000" dirty="0" smtClean="0">
              <a:solidFill>
                <a:schemeClr val="bg1"/>
              </a:solidFill>
            </a:endParaRPr>
          </a:p>
          <a:p>
            <a:pPr marL="0" indent="0" algn="just">
              <a:lnSpc>
                <a:spcPct val="100000"/>
              </a:lnSpc>
              <a:spcBef>
                <a:spcPts val="0"/>
              </a:spcBef>
              <a:buNone/>
            </a:pPr>
            <a:r>
              <a:rPr lang="ru-RU" sz="2000" dirty="0" smtClean="0">
                <a:solidFill>
                  <a:schemeClr val="bg1"/>
                </a:solidFill>
              </a:rPr>
              <a:t>На гласачком месту </a:t>
            </a:r>
            <a:r>
              <a:rPr lang="ru-RU" sz="2000" dirty="0">
                <a:solidFill>
                  <a:schemeClr val="bg1"/>
                </a:solidFill>
              </a:rPr>
              <a:t>могу </a:t>
            </a:r>
            <a:r>
              <a:rPr lang="ru-RU" sz="2000" b="1" dirty="0">
                <a:solidFill>
                  <a:srgbClr val="FFC000"/>
                </a:solidFill>
                <a:effectLst>
                  <a:outerShdw blurRad="38100" dist="38100" dir="2700000" algn="tl">
                    <a:srgbClr val="000000">
                      <a:alpha val="43137"/>
                    </a:srgbClr>
                  </a:outerShdw>
                </a:effectLst>
              </a:rPr>
              <a:t>да буду </a:t>
            </a:r>
            <a:r>
              <a:rPr lang="ru-RU" sz="2000" b="1" dirty="0" smtClean="0">
                <a:solidFill>
                  <a:srgbClr val="FFC000"/>
                </a:solidFill>
                <a:effectLst>
                  <a:outerShdw blurRad="38100" dist="38100" dir="2700000" algn="tl">
                    <a:srgbClr val="000000">
                      <a:alpha val="43137"/>
                    </a:srgbClr>
                  </a:outerShdw>
                </a:effectLst>
              </a:rPr>
              <a:t>присутна </a:t>
            </a:r>
            <a:r>
              <a:rPr lang="ru-RU" sz="2000" b="1" dirty="0">
                <a:solidFill>
                  <a:srgbClr val="FFC000"/>
                </a:solidFill>
                <a:effectLst>
                  <a:outerShdw blurRad="38100" dist="38100" dir="2700000" algn="tl">
                    <a:srgbClr val="000000">
                      <a:alpha val="43137"/>
                    </a:srgbClr>
                  </a:outerShdw>
                </a:effectLst>
              </a:rPr>
              <a:t>само она лица која имају права и дужности </a:t>
            </a:r>
            <a:r>
              <a:rPr lang="ru-RU" sz="2000" dirty="0">
                <a:solidFill>
                  <a:schemeClr val="bg1"/>
                </a:solidFill>
              </a:rPr>
              <a:t>у вези са спровођењем републичког референдума: </a:t>
            </a:r>
            <a:endParaRPr lang="en-US" sz="2000" dirty="0" smtClean="0">
              <a:solidFill>
                <a:schemeClr val="bg1"/>
              </a:solidFill>
            </a:endParaRPr>
          </a:p>
          <a:p>
            <a:pPr marL="0" indent="0" algn="just">
              <a:lnSpc>
                <a:spcPct val="100000"/>
              </a:lnSpc>
              <a:spcBef>
                <a:spcPts val="0"/>
              </a:spcBef>
              <a:buNone/>
            </a:pPr>
            <a:endParaRPr lang="ru-RU" sz="2000" dirty="0" smtClean="0">
              <a:solidFill>
                <a:schemeClr val="bg1"/>
              </a:solidFill>
            </a:endParaRPr>
          </a:p>
          <a:p>
            <a:pPr marL="512763" lvl="1" indent="-171450" algn="just">
              <a:lnSpc>
                <a:spcPct val="100000"/>
              </a:lnSpc>
              <a:spcBef>
                <a:spcPts val="0"/>
              </a:spcBef>
            </a:pPr>
            <a:r>
              <a:rPr lang="ru-RU" sz="2000" dirty="0" smtClean="0">
                <a:solidFill>
                  <a:schemeClr val="bg1"/>
                </a:solidFill>
              </a:rPr>
              <a:t>чланови </a:t>
            </a:r>
            <a:r>
              <a:rPr lang="ru-RU" sz="2000" dirty="0">
                <a:solidFill>
                  <a:schemeClr val="bg1"/>
                </a:solidFill>
              </a:rPr>
              <a:t>и заменици чланова гласачког </a:t>
            </a:r>
            <a:r>
              <a:rPr lang="ru-RU" sz="2000" dirty="0" smtClean="0">
                <a:solidFill>
                  <a:schemeClr val="bg1"/>
                </a:solidFill>
              </a:rPr>
              <a:t>одбора</a:t>
            </a:r>
          </a:p>
          <a:p>
            <a:pPr marL="341313" lvl="1" indent="0" algn="just">
              <a:lnSpc>
                <a:spcPct val="100000"/>
              </a:lnSpc>
              <a:spcBef>
                <a:spcPts val="0"/>
              </a:spcBef>
              <a:buNone/>
            </a:pPr>
            <a:endParaRPr lang="en-US" sz="1400" dirty="0">
              <a:solidFill>
                <a:schemeClr val="bg1"/>
              </a:solidFill>
            </a:endParaRPr>
          </a:p>
          <a:p>
            <a:pPr marL="512763" lvl="1" indent="-171450" algn="just">
              <a:lnSpc>
                <a:spcPct val="100000"/>
              </a:lnSpc>
              <a:spcBef>
                <a:spcPts val="0"/>
              </a:spcBef>
            </a:pPr>
            <a:r>
              <a:rPr lang="ru-RU" sz="2000" dirty="0" smtClean="0">
                <a:solidFill>
                  <a:schemeClr val="bg1"/>
                </a:solidFill>
              </a:rPr>
              <a:t>чланови </a:t>
            </a:r>
            <a:r>
              <a:rPr lang="ru-RU" sz="2000" dirty="0">
                <a:solidFill>
                  <a:schemeClr val="bg1"/>
                </a:solidFill>
              </a:rPr>
              <a:t>и заменици чланова РИК</a:t>
            </a:r>
            <a:endParaRPr lang="ru-RU" sz="2000" dirty="0" smtClean="0">
              <a:solidFill>
                <a:schemeClr val="bg1"/>
              </a:solidFill>
            </a:endParaRPr>
          </a:p>
          <a:p>
            <a:pPr marL="512763" lvl="1" indent="-171450" algn="just">
              <a:lnSpc>
                <a:spcPct val="100000"/>
              </a:lnSpc>
              <a:spcBef>
                <a:spcPts val="0"/>
              </a:spcBef>
            </a:pPr>
            <a:endParaRPr lang="en-US" sz="1400" dirty="0">
              <a:solidFill>
                <a:schemeClr val="bg1"/>
              </a:solidFill>
            </a:endParaRPr>
          </a:p>
          <a:p>
            <a:pPr marL="512763" lvl="1" indent="-171450" algn="just">
              <a:lnSpc>
                <a:spcPct val="100000"/>
              </a:lnSpc>
              <a:spcBef>
                <a:spcPts val="0"/>
              </a:spcBef>
            </a:pPr>
            <a:r>
              <a:rPr lang="ru-RU" sz="2000" dirty="0" smtClean="0">
                <a:solidFill>
                  <a:schemeClr val="bg1"/>
                </a:solidFill>
              </a:rPr>
              <a:t>чланови поткомисије</a:t>
            </a:r>
          </a:p>
          <a:p>
            <a:pPr marL="512763" lvl="1" indent="-171450" algn="just">
              <a:lnSpc>
                <a:spcPct val="100000"/>
              </a:lnSpc>
              <a:spcBef>
                <a:spcPts val="0"/>
              </a:spcBef>
            </a:pPr>
            <a:endParaRPr lang="en-US" sz="1400" dirty="0">
              <a:solidFill>
                <a:schemeClr val="bg1"/>
              </a:solidFill>
            </a:endParaRPr>
          </a:p>
          <a:p>
            <a:pPr marL="512763" lvl="1" indent="-171450" algn="just">
              <a:lnSpc>
                <a:spcPct val="100000"/>
              </a:lnSpc>
              <a:spcBef>
                <a:spcPts val="0"/>
              </a:spcBef>
            </a:pPr>
            <a:r>
              <a:rPr lang="ru-RU" sz="2000" dirty="0" smtClean="0">
                <a:solidFill>
                  <a:schemeClr val="bg1"/>
                </a:solidFill>
              </a:rPr>
              <a:t>гласачи  </a:t>
            </a:r>
          </a:p>
          <a:p>
            <a:pPr marL="512763" lvl="1" indent="-171450" algn="just">
              <a:lnSpc>
                <a:spcPct val="100000"/>
              </a:lnSpc>
              <a:spcBef>
                <a:spcPts val="0"/>
              </a:spcBef>
            </a:pPr>
            <a:endParaRPr lang="en-US" sz="1400" dirty="0">
              <a:solidFill>
                <a:schemeClr val="bg1"/>
              </a:solidFill>
            </a:endParaRPr>
          </a:p>
          <a:p>
            <a:pPr marL="512763" lvl="1" indent="-171450" algn="just">
              <a:lnSpc>
                <a:spcPct val="100000"/>
              </a:lnSpc>
              <a:spcBef>
                <a:spcPts val="0"/>
              </a:spcBef>
            </a:pPr>
            <a:r>
              <a:rPr lang="ru-RU" sz="2000" dirty="0" smtClean="0">
                <a:solidFill>
                  <a:schemeClr val="bg1"/>
                </a:solidFill>
              </a:rPr>
              <a:t>акредитовани посматрачи</a:t>
            </a:r>
          </a:p>
          <a:p>
            <a:pPr marL="512763" lvl="1" indent="-171450" algn="just">
              <a:lnSpc>
                <a:spcPct val="100000"/>
              </a:lnSpc>
              <a:spcBef>
                <a:spcPts val="0"/>
              </a:spcBef>
            </a:pPr>
            <a:endParaRPr lang="ru-RU" sz="2000" dirty="0" smtClean="0">
              <a:solidFill>
                <a:schemeClr val="bg1"/>
              </a:solidFill>
            </a:endParaRPr>
          </a:p>
          <a:p>
            <a:pPr marL="512763" lvl="1" indent="-171450" algn="just">
              <a:lnSpc>
                <a:spcPct val="100000"/>
              </a:lnSpc>
              <a:spcBef>
                <a:spcPts val="0"/>
              </a:spcBef>
            </a:pPr>
            <a:r>
              <a:rPr lang="ru-RU" sz="2000" dirty="0" smtClean="0">
                <a:solidFill>
                  <a:schemeClr val="bg1"/>
                </a:solidFill>
              </a:rPr>
              <a:t> представници медија</a:t>
            </a:r>
          </a:p>
          <a:p>
            <a:pPr marL="512763" lvl="1" indent="-171450" algn="just">
              <a:lnSpc>
                <a:spcPct val="100000"/>
              </a:lnSpc>
              <a:spcBef>
                <a:spcPts val="0"/>
              </a:spcBef>
            </a:pPr>
            <a:endParaRPr lang="en-US" sz="1400" dirty="0">
              <a:solidFill>
                <a:schemeClr val="bg1"/>
              </a:solidFill>
            </a:endParaRPr>
          </a:p>
          <a:p>
            <a:pPr marL="0" indent="0" algn="just">
              <a:lnSpc>
                <a:spcPct val="100000"/>
              </a:lnSpc>
              <a:spcBef>
                <a:spcPts val="0"/>
              </a:spcBef>
              <a:buNone/>
            </a:pPr>
            <a:r>
              <a:rPr lang="ru-RU" sz="2400" b="1" dirty="0">
                <a:solidFill>
                  <a:schemeClr val="bg1"/>
                </a:solidFill>
              </a:rPr>
              <a:t>Чланови гласачког одбора, као и чланови РИК и поткомисије могу све време присуствовати гласању на гласачком месту</a:t>
            </a:r>
            <a:r>
              <a:rPr lang="ru-RU"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151614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2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250"/>
                                        <p:tgtEl>
                                          <p:spTgt spid="3">
                                            <p:txEl>
                                              <p:pRg st="1" end="1"/>
                                            </p:txEl>
                                          </p:spTgt>
                                        </p:tgtEl>
                                      </p:cBhvr>
                                    </p:animEffect>
                                  </p:childTnLst>
                                </p:cTn>
                              </p:par>
                            </p:childTnLst>
                          </p:cTn>
                        </p:par>
                        <p:par>
                          <p:cTn id="12" fill="hold">
                            <p:stCondLst>
                              <p:cond delay="3000"/>
                            </p:stCondLst>
                            <p:childTnLst>
                              <p:par>
                                <p:cTn id="13" presetID="10" presetClass="entr" presetSubtype="0" fill="hold" nodeType="afterEffect">
                                  <p:stCondLst>
                                    <p:cond delay="25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250"/>
                                        <p:tgtEl>
                                          <p:spTgt spid="3">
                                            <p:txEl>
                                              <p:pRg st="3" end="3"/>
                                            </p:txEl>
                                          </p:spTgt>
                                        </p:tgtEl>
                                      </p:cBhvr>
                                    </p:animEffect>
                                  </p:childTnLst>
                                </p:cTn>
                              </p:par>
                            </p:childTnLst>
                          </p:cTn>
                        </p:par>
                        <p:par>
                          <p:cTn id="16" fill="hold">
                            <p:stCondLst>
                              <p:cond delay="4500"/>
                            </p:stCondLst>
                            <p:childTnLst>
                              <p:par>
                                <p:cTn id="17" presetID="10" presetClass="entr" presetSubtype="0" fill="hold" nodeType="afterEffect">
                                  <p:stCondLst>
                                    <p:cond delay="25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250"/>
                                        <p:tgtEl>
                                          <p:spTgt spid="3">
                                            <p:txEl>
                                              <p:pRg st="5" end="5"/>
                                            </p:txEl>
                                          </p:spTgt>
                                        </p:tgtEl>
                                      </p:cBhvr>
                                    </p:animEffect>
                                  </p:childTnLst>
                                </p:cTn>
                              </p:par>
                            </p:childTnLst>
                          </p:cTn>
                        </p:par>
                        <p:par>
                          <p:cTn id="20" fill="hold">
                            <p:stCondLst>
                              <p:cond delay="6000"/>
                            </p:stCondLst>
                            <p:childTnLst>
                              <p:par>
                                <p:cTn id="21" presetID="10" presetClass="entr" presetSubtype="0" fill="hold" nodeType="afterEffect">
                                  <p:stCondLst>
                                    <p:cond delay="25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1250"/>
                                        <p:tgtEl>
                                          <p:spTgt spid="3">
                                            <p:txEl>
                                              <p:pRg st="7" end="7"/>
                                            </p:txEl>
                                          </p:spTgt>
                                        </p:tgtEl>
                                      </p:cBhvr>
                                    </p:animEffect>
                                  </p:childTnLst>
                                </p:cTn>
                              </p:par>
                            </p:childTnLst>
                          </p:cTn>
                        </p:par>
                        <p:par>
                          <p:cTn id="24" fill="hold">
                            <p:stCondLst>
                              <p:cond delay="7500"/>
                            </p:stCondLst>
                            <p:childTnLst>
                              <p:par>
                                <p:cTn id="25" presetID="10" presetClass="entr" presetSubtype="0" fill="hold" nodeType="afterEffect">
                                  <p:stCondLst>
                                    <p:cond delay="25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1250"/>
                                        <p:tgtEl>
                                          <p:spTgt spid="3">
                                            <p:txEl>
                                              <p:pRg st="9" end="9"/>
                                            </p:txEl>
                                          </p:spTgt>
                                        </p:tgtEl>
                                      </p:cBhvr>
                                    </p:animEffect>
                                  </p:childTnLst>
                                </p:cTn>
                              </p:par>
                            </p:childTnLst>
                          </p:cTn>
                        </p:par>
                        <p:par>
                          <p:cTn id="28" fill="hold">
                            <p:stCondLst>
                              <p:cond delay="9000"/>
                            </p:stCondLst>
                            <p:childTnLst>
                              <p:par>
                                <p:cTn id="29" presetID="10" presetClass="entr" presetSubtype="0" fill="hold" nodeType="afterEffect">
                                  <p:stCondLst>
                                    <p:cond delay="25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1250"/>
                                        <p:tgtEl>
                                          <p:spTgt spid="3">
                                            <p:txEl>
                                              <p:pRg st="11" end="11"/>
                                            </p:txEl>
                                          </p:spTgt>
                                        </p:tgtEl>
                                      </p:cBhvr>
                                    </p:animEffect>
                                  </p:childTnLst>
                                </p:cTn>
                              </p:par>
                            </p:childTnLst>
                          </p:cTn>
                        </p:par>
                        <p:par>
                          <p:cTn id="32" fill="hold">
                            <p:stCondLst>
                              <p:cond delay="10500"/>
                            </p:stCondLst>
                            <p:childTnLst>
                              <p:par>
                                <p:cTn id="33" presetID="10" presetClass="entr" presetSubtype="0" fill="hold" nodeType="afterEffect">
                                  <p:stCondLst>
                                    <p:cond delay="250"/>
                                  </p:stCondLst>
                                  <p:childTnLst>
                                    <p:set>
                                      <p:cBhvr>
                                        <p:cTn id="34" dur="1" fill="hold">
                                          <p:stCondLst>
                                            <p:cond delay="0"/>
                                          </p:stCondLst>
                                        </p:cTn>
                                        <p:tgtEl>
                                          <p:spTgt spid="3">
                                            <p:txEl>
                                              <p:pRg st="13" end="13"/>
                                            </p:txEl>
                                          </p:spTgt>
                                        </p:tgtEl>
                                        <p:attrNameLst>
                                          <p:attrName>style.visibility</p:attrName>
                                        </p:attrNameLst>
                                      </p:cBhvr>
                                      <p:to>
                                        <p:strVal val="visible"/>
                                      </p:to>
                                    </p:set>
                                    <p:animEffect transition="in" filter="fade">
                                      <p:cBhvr>
                                        <p:cTn id="35" dur="1250"/>
                                        <p:tgtEl>
                                          <p:spTgt spid="3">
                                            <p:txEl>
                                              <p:pRg st="13" end="13"/>
                                            </p:txEl>
                                          </p:spTgt>
                                        </p:tgtEl>
                                      </p:cBhvr>
                                    </p:animEffect>
                                  </p:childTnLst>
                                </p:cTn>
                              </p:par>
                            </p:childTnLst>
                          </p:cTn>
                        </p:par>
                        <p:par>
                          <p:cTn id="36" fill="hold">
                            <p:stCondLst>
                              <p:cond delay="12000"/>
                            </p:stCondLst>
                            <p:childTnLst>
                              <p:par>
                                <p:cTn id="37" presetID="10" presetClass="entr" presetSubtype="0" fill="hold" nodeType="afterEffect">
                                  <p:stCondLst>
                                    <p:cond delay="250"/>
                                  </p:stCondLst>
                                  <p:childTnLst>
                                    <p:set>
                                      <p:cBhvr>
                                        <p:cTn id="38" dur="1" fill="hold">
                                          <p:stCondLst>
                                            <p:cond delay="0"/>
                                          </p:stCondLst>
                                        </p:cTn>
                                        <p:tgtEl>
                                          <p:spTgt spid="3">
                                            <p:txEl>
                                              <p:pRg st="15" end="15"/>
                                            </p:txEl>
                                          </p:spTgt>
                                        </p:tgtEl>
                                        <p:attrNameLst>
                                          <p:attrName>style.visibility</p:attrName>
                                        </p:attrNameLst>
                                      </p:cBhvr>
                                      <p:to>
                                        <p:strVal val="visible"/>
                                      </p:to>
                                    </p:set>
                                    <p:animEffect transition="in" filter="fade">
                                      <p:cBhvr>
                                        <p:cTn id="39" dur="125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649" y="863124"/>
            <a:ext cx="11306086" cy="5640225"/>
          </a:xfrm>
        </p:spPr>
        <p:txBody>
          <a:bodyPr>
            <a:normAutofit/>
          </a:bodyPr>
          <a:lstStyle/>
          <a:p>
            <a:pPr marL="0" indent="0" algn="just">
              <a:lnSpc>
                <a:spcPct val="100000"/>
              </a:lnSpc>
              <a:spcBef>
                <a:spcPts val="0"/>
              </a:spcBef>
              <a:buNone/>
            </a:pPr>
            <a:endParaRPr lang="ru-RU" sz="2400" b="1" dirty="0" smtClean="0">
              <a:solidFill>
                <a:schemeClr val="bg1"/>
              </a:solidFill>
            </a:endParaRPr>
          </a:p>
          <a:p>
            <a:pPr marL="0" indent="0" algn="just">
              <a:lnSpc>
                <a:spcPct val="100000"/>
              </a:lnSpc>
              <a:spcBef>
                <a:spcPts val="0"/>
              </a:spcBef>
              <a:buNone/>
            </a:pPr>
            <a:r>
              <a:rPr lang="ru-RU" sz="2400" b="1" dirty="0">
                <a:solidFill>
                  <a:srgbClr val="FFC000"/>
                </a:solidFill>
                <a:effectLst>
                  <a:outerShdw blurRad="38100" dist="38100" dir="2700000" algn="tl">
                    <a:srgbClr val="000000">
                      <a:alpha val="43137"/>
                    </a:srgbClr>
                  </a:outerShdw>
                </a:effectLst>
              </a:rPr>
              <a:t>Гласач </a:t>
            </a:r>
            <a:r>
              <a:rPr lang="ru-RU" sz="2400" dirty="0">
                <a:solidFill>
                  <a:srgbClr val="FFC000"/>
                </a:solidFill>
                <a:effectLst>
                  <a:outerShdw blurRad="38100" dist="38100" dir="2700000" algn="tl">
                    <a:srgbClr val="000000">
                      <a:alpha val="43137"/>
                    </a:srgbClr>
                  </a:outerShdw>
                </a:effectLst>
              </a:rPr>
              <a:t>може да буде присутан на гласачком месту само онолико времена колико је потребно да се обави процедура гласања</a:t>
            </a:r>
            <a:r>
              <a:rPr lang="ru-RU" sz="2400" dirty="0">
                <a:solidFill>
                  <a:schemeClr val="bg1"/>
                </a:solidFill>
              </a:rPr>
              <a:t>. Пошто обави гласање, гласач је дужан да одмах напусти гласачко место</a:t>
            </a:r>
            <a:r>
              <a:rPr lang="ru-RU" sz="2400" dirty="0" smtClean="0">
                <a:solidFill>
                  <a:schemeClr val="bg1"/>
                </a:solidFill>
              </a:rPr>
              <a:t>.</a:t>
            </a:r>
            <a:endParaRPr lang="sr-Cyrl-RS" sz="2400" dirty="0" smtClean="0">
              <a:solidFill>
                <a:schemeClr val="bg1"/>
              </a:solidFill>
            </a:endParaRPr>
          </a:p>
          <a:p>
            <a:pPr marL="0" indent="0" algn="just">
              <a:lnSpc>
                <a:spcPct val="100000"/>
              </a:lnSpc>
              <a:spcBef>
                <a:spcPts val="0"/>
              </a:spcBef>
              <a:buNone/>
            </a:pPr>
            <a:endParaRPr lang="en-US" sz="2400" dirty="0">
              <a:solidFill>
                <a:schemeClr val="bg1"/>
              </a:solidFill>
            </a:endParaRPr>
          </a:p>
          <a:p>
            <a:pPr marL="0" indent="0" algn="just">
              <a:lnSpc>
                <a:spcPct val="100000"/>
              </a:lnSpc>
              <a:spcBef>
                <a:spcPts val="0"/>
              </a:spcBef>
              <a:buNone/>
            </a:pPr>
            <a:r>
              <a:rPr lang="ru-RU" sz="2400" dirty="0">
                <a:solidFill>
                  <a:srgbClr val="FFC000"/>
                </a:solidFill>
                <a:effectLst>
                  <a:outerShdw blurRad="38100" dist="38100" dir="2700000" algn="tl">
                    <a:srgbClr val="000000">
                      <a:alpha val="43137"/>
                    </a:srgbClr>
                  </a:outerShdw>
                </a:effectLst>
              </a:rPr>
              <a:t>Лице којем гласачки одбор није дозволио да гласа </a:t>
            </a:r>
            <a:r>
              <a:rPr lang="ru-RU" sz="2400" dirty="0">
                <a:solidFill>
                  <a:schemeClr val="bg1"/>
                </a:solidFill>
              </a:rPr>
              <a:t>(нпр. зато што није уписано у извод из бирачког списка ни у списак накнадних промена у бирачком списку, или не може да докаже свој идентитет или је провера УВ лампом показала да је већ гласало) </a:t>
            </a:r>
            <a:r>
              <a:rPr lang="ru-RU" sz="2400" dirty="0">
                <a:solidFill>
                  <a:srgbClr val="FFC000"/>
                </a:solidFill>
                <a:effectLst>
                  <a:outerShdw blurRad="38100" dist="38100" dir="2700000" algn="tl">
                    <a:srgbClr val="000000">
                      <a:alpha val="43137"/>
                    </a:srgbClr>
                  </a:outerShdw>
                </a:effectLst>
              </a:rPr>
              <a:t>дужно је да напусти гласачко место одмах </a:t>
            </a:r>
            <a:r>
              <a:rPr lang="ru-RU" sz="2400" dirty="0">
                <a:solidFill>
                  <a:schemeClr val="bg1"/>
                </a:solidFill>
              </a:rPr>
              <a:t>пошто му гласачки одбор саопшти да не може да гласа.</a:t>
            </a:r>
            <a:endParaRPr lang="ru-RU" sz="2400" dirty="0" smtClean="0">
              <a:solidFill>
                <a:schemeClr val="bg1"/>
              </a:solidFill>
            </a:endParaRPr>
          </a:p>
          <a:p>
            <a:pPr marL="0" indent="0" algn="just">
              <a:lnSpc>
                <a:spcPct val="100000"/>
              </a:lnSpc>
              <a:spcBef>
                <a:spcPts val="0"/>
              </a:spcBef>
              <a:buNone/>
            </a:pPr>
            <a:endParaRPr lang="en-US" sz="2400" dirty="0">
              <a:solidFill>
                <a:schemeClr val="bg1"/>
              </a:solidFill>
            </a:endParaRPr>
          </a:p>
          <a:p>
            <a:pPr marL="0" indent="0" algn="just">
              <a:lnSpc>
                <a:spcPct val="100000"/>
              </a:lnSpc>
              <a:spcBef>
                <a:spcPts val="0"/>
              </a:spcBef>
              <a:buNone/>
            </a:pPr>
            <a:r>
              <a:rPr lang="ru-RU" sz="2400" b="1" dirty="0">
                <a:solidFill>
                  <a:srgbClr val="FFC000"/>
                </a:solidFill>
                <a:effectLst>
                  <a:outerShdw blurRad="38100" dist="38100" dir="2700000" algn="tl">
                    <a:srgbClr val="000000">
                      <a:alpha val="43137"/>
                    </a:srgbClr>
                  </a:outerShdw>
                </a:effectLst>
              </a:rPr>
              <a:t>Посматрачи</a:t>
            </a:r>
            <a:r>
              <a:rPr lang="ru-RU" sz="2400" b="1" dirty="0">
                <a:solidFill>
                  <a:schemeClr val="bg1"/>
                </a:solidFill>
              </a:rPr>
              <a:t> </a:t>
            </a:r>
            <a:r>
              <a:rPr lang="ru-RU" sz="2400" dirty="0">
                <a:solidFill>
                  <a:schemeClr val="bg1"/>
                </a:solidFill>
              </a:rPr>
              <a:t>су лица којима је РИК издала акредитацију за праћење републичког референдума и они </a:t>
            </a:r>
            <a:r>
              <a:rPr lang="ru-RU" sz="2400" dirty="0">
                <a:solidFill>
                  <a:srgbClr val="FFC000"/>
                </a:solidFill>
                <a:effectLst>
                  <a:outerShdw blurRad="38100" dist="38100" dir="2700000" algn="tl">
                    <a:srgbClr val="000000">
                      <a:alpha val="43137"/>
                    </a:srgbClr>
                  </a:outerShdw>
                </a:effectLst>
              </a:rPr>
              <a:t>могу да буду присутни на гласачком месту само ако поседују овлашћење РИК</a:t>
            </a:r>
            <a:r>
              <a:rPr lang="ru-RU" sz="2400" dirty="0" smtClean="0">
                <a:solidFill>
                  <a:srgbClr val="FFC000"/>
                </a:solidFill>
                <a:effectLst>
                  <a:outerShdw blurRad="38100" dist="38100" dir="2700000" algn="tl">
                    <a:srgbClr val="000000">
                      <a:alpha val="43137"/>
                    </a:srgbClr>
                  </a:outerShdw>
                </a:effectLst>
              </a:rPr>
              <a:t>.</a:t>
            </a:r>
            <a:r>
              <a:rPr lang="ru-RU" sz="2400"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51998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1000"/>
                                        <p:tgtEl>
                                          <p:spTgt spid="3">
                                            <p:txEl>
                                              <p:pRg st="3" end="3"/>
                                            </p:txEl>
                                          </p:spTgt>
                                        </p:tgtEl>
                                      </p:cBhvr>
                                    </p:animEffect>
                                  </p:childTnLst>
                                </p:cTn>
                              </p:par>
                            </p:childTnLst>
                          </p:cTn>
                        </p:par>
                        <p:par>
                          <p:cTn id="12" fill="hold">
                            <p:stCondLst>
                              <p:cond delay="2500"/>
                            </p:stCondLst>
                            <p:childTnLst>
                              <p:par>
                                <p:cTn id="13" presetID="10" presetClass="entr" presetSubtype="0" fill="hold" nodeType="afterEffect">
                                  <p:stCondLst>
                                    <p:cond delay="25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649" y="863124"/>
            <a:ext cx="11306086" cy="5640225"/>
          </a:xfrm>
        </p:spPr>
        <p:txBody>
          <a:bodyPr>
            <a:normAutofit/>
          </a:bodyPr>
          <a:lstStyle/>
          <a:p>
            <a:pPr marL="0" indent="0" algn="just">
              <a:lnSpc>
                <a:spcPct val="100000"/>
              </a:lnSpc>
              <a:spcBef>
                <a:spcPts val="0"/>
              </a:spcBef>
              <a:buNone/>
            </a:pPr>
            <a:r>
              <a:rPr lang="ru-RU" sz="2400" dirty="0" smtClean="0">
                <a:solidFill>
                  <a:schemeClr val="bg1"/>
                </a:solidFill>
              </a:rPr>
              <a:t>Посматрачи </a:t>
            </a:r>
            <a:r>
              <a:rPr lang="ru-RU" sz="2400" dirty="0">
                <a:solidFill>
                  <a:schemeClr val="bg1"/>
                </a:solidFill>
              </a:rPr>
              <a:t>имају право да прате сваку фазу рада гласачког одбора и сваку радњу, што значи да на гласачко место могу доћи већ приликом окупљања чланова гласачког одбора, дакле и пре отварања гласачког места, и на гласачком месту могу остати све до краја рада гласачког одбора</a:t>
            </a:r>
            <a:r>
              <a:rPr lang="ru-RU" sz="2400" dirty="0" smtClean="0">
                <a:solidFill>
                  <a:schemeClr val="bg1"/>
                </a:solidFill>
              </a:rPr>
              <a:t>.</a:t>
            </a:r>
          </a:p>
          <a:p>
            <a:pPr marL="0" indent="0" algn="just">
              <a:lnSpc>
                <a:spcPct val="100000"/>
              </a:lnSpc>
              <a:spcBef>
                <a:spcPts val="0"/>
              </a:spcBef>
              <a:buNone/>
            </a:pPr>
            <a:endParaRPr lang="sr-Cyrl-RS" sz="2400" dirty="0" smtClean="0">
              <a:solidFill>
                <a:schemeClr val="bg1"/>
              </a:solidFill>
            </a:endParaRPr>
          </a:p>
          <a:p>
            <a:pPr marL="0" indent="0" algn="just">
              <a:lnSpc>
                <a:spcPct val="100000"/>
              </a:lnSpc>
              <a:spcBef>
                <a:spcPts val="0"/>
              </a:spcBef>
              <a:buNone/>
            </a:pPr>
            <a:r>
              <a:rPr lang="sr-Cyrl-RS" sz="2400" b="1" dirty="0">
                <a:solidFill>
                  <a:schemeClr val="bg1"/>
                </a:solidFill>
              </a:rPr>
              <a:t>НАПОМЕНА: </a:t>
            </a:r>
            <a:endParaRPr lang="en-US" sz="2400" dirty="0">
              <a:solidFill>
                <a:schemeClr val="bg1"/>
              </a:solidFill>
            </a:endParaRPr>
          </a:p>
          <a:p>
            <a:pPr marL="0" indent="0" algn="just">
              <a:lnSpc>
                <a:spcPct val="100000"/>
              </a:lnSpc>
              <a:spcBef>
                <a:spcPts val="0"/>
              </a:spcBef>
              <a:buNone/>
            </a:pPr>
            <a:r>
              <a:rPr lang="ru-RU" sz="2400" dirty="0">
                <a:solidFill>
                  <a:schemeClr val="bg1"/>
                </a:solidFill>
              </a:rPr>
              <a:t>Према правилима РИК, </a:t>
            </a:r>
            <a:r>
              <a:rPr lang="ru-RU" sz="2400" dirty="0">
                <a:solidFill>
                  <a:srgbClr val="FFC000"/>
                </a:solidFill>
              </a:rPr>
              <a:t>страни посматрач може доћи на гласачко место у пратњи овлашћеног преводиоца</a:t>
            </a:r>
            <a:r>
              <a:rPr lang="ru-RU" sz="2400" dirty="0">
                <a:solidFill>
                  <a:schemeClr val="bg1"/>
                </a:solidFill>
              </a:rPr>
              <a:t>, при чему тај преводилац не сме да буде присутан на гласачком месту без посматрача у чијој је пратњи. Што се тиче домаћих посматрача, једно удружење може да пријави више посматрача, али на гласачком месту може да буде присутан само један од њих, што значи да могу да се смењују током гласања</a:t>
            </a:r>
            <a:r>
              <a:rPr lang="ru-RU" sz="2400" dirty="0" smtClean="0">
                <a:solidFill>
                  <a:schemeClr val="bg1"/>
                </a:solidFill>
              </a:rPr>
              <a:t>.</a:t>
            </a:r>
          </a:p>
          <a:p>
            <a:pPr marL="0" indent="0" algn="just">
              <a:lnSpc>
                <a:spcPct val="100000"/>
              </a:lnSpc>
              <a:spcBef>
                <a:spcPts val="0"/>
              </a:spcBef>
              <a:buNone/>
            </a:pPr>
            <a:endParaRPr lang="ru-RU" sz="2400" dirty="0" smtClean="0">
              <a:solidFill>
                <a:schemeClr val="bg1"/>
              </a:solidFill>
            </a:endParaRPr>
          </a:p>
          <a:p>
            <a:pPr marL="0" indent="0" algn="just">
              <a:lnSpc>
                <a:spcPct val="100000"/>
              </a:lnSpc>
              <a:spcBef>
                <a:spcPts val="0"/>
              </a:spcBef>
              <a:buNone/>
            </a:pPr>
            <a:r>
              <a:rPr lang="ru-RU" sz="2400" dirty="0">
                <a:solidFill>
                  <a:srgbClr val="FFC000"/>
                </a:solidFill>
              </a:rPr>
              <a:t>Присуство посматрача на гласачком месту се констатује у Записнику о раду </a:t>
            </a:r>
            <a:r>
              <a:rPr lang="ru-RU" sz="2400" dirty="0">
                <a:solidFill>
                  <a:schemeClr val="bg1"/>
                </a:solidFill>
              </a:rPr>
              <a:t>гласачког одбора, са навођењем имена посматрача и организације коју </a:t>
            </a:r>
            <a:r>
              <a:rPr lang="ru-RU" sz="2400" dirty="0" smtClean="0">
                <a:solidFill>
                  <a:schemeClr val="bg1"/>
                </a:solidFill>
              </a:rPr>
              <a:t>представљају.</a:t>
            </a:r>
            <a:endParaRPr lang="en-US" sz="2400" dirty="0">
              <a:solidFill>
                <a:schemeClr val="bg1"/>
              </a:solidFill>
            </a:endParaRPr>
          </a:p>
        </p:txBody>
      </p:sp>
    </p:spTree>
    <p:extLst>
      <p:ext uri="{BB962C8B-B14F-4D97-AF65-F5344CB8AC3E}">
        <p14:creationId xmlns:p14="http://schemas.microsoft.com/office/powerpoint/2010/main" val="214862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2500"/>
                            </p:stCondLst>
                            <p:childTnLst>
                              <p:par>
                                <p:cTn id="13" presetID="10" presetClass="entr" presetSubtype="0" fill="hold" nodeType="afterEffect">
                                  <p:stCondLst>
                                    <p:cond delay="25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childTnLst>
                          </p:cTn>
                        </p:par>
                        <p:par>
                          <p:cTn id="16" fill="hold">
                            <p:stCondLst>
                              <p:cond delay="3750"/>
                            </p:stCondLst>
                            <p:childTnLst>
                              <p:par>
                                <p:cTn id="17" presetID="10" presetClass="entr" presetSubtype="0" fill="hold" nodeType="afterEffect">
                                  <p:stCondLst>
                                    <p:cond delay="25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564" y="504202"/>
            <a:ext cx="11382999" cy="6067513"/>
          </a:xfrm>
        </p:spPr>
        <p:txBody>
          <a:bodyPr>
            <a:noAutofit/>
          </a:bodyPr>
          <a:lstStyle/>
          <a:p>
            <a:pPr marL="0" indent="0" algn="just">
              <a:lnSpc>
                <a:spcPct val="100000"/>
              </a:lnSpc>
              <a:spcBef>
                <a:spcPts val="0"/>
              </a:spcBef>
              <a:buNone/>
            </a:pPr>
            <a:endParaRPr lang="ru-RU" sz="1500" dirty="0" smtClean="0">
              <a:solidFill>
                <a:schemeClr val="bg1"/>
              </a:solidFill>
            </a:endParaRPr>
          </a:p>
          <a:p>
            <a:pPr marL="0" indent="0" algn="just">
              <a:lnSpc>
                <a:spcPct val="100000"/>
              </a:lnSpc>
              <a:spcBef>
                <a:spcPts val="0"/>
              </a:spcBef>
              <a:buNone/>
            </a:pPr>
            <a:endParaRPr lang="ru-RU" sz="1500" dirty="0" smtClean="0">
              <a:solidFill>
                <a:schemeClr val="bg1"/>
              </a:solidFill>
            </a:endParaRPr>
          </a:p>
          <a:p>
            <a:pPr marL="0" indent="0" algn="just">
              <a:lnSpc>
                <a:spcPct val="100000"/>
              </a:lnSpc>
              <a:spcBef>
                <a:spcPts val="0"/>
              </a:spcBef>
              <a:buNone/>
            </a:pPr>
            <a:r>
              <a:rPr lang="ru-RU" sz="2400" dirty="0">
                <a:solidFill>
                  <a:schemeClr val="bg1"/>
                </a:solidFill>
              </a:rPr>
              <a:t>Гласачки одбор има овлашћење </a:t>
            </a:r>
            <a:r>
              <a:rPr lang="ru-RU" sz="2400" dirty="0">
                <a:solidFill>
                  <a:srgbClr val="FFC000"/>
                </a:solidFill>
                <a:effectLst>
                  <a:outerShdw blurRad="38100" dist="38100" dir="2700000" algn="tl">
                    <a:srgbClr val="000000">
                      <a:alpha val="43137"/>
                    </a:srgbClr>
                  </a:outerShdw>
                </a:effectLst>
              </a:rPr>
              <a:t>да удаљи посматрача </a:t>
            </a:r>
            <a:r>
              <a:rPr lang="ru-RU" sz="2400" dirty="0">
                <a:solidFill>
                  <a:schemeClr val="bg1"/>
                </a:solidFill>
              </a:rPr>
              <a:t>са гласачког места ако:</a:t>
            </a:r>
            <a:endParaRPr lang="ru-RU" sz="2400" dirty="0" smtClean="0">
              <a:solidFill>
                <a:schemeClr val="bg1"/>
              </a:solidFill>
            </a:endParaRPr>
          </a:p>
          <a:p>
            <a:pPr marL="0" indent="0" algn="just">
              <a:lnSpc>
                <a:spcPct val="100000"/>
              </a:lnSpc>
              <a:spcBef>
                <a:spcPts val="0"/>
              </a:spcBef>
              <a:buNone/>
            </a:pPr>
            <a:endParaRPr lang="en-US" sz="1500" dirty="0">
              <a:solidFill>
                <a:schemeClr val="bg1"/>
              </a:solidFill>
            </a:endParaRPr>
          </a:p>
          <a:p>
            <a:pPr lvl="1" algn="just">
              <a:lnSpc>
                <a:spcPct val="100000"/>
              </a:lnSpc>
              <a:spcBef>
                <a:spcPts val="0"/>
              </a:spcBef>
            </a:pPr>
            <a:r>
              <a:rPr lang="ru-RU" dirty="0">
                <a:solidFill>
                  <a:srgbClr val="FFC000"/>
                </a:solidFill>
                <a:effectLst>
                  <a:outerShdw blurRad="38100" dist="38100" dir="2700000" algn="tl">
                    <a:srgbClr val="000000">
                      <a:alpha val="43137"/>
                    </a:srgbClr>
                  </a:outerShdw>
                </a:effectLst>
              </a:rPr>
              <a:t>нарушава ред </a:t>
            </a:r>
            <a:r>
              <a:rPr lang="ru-RU" dirty="0">
                <a:solidFill>
                  <a:schemeClr val="bg1"/>
                </a:solidFill>
              </a:rPr>
              <a:t>на гласачком месту</a:t>
            </a:r>
            <a:endParaRPr lang="ru-RU" dirty="0" smtClean="0">
              <a:solidFill>
                <a:schemeClr val="bg1"/>
              </a:solidFill>
            </a:endParaRPr>
          </a:p>
          <a:p>
            <a:pPr lvl="1" algn="just">
              <a:lnSpc>
                <a:spcPct val="100000"/>
              </a:lnSpc>
              <a:spcBef>
                <a:spcPts val="0"/>
              </a:spcBef>
            </a:pPr>
            <a:endParaRPr lang="en-US" sz="1500" dirty="0" smtClean="0">
              <a:solidFill>
                <a:schemeClr val="bg1"/>
              </a:solidFill>
            </a:endParaRPr>
          </a:p>
          <a:p>
            <a:pPr lvl="1" algn="just">
              <a:lnSpc>
                <a:spcPct val="100000"/>
              </a:lnSpc>
              <a:spcBef>
                <a:spcPts val="0"/>
              </a:spcBef>
            </a:pPr>
            <a:r>
              <a:rPr lang="ru-RU" dirty="0" smtClean="0">
                <a:solidFill>
                  <a:srgbClr val="FFC000"/>
                </a:solidFill>
                <a:effectLst>
                  <a:outerShdw blurRad="38100" dist="38100" dir="2700000" algn="tl">
                    <a:srgbClr val="000000">
                      <a:alpha val="43137"/>
                    </a:srgbClr>
                  </a:outerShdw>
                </a:effectLst>
              </a:rPr>
              <a:t>користи </a:t>
            </a:r>
            <a:r>
              <a:rPr lang="ru-RU" dirty="0">
                <a:solidFill>
                  <a:srgbClr val="FFC000"/>
                </a:solidFill>
                <a:effectLst>
                  <a:outerShdw blurRad="38100" dist="38100" dir="2700000" algn="tl">
                    <a:srgbClr val="000000">
                      <a:alpha val="43137"/>
                    </a:srgbClr>
                  </a:outerShdw>
                </a:effectLst>
              </a:rPr>
              <a:t>мобилни телефон </a:t>
            </a:r>
            <a:r>
              <a:rPr lang="ru-RU" dirty="0">
                <a:solidFill>
                  <a:schemeClr val="bg1"/>
                </a:solidFill>
              </a:rPr>
              <a:t>или друга средства веза и комуникација</a:t>
            </a:r>
            <a:endParaRPr lang="sr-Cyrl-RS" dirty="0" smtClean="0">
              <a:solidFill>
                <a:schemeClr val="bg1"/>
              </a:solidFill>
            </a:endParaRPr>
          </a:p>
          <a:p>
            <a:pPr lvl="1" algn="just">
              <a:lnSpc>
                <a:spcPct val="100000"/>
              </a:lnSpc>
              <a:spcBef>
                <a:spcPts val="0"/>
              </a:spcBef>
            </a:pPr>
            <a:endParaRPr lang="sr-Cyrl-RS" sz="1500" dirty="0">
              <a:solidFill>
                <a:schemeClr val="bg1"/>
              </a:solidFill>
            </a:endParaRPr>
          </a:p>
          <a:p>
            <a:pPr lvl="1" algn="just">
              <a:lnSpc>
                <a:spcPct val="100000"/>
              </a:lnSpc>
              <a:spcBef>
                <a:spcPts val="0"/>
              </a:spcBef>
            </a:pPr>
            <a:r>
              <a:rPr lang="ru-RU" dirty="0" smtClean="0">
                <a:solidFill>
                  <a:srgbClr val="FFC000"/>
                </a:solidFill>
                <a:effectLst>
                  <a:outerShdw blurRad="38100" dist="38100" dir="2700000" algn="tl">
                    <a:srgbClr val="000000">
                      <a:alpha val="43137"/>
                    </a:srgbClr>
                  </a:outerShdw>
                </a:effectLst>
              </a:rPr>
              <a:t>омета </a:t>
            </a:r>
            <a:r>
              <a:rPr lang="ru-RU" dirty="0">
                <a:solidFill>
                  <a:srgbClr val="FFC000"/>
                </a:solidFill>
                <a:effectLst>
                  <a:outerShdw blurRad="38100" dist="38100" dir="2700000" algn="tl">
                    <a:srgbClr val="000000">
                      <a:alpha val="43137"/>
                    </a:srgbClr>
                  </a:outerShdw>
                </a:effectLst>
              </a:rPr>
              <a:t>рад </a:t>
            </a:r>
            <a:r>
              <a:rPr lang="ru-RU" dirty="0">
                <a:solidFill>
                  <a:schemeClr val="bg1"/>
                </a:solidFill>
              </a:rPr>
              <a:t>гласачког одбора</a:t>
            </a:r>
            <a:endParaRPr lang="ru-RU" dirty="0" smtClean="0">
              <a:solidFill>
                <a:schemeClr val="bg1"/>
              </a:solidFill>
            </a:endParaRPr>
          </a:p>
          <a:p>
            <a:pPr lvl="1" algn="just">
              <a:lnSpc>
                <a:spcPct val="100000"/>
              </a:lnSpc>
              <a:spcBef>
                <a:spcPts val="0"/>
              </a:spcBef>
            </a:pPr>
            <a:endParaRPr lang="en-US" sz="1500" dirty="0">
              <a:solidFill>
                <a:schemeClr val="bg1"/>
              </a:solidFill>
            </a:endParaRPr>
          </a:p>
          <a:p>
            <a:pPr marL="0" indent="0" algn="just">
              <a:lnSpc>
                <a:spcPct val="100000"/>
              </a:lnSpc>
              <a:spcBef>
                <a:spcPts val="0"/>
              </a:spcBef>
              <a:buNone/>
            </a:pPr>
            <a:r>
              <a:rPr lang="ru-RU" sz="2400" dirty="0">
                <a:solidFill>
                  <a:schemeClr val="bg1"/>
                </a:solidFill>
              </a:rPr>
              <a:t>У случају да гласачки одбор удаљи посматрача са гласачког места, непходно је да то и констатује у Записнику о раду гласачког одбора и да о томе обавести РИК, преко поткомисије.</a:t>
            </a:r>
            <a:endParaRPr lang="ru-RU" sz="2400" dirty="0" smtClean="0">
              <a:solidFill>
                <a:schemeClr val="bg1"/>
              </a:solidFill>
            </a:endParaRPr>
          </a:p>
          <a:p>
            <a:pPr marL="0" indent="0" algn="just">
              <a:lnSpc>
                <a:spcPct val="100000"/>
              </a:lnSpc>
              <a:spcBef>
                <a:spcPts val="0"/>
              </a:spcBef>
              <a:buNone/>
            </a:pPr>
            <a:endParaRPr lang="en-US" sz="1500" dirty="0">
              <a:solidFill>
                <a:schemeClr val="bg1"/>
              </a:solidFill>
            </a:endParaRPr>
          </a:p>
          <a:p>
            <a:pPr marL="0" indent="0" algn="just">
              <a:lnSpc>
                <a:spcPct val="100000"/>
              </a:lnSpc>
              <a:spcBef>
                <a:spcPts val="0"/>
              </a:spcBef>
              <a:buNone/>
            </a:pPr>
            <a:r>
              <a:rPr lang="ru-RU" sz="2400" b="1" dirty="0">
                <a:solidFill>
                  <a:srgbClr val="FFC000"/>
                </a:solidFill>
              </a:rPr>
              <a:t>Представници медија </a:t>
            </a:r>
            <a:r>
              <a:rPr lang="ru-RU" sz="2400" dirty="0">
                <a:solidFill>
                  <a:schemeClr val="bg1"/>
                </a:solidFill>
              </a:rPr>
              <a:t>могу доћи на гласачко место </a:t>
            </a:r>
            <a:r>
              <a:rPr lang="ru-RU" sz="2400" i="1" dirty="0">
                <a:solidFill>
                  <a:srgbClr val="FFC000"/>
                </a:solidFill>
                <a:effectLst>
                  <a:outerShdw blurRad="38100" dist="38100" dir="2700000" algn="tl">
                    <a:srgbClr val="000000">
                      <a:alpha val="43137"/>
                    </a:srgbClr>
                  </a:outerShdw>
                </a:effectLst>
              </a:rPr>
              <a:t>да би припремили извештај о току гласања, уз претходну најаву поткомисији или координатору РИК</a:t>
            </a:r>
            <a:r>
              <a:rPr lang="ru-RU" sz="2400" dirty="0">
                <a:solidFill>
                  <a:schemeClr val="bg1"/>
                </a:solidFill>
              </a:rPr>
              <a:t>, и мимо тога се не смеју задржавати на гласачком месту</a:t>
            </a:r>
            <a:r>
              <a:rPr lang="ru-RU"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94496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1000"/>
                                        <p:tgtEl>
                                          <p:spTgt spid="3">
                                            <p:txEl>
                                              <p:pRg st="4" end="4"/>
                                            </p:txEl>
                                          </p:spTgt>
                                        </p:tgtEl>
                                      </p:cBhvr>
                                    </p:animEffect>
                                  </p:childTnLst>
                                </p:cTn>
                              </p:par>
                            </p:childTnLst>
                          </p:cTn>
                        </p:par>
                        <p:par>
                          <p:cTn id="12" fill="hold">
                            <p:stCondLst>
                              <p:cond delay="2500"/>
                            </p:stCondLst>
                            <p:childTnLst>
                              <p:par>
                                <p:cTn id="13" presetID="10" presetClass="entr" presetSubtype="0" fill="hold" nodeType="afterEffect">
                                  <p:stCondLst>
                                    <p:cond delay="25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1000"/>
                                        <p:tgtEl>
                                          <p:spTgt spid="3">
                                            <p:txEl>
                                              <p:pRg st="6" end="6"/>
                                            </p:txEl>
                                          </p:spTgt>
                                        </p:tgtEl>
                                      </p:cBhvr>
                                    </p:animEffect>
                                  </p:childTnLst>
                                </p:cTn>
                              </p:par>
                            </p:childTnLst>
                          </p:cTn>
                        </p:par>
                        <p:par>
                          <p:cTn id="16" fill="hold">
                            <p:stCondLst>
                              <p:cond delay="3750"/>
                            </p:stCondLst>
                            <p:childTnLst>
                              <p:par>
                                <p:cTn id="17" presetID="10" presetClass="entr" presetSubtype="0" fill="hold" nodeType="afterEffect">
                                  <p:stCondLst>
                                    <p:cond delay="25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1000"/>
                                        <p:tgtEl>
                                          <p:spTgt spid="3">
                                            <p:txEl>
                                              <p:pRg st="8" end="8"/>
                                            </p:txEl>
                                          </p:spTgt>
                                        </p:tgtEl>
                                      </p:cBhvr>
                                    </p:animEffect>
                                  </p:childTnLst>
                                </p:cTn>
                              </p:par>
                            </p:childTnLst>
                          </p:cTn>
                        </p:par>
                        <p:par>
                          <p:cTn id="20" fill="hold">
                            <p:stCondLst>
                              <p:cond delay="5000"/>
                            </p:stCondLst>
                            <p:childTnLst>
                              <p:par>
                                <p:cTn id="21" presetID="10" presetClass="entr" presetSubtype="0" fill="hold" nodeType="afterEffect">
                                  <p:stCondLst>
                                    <p:cond delay="250"/>
                                  </p:stCondLst>
                                  <p:childTnLst>
                                    <p:set>
                                      <p:cBhvr>
                                        <p:cTn id="22" dur="1" fill="hold">
                                          <p:stCondLst>
                                            <p:cond delay="0"/>
                                          </p:stCondLst>
                                        </p:cTn>
                                        <p:tgtEl>
                                          <p:spTgt spid="3">
                                            <p:txEl>
                                              <p:pRg st="10" end="10"/>
                                            </p:txEl>
                                          </p:spTgt>
                                        </p:tgtEl>
                                        <p:attrNameLst>
                                          <p:attrName>style.visibility</p:attrName>
                                        </p:attrNameLst>
                                      </p:cBhvr>
                                      <p:to>
                                        <p:strVal val="visible"/>
                                      </p:to>
                                    </p:set>
                                    <p:animEffect transition="in" filter="fade">
                                      <p:cBhvr>
                                        <p:cTn id="23" dur="1000"/>
                                        <p:tgtEl>
                                          <p:spTgt spid="3">
                                            <p:txEl>
                                              <p:pRg st="10" end="10"/>
                                            </p:txEl>
                                          </p:spTgt>
                                        </p:tgtEl>
                                      </p:cBhvr>
                                    </p:animEffect>
                                  </p:childTnLst>
                                </p:cTn>
                              </p:par>
                            </p:childTnLst>
                          </p:cTn>
                        </p:par>
                        <p:par>
                          <p:cTn id="24" fill="hold">
                            <p:stCondLst>
                              <p:cond delay="6250"/>
                            </p:stCondLst>
                            <p:childTnLst>
                              <p:par>
                                <p:cTn id="25" presetID="10" presetClass="entr" presetSubtype="0" fill="hold" nodeType="afterEffect">
                                  <p:stCondLst>
                                    <p:cond delay="250"/>
                                  </p:stCondLst>
                                  <p:childTnLst>
                                    <p:set>
                                      <p:cBhvr>
                                        <p:cTn id="26" dur="1" fill="hold">
                                          <p:stCondLst>
                                            <p:cond delay="0"/>
                                          </p:stCondLst>
                                        </p:cTn>
                                        <p:tgtEl>
                                          <p:spTgt spid="3">
                                            <p:txEl>
                                              <p:pRg st="12" end="12"/>
                                            </p:txEl>
                                          </p:spTgt>
                                        </p:tgtEl>
                                        <p:attrNameLst>
                                          <p:attrName>style.visibility</p:attrName>
                                        </p:attrNameLst>
                                      </p:cBhvr>
                                      <p:to>
                                        <p:strVal val="visible"/>
                                      </p:to>
                                    </p:set>
                                    <p:animEffect transition="in" filter="fade">
                                      <p:cBhvr>
                                        <p:cTn id="27" dur="1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103" y="290556"/>
            <a:ext cx="11562460" cy="6281159"/>
          </a:xfrm>
        </p:spPr>
        <p:txBody>
          <a:bodyPr>
            <a:noAutofit/>
          </a:bodyPr>
          <a:lstStyle/>
          <a:p>
            <a:pPr marL="0" indent="0" algn="just">
              <a:lnSpc>
                <a:spcPct val="100000"/>
              </a:lnSpc>
              <a:spcBef>
                <a:spcPts val="0"/>
              </a:spcBef>
              <a:buNone/>
            </a:pPr>
            <a:endParaRPr lang="ru-RU" sz="2400" b="1" dirty="0" smtClean="0">
              <a:solidFill>
                <a:schemeClr val="bg1"/>
              </a:solidFill>
            </a:endParaRPr>
          </a:p>
          <a:p>
            <a:pPr marL="0" indent="0" algn="just">
              <a:lnSpc>
                <a:spcPct val="100000"/>
              </a:lnSpc>
              <a:spcBef>
                <a:spcPts val="0"/>
              </a:spcBef>
              <a:buNone/>
            </a:pPr>
            <a:r>
              <a:rPr lang="ru-RU" sz="2400" b="1" dirty="0" smtClean="0">
                <a:solidFill>
                  <a:srgbClr val="FFC000"/>
                </a:solidFill>
                <a:effectLst>
                  <a:outerShdw blurRad="38100" dist="38100" dir="2700000" algn="tl">
                    <a:srgbClr val="000000">
                      <a:alpha val="43137"/>
                    </a:srgbClr>
                  </a:outerShdw>
                </a:effectLst>
              </a:rPr>
              <a:t>Нарушавање реда на гласачком месту </a:t>
            </a:r>
            <a:r>
              <a:rPr lang="ru-RU" sz="2400" b="1" dirty="0" smtClean="0">
                <a:solidFill>
                  <a:schemeClr val="bg1"/>
                </a:solidFill>
              </a:rPr>
              <a:t>су</a:t>
            </a:r>
            <a:r>
              <a:rPr lang="ru-RU" sz="2400" dirty="0" smtClean="0">
                <a:solidFill>
                  <a:schemeClr val="bg1"/>
                </a:solidFill>
              </a:rPr>
              <a:t> </a:t>
            </a:r>
            <a:r>
              <a:rPr lang="ru-RU" sz="2400" dirty="0" smtClean="0">
                <a:solidFill>
                  <a:schemeClr val="bg1"/>
                </a:solidFill>
                <a:effectLst>
                  <a:outerShdw blurRad="38100" dist="38100" dir="2700000" algn="tl">
                    <a:srgbClr val="000000">
                      <a:alpha val="43137"/>
                    </a:srgbClr>
                  </a:outerShdw>
                </a:effectLst>
              </a:rPr>
              <a:t>све </a:t>
            </a:r>
            <a:r>
              <a:rPr lang="ru-RU" sz="2400" dirty="0">
                <a:solidFill>
                  <a:schemeClr val="bg1"/>
                </a:solidFill>
                <a:effectLst>
                  <a:outerShdw blurRad="38100" dist="38100" dir="2700000" algn="tl">
                    <a:srgbClr val="000000">
                      <a:alpha val="43137"/>
                    </a:srgbClr>
                  </a:outerShdw>
                </a:effectLst>
              </a:rPr>
              <a:t>радње </a:t>
            </a:r>
            <a:r>
              <a:rPr lang="ru-RU" sz="2400" dirty="0" smtClean="0">
                <a:solidFill>
                  <a:schemeClr val="bg1"/>
                </a:solidFill>
                <a:effectLst>
                  <a:outerShdw blurRad="38100" dist="38100" dir="2700000" algn="tl">
                    <a:srgbClr val="000000">
                      <a:alpha val="43137"/>
                    </a:srgbClr>
                  </a:outerShdw>
                </a:effectLst>
              </a:rPr>
              <a:t>којима </a:t>
            </a:r>
            <a:r>
              <a:rPr lang="ru-RU" sz="2400" dirty="0">
                <a:solidFill>
                  <a:schemeClr val="bg1"/>
                </a:solidFill>
                <a:effectLst>
                  <a:outerShdw blurRad="38100" dist="38100" dir="2700000" algn="tl">
                    <a:srgbClr val="000000">
                      <a:alpha val="43137"/>
                    </a:srgbClr>
                  </a:outerShdw>
                </a:effectLst>
              </a:rPr>
              <a:t>се повређује тајност </a:t>
            </a:r>
            <a:r>
              <a:rPr lang="ru-RU" sz="2400" dirty="0">
                <a:solidFill>
                  <a:schemeClr val="bg1"/>
                </a:solidFill>
              </a:rPr>
              <a:t>гласања (на пример, да неко стоји у близини паравана и посматра како гласачи попуњавају гласачке листиће) или се утиче на одлуку гласача о томе како ће гласати (на пример, вршење пропаганде на гласачком месту или истицање недозвољеног пропагандног материјала на гласачком месту и на удаљености до 50 метара од гласачког места).</a:t>
            </a:r>
            <a:endParaRPr lang="en-US" sz="2400" dirty="0">
              <a:solidFill>
                <a:schemeClr val="bg1"/>
              </a:solidFill>
            </a:endParaRPr>
          </a:p>
          <a:p>
            <a:pPr marL="0" indent="0" algn="just">
              <a:lnSpc>
                <a:spcPct val="100000"/>
              </a:lnSpc>
              <a:spcBef>
                <a:spcPts val="0"/>
              </a:spcBef>
              <a:buNone/>
            </a:pPr>
            <a:endParaRPr lang="ru-RU" sz="2400" dirty="0" smtClean="0">
              <a:solidFill>
                <a:schemeClr val="bg1"/>
              </a:solidFill>
            </a:endParaRPr>
          </a:p>
          <a:p>
            <a:pPr marL="0" indent="0" algn="just">
              <a:lnSpc>
                <a:spcPct val="100000"/>
              </a:lnSpc>
              <a:spcBef>
                <a:spcPts val="0"/>
              </a:spcBef>
              <a:buNone/>
            </a:pPr>
            <a:r>
              <a:rPr lang="ru-RU" sz="2400" dirty="0" smtClean="0">
                <a:solidFill>
                  <a:schemeClr val="bg1"/>
                </a:solidFill>
              </a:rPr>
              <a:t>Осим </a:t>
            </a:r>
            <a:r>
              <a:rPr lang="ru-RU" sz="2400" dirty="0">
                <a:solidFill>
                  <a:schemeClr val="bg1"/>
                </a:solidFill>
              </a:rPr>
              <a:t>тога, под нарушавањем реда на </a:t>
            </a:r>
            <a:r>
              <a:rPr lang="ru-RU" sz="2400" dirty="0" smtClean="0">
                <a:solidFill>
                  <a:schemeClr val="bg1"/>
                </a:solidFill>
              </a:rPr>
              <a:t>гласачком месту </a:t>
            </a:r>
            <a:r>
              <a:rPr lang="ru-RU" sz="2400" dirty="0">
                <a:solidFill>
                  <a:schemeClr val="bg1"/>
                </a:solidFill>
              </a:rPr>
              <a:t>подразумева се </a:t>
            </a:r>
            <a:r>
              <a:rPr lang="ru-RU" sz="2400" dirty="0" smtClean="0">
                <a:solidFill>
                  <a:schemeClr val="bg1"/>
                </a:solidFill>
              </a:rPr>
              <a:t>и:</a:t>
            </a:r>
          </a:p>
          <a:p>
            <a:pPr marL="0" indent="0" algn="just">
              <a:lnSpc>
                <a:spcPct val="100000"/>
              </a:lnSpc>
              <a:spcBef>
                <a:spcPts val="0"/>
              </a:spcBef>
              <a:buNone/>
            </a:pPr>
            <a:endParaRPr lang="en-US" sz="1500" dirty="0">
              <a:solidFill>
                <a:schemeClr val="bg1"/>
              </a:solidFill>
            </a:endParaRPr>
          </a:p>
          <a:p>
            <a:pPr marL="401638" lvl="1" algn="just">
              <a:lnSpc>
                <a:spcPct val="100000"/>
              </a:lnSpc>
              <a:spcBef>
                <a:spcPts val="0"/>
              </a:spcBef>
            </a:pPr>
            <a:r>
              <a:rPr lang="ru-RU" dirty="0" smtClean="0">
                <a:solidFill>
                  <a:srgbClr val="FFC000"/>
                </a:solidFill>
                <a:effectLst>
                  <a:outerShdw blurRad="38100" dist="38100" dir="2700000" algn="tl">
                    <a:srgbClr val="000000">
                      <a:alpha val="43137"/>
                    </a:srgbClr>
                  </a:outerShdw>
                </a:effectLst>
              </a:rPr>
              <a:t>коришћења </a:t>
            </a:r>
            <a:r>
              <a:rPr lang="ru-RU" dirty="0">
                <a:solidFill>
                  <a:srgbClr val="FFC000"/>
                </a:solidFill>
                <a:effectLst>
                  <a:outerShdw blurRad="38100" dist="38100" dir="2700000" algn="tl">
                    <a:srgbClr val="000000">
                      <a:alpha val="43137"/>
                    </a:srgbClr>
                  </a:outerShdw>
                </a:effectLst>
              </a:rPr>
              <a:t>фотоапарата и камера</a:t>
            </a:r>
            <a:endParaRPr lang="ru-RU" dirty="0" smtClean="0">
              <a:solidFill>
                <a:srgbClr val="FFC000"/>
              </a:solidFill>
              <a:effectLst>
                <a:outerShdw blurRad="38100" dist="38100" dir="2700000" algn="tl">
                  <a:srgbClr val="000000">
                    <a:alpha val="43137"/>
                  </a:srgbClr>
                </a:outerShdw>
              </a:effectLst>
            </a:endParaRPr>
          </a:p>
          <a:p>
            <a:pPr marL="401638" lvl="1" algn="just">
              <a:lnSpc>
                <a:spcPct val="100000"/>
              </a:lnSpc>
              <a:spcBef>
                <a:spcPts val="0"/>
              </a:spcBef>
            </a:pPr>
            <a:endParaRPr lang="en-US" sz="1500" dirty="0">
              <a:solidFill>
                <a:schemeClr val="bg1"/>
              </a:solidFill>
            </a:endParaRPr>
          </a:p>
          <a:p>
            <a:pPr marL="401638" lvl="1" algn="just">
              <a:lnSpc>
                <a:spcPct val="100000"/>
              </a:lnSpc>
              <a:spcBef>
                <a:spcPts val="0"/>
              </a:spcBef>
            </a:pPr>
            <a:r>
              <a:rPr lang="ru-RU" dirty="0" smtClean="0">
                <a:solidFill>
                  <a:srgbClr val="FFC000"/>
                </a:solidFill>
                <a:effectLst>
                  <a:outerShdw blurRad="38100" dist="38100" dir="2700000" algn="tl">
                    <a:srgbClr val="000000">
                      <a:alpha val="43137"/>
                    </a:srgbClr>
                  </a:outerShdw>
                </a:effectLst>
              </a:rPr>
              <a:t>прављења </a:t>
            </a:r>
            <a:r>
              <a:rPr lang="ru-RU" dirty="0">
                <a:solidFill>
                  <a:srgbClr val="FFC000"/>
                </a:solidFill>
                <a:effectLst>
                  <a:outerShdw blurRad="38100" dist="38100" dir="2700000" algn="tl">
                    <a:srgbClr val="000000">
                      <a:alpha val="43137"/>
                    </a:srgbClr>
                  </a:outerShdw>
                </a:effectLst>
              </a:rPr>
              <a:t>спискова гласача </a:t>
            </a:r>
            <a:r>
              <a:rPr lang="ru-RU" dirty="0">
                <a:solidFill>
                  <a:schemeClr val="bg1"/>
                </a:solidFill>
              </a:rPr>
              <a:t>који су изашли или нису изашли на гласање (на пример, уписивање на посебном папиру имена или редних бројева у изводу из бирачког списка гласача који су изашли или нису изашли да гласају)</a:t>
            </a:r>
            <a:endParaRPr lang="en-US" dirty="0">
              <a:solidFill>
                <a:schemeClr val="bg1"/>
              </a:solidFill>
            </a:endParaRPr>
          </a:p>
        </p:txBody>
      </p:sp>
    </p:spTree>
    <p:extLst>
      <p:ext uri="{BB962C8B-B14F-4D97-AF65-F5344CB8AC3E}">
        <p14:creationId xmlns:p14="http://schemas.microsoft.com/office/powerpoint/2010/main" val="2905218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740" y="401652"/>
            <a:ext cx="11468456" cy="6127335"/>
          </a:xfrm>
        </p:spPr>
        <p:txBody>
          <a:bodyPr>
            <a:noAutofit/>
          </a:bodyPr>
          <a:lstStyle/>
          <a:p>
            <a:pPr marL="0" indent="0" algn="just">
              <a:lnSpc>
                <a:spcPct val="100000"/>
              </a:lnSpc>
              <a:spcBef>
                <a:spcPts val="0"/>
              </a:spcBef>
              <a:buNone/>
            </a:pPr>
            <a:endParaRPr lang="sr-Cyrl-RS" sz="1500" b="1" dirty="0" smtClean="0">
              <a:solidFill>
                <a:schemeClr val="bg1"/>
              </a:solidFill>
            </a:endParaRPr>
          </a:p>
          <a:p>
            <a:pPr marL="0" indent="0" algn="just">
              <a:lnSpc>
                <a:spcPct val="100000"/>
              </a:lnSpc>
              <a:spcBef>
                <a:spcPts val="0"/>
              </a:spcBef>
              <a:buNone/>
            </a:pPr>
            <a:r>
              <a:rPr lang="sr-Cyrl-RS" sz="2400" b="1" dirty="0" smtClean="0">
                <a:solidFill>
                  <a:schemeClr val="bg1"/>
                </a:solidFill>
              </a:rPr>
              <a:t>! </a:t>
            </a:r>
            <a:r>
              <a:rPr lang="sr-Cyrl-RS" sz="2400" b="1" dirty="0">
                <a:solidFill>
                  <a:schemeClr val="bg1"/>
                </a:solidFill>
              </a:rPr>
              <a:t>ОБРАТИТИ ПАЖЊУ</a:t>
            </a:r>
            <a:r>
              <a:rPr lang="sr-Cyrl-RS" sz="2400" b="1" dirty="0" smtClean="0">
                <a:solidFill>
                  <a:schemeClr val="bg1"/>
                </a:solidFill>
              </a:rPr>
              <a:t>:</a:t>
            </a:r>
            <a:endParaRPr lang="sr-Cyrl-RS" sz="2400" dirty="0" smtClean="0">
              <a:solidFill>
                <a:schemeClr val="bg1"/>
              </a:solidFill>
            </a:endParaRPr>
          </a:p>
          <a:p>
            <a:pPr marL="0" indent="0" algn="just">
              <a:lnSpc>
                <a:spcPct val="100000"/>
              </a:lnSpc>
              <a:spcBef>
                <a:spcPts val="0"/>
              </a:spcBef>
              <a:buNone/>
            </a:pPr>
            <a:endParaRPr lang="sr-Cyrl-RS" sz="1500" dirty="0">
              <a:solidFill>
                <a:schemeClr val="bg1"/>
              </a:solidFill>
            </a:endParaRPr>
          </a:p>
          <a:p>
            <a:pPr marL="0" indent="0" algn="just">
              <a:lnSpc>
                <a:spcPct val="100000"/>
              </a:lnSpc>
              <a:spcBef>
                <a:spcPts val="0"/>
              </a:spcBef>
              <a:buNone/>
            </a:pPr>
            <a:r>
              <a:rPr lang="ru-RU" sz="2000" dirty="0">
                <a:solidFill>
                  <a:schemeClr val="bg1"/>
                </a:solidFill>
              </a:rPr>
              <a:t>На гласачком месту је дозвољено уписивање цртица на посебном листу хартије, као евиденција о излазности гласача. Ово посебно важи за она гласачка места која током гласања буду одређена да шаљу извештаје поткомисијама о излазности гласача, у складу са посебним Упутством за праћење излазности гласача на републичком референдуму</a:t>
            </a:r>
            <a:r>
              <a:rPr lang="ru-RU" sz="2000" dirty="0" smtClean="0">
                <a:solidFill>
                  <a:schemeClr val="bg1"/>
                </a:solidFill>
              </a:rPr>
              <a:t>.</a:t>
            </a:r>
            <a:endParaRPr lang="en-US" sz="2000" dirty="0">
              <a:solidFill>
                <a:schemeClr val="bg1"/>
              </a:solidFill>
            </a:endParaRPr>
          </a:p>
          <a:p>
            <a:pPr marL="0" indent="0" algn="just">
              <a:lnSpc>
                <a:spcPct val="100000"/>
              </a:lnSpc>
              <a:spcBef>
                <a:spcPts val="0"/>
              </a:spcBef>
              <a:buNone/>
            </a:pPr>
            <a:endParaRPr lang="ru-RU" sz="1400" dirty="0" smtClean="0">
              <a:solidFill>
                <a:schemeClr val="bg1"/>
              </a:solidFill>
            </a:endParaRPr>
          </a:p>
          <a:p>
            <a:pPr marL="0" indent="0" algn="just">
              <a:lnSpc>
                <a:spcPct val="100000"/>
              </a:lnSpc>
              <a:spcBef>
                <a:spcPts val="0"/>
              </a:spcBef>
              <a:buNone/>
            </a:pPr>
            <a:r>
              <a:rPr lang="ru-RU" sz="2000" dirty="0">
                <a:solidFill>
                  <a:schemeClr val="bg1"/>
                </a:solidFill>
              </a:rPr>
              <a:t>Ако на гласачком месту дође до нарушавања реда, на гласачком одбору је да тај ред успостави, са </a:t>
            </a:r>
            <a:r>
              <a:rPr lang="ru-RU" sz="2000" dirty="0">
                <a:solidFill>
                  <a:srgbClr val="FFC000"/>
                </a:solidFill>
                <a:effectLst>
                  <a:outerShdw blurRad="38100" dist="38100" dir="2700000" algn="tl">
                    <a:srgbClr val="000000">
                      <a:alpha val="43137"/>
                    </a:srgbClr>
                  </a:outerShdw>
                </a:effectLst>
              </a:rPr>
              <a:t>правом да гласање прекине док се ред не успостави</a:t>
            </a:r>
            <a:r>
              <a:rPr lang="ru-RU" sz="2000" dirty="0">
                <a:solidFill>
                  <a:schemeClr val="bg1"/>
                </a:solidFill>
              </a:rPr>
              <a:t>. </a:t>
            </a:r>
            <a:endParaRPr lang="ru-RU" sz="2000" dirty="0" smtClean="0">
              <a:solidFill>
                <a:schemeClr val="bg1"/>
              </a:solidFill>
            </a:endParaRPr>
          </a:p>
          <a:p>
            <a:pPr marL="0" indent="0" algn="just">
              <a:lnSpc>
                <a:spcPct val="100000"/>
              </a:lnSpc>
              <a:spcBef>
                <a:spcPts val="0"/>
              </a:spcBef>
              <a:buNone/>
            </a:pPr>
            <a:endParaRPr lang="en-US" sz="1400" dirty="0">
              <a:solidFill>
                <a:schemeClr val="bg1"/>
              </a:solidFill>
            </a:endParaRPr>
          </a:p>
          <a:p>
            <a:pPr marL="0" indent="0" algn="just">
              <a:lnSpc>
                <a:spcPct val="100000"/>
              </a:lnSpc>
              <a:spcBef>
                <a:spcPts val="0"/>
              </a:spcBef>
              <a:buNone/>
            </a:pPr>
            <a:r>
              <a:rPr lang="ru-RU" sz="2000" dirty="0">
                <a:solidFill>
                  <a:schemeClr val="bg1"/>
                </a:solidFill>
              </a:rPr>
              <a:t>У случају да дође до прекида гласања, гласачки одбор је у обавези да у Записнику о раду гласачког одбора наведе разлоге за прекид и колико је прекид трајао.</a:t>
            </a:r>
            <a:endParaRPr lang="en-US" sz="2000" dirty="0">
              <a:solidFill>
                <a:schemeClr val="bg1"/>
              </a:solidFill>
            </a:endParaRPr>
          </a:p>
          <a:p>
            <a:pPr marL="0" indent="0" algn="just">
              <a:lnSpc>
                <a:spcPct val="100000"/>
              </a:lnSpc>
              <a:spcBef>
                <a:spcPts val="0"/>
              </a:spcBef>
              <a:buNone/>
            </a:pPr>
            <a:endParaRPr lang="ru-RU" sz="1400" dirty="0" smtClean="0">
              <a:solidFill>
                <a:schemeClr val="bg1"/>
              </a:solidFill>
            </a:endParaRPr>
          </a:p>
          <a:p>
            <a:pPr marL="0" indent="0" algn="just">
              <a:lnSpc>
                <a:spcPct val="100000"/>
              </a:lnSpc>
              <a:spcBef>
                <a:spcPts val="0"/>
              </a:spcBef>
              <a:buNone/>
            </a:pPr>
            <a:r>
              <a:rPr lang="ru-RU" sz="2000" dirty="0">
                <a:solidFill>
                  <a:schemeClr val="bg1"/>
                </a:solidFill>
              </a:rPr>
              <a:t>Ако је прекид гласања трајао дуже од једног часа, гласање се продужава за онолико времена колико је прекид трајао. </a:t>
            </a:r>
            <a:r>
              <a:rPr lang="ru-RU" sz="2000" dirty="0" smtClean="0">
                <a:solidFill>
                  <a:srgbClr val="FFC000"/>
                </a:solidFill>
                <a:effectLst>
                  <a:outerShdw blurRad="38100" dist="38100" dir="2700000" algn="tl">
                    <a:srgbClr val="000000">
                      <a:alpha val="43137"/>
                    </a:srgbClr>
                  </a:outerShdw>
                </a:effectLst>
              </a:rPr>
              <a:t>Ако је прекид трајао </a:t>
            </a:r>
            <a:r>
              <a:rPr lang="ru-RU" sz="2000" b="1" dirty="0" smtClean="0">
                <a:solidFill>
                  <a:srgbClr val="FFC000"/>
                </a:solidFill>
                <a:effectLst>
                  <a:outerShdw blurRad="38100" dist="38100" dir="2700000" algn="tl">
                    <a:srgbClr val="000000">
                      <a:alpha val="43137"/>
                    </a:srgbClr>
                  </a:outerShdw>
                </a:effectLst>
              </a:rPr>
              <a:t>краће од сат времена, гласање се не продужава</a:t>
            </a:r>
            <a:r>
              <a:rPr lang="ru-RU" sz="2000" dirty="0" smtClean="0">
                <a:solidFill>
                  <a:schemeClr val="bg1"/>
                </a:solidFill>
              </a:rPr>
              <a:t>.</a:t>
            </a:r>
          </a:p>
          <a:p>
            <a:pPr marL="0" indent="0" algn="just">
              <a:lnSpc>
                <a:spcPct val="100000"/>
              </a:lnSpc>
              <a:spcBef>
                <a:spcPts val="0"/>
              </a:spcBef>
              <a:buNone/>
            </a:pPr>
            <a:r>
              <a:rPr lang="ru-RU" sz="2000" dirty="0">
                <a:solidFill>
                  <a:schemeClr val="bg1"/>
                </a:solidFill>
              </a:rPr>
              <a:t>На </a:t>
            </a:r>
            <a:r>
              <a:rPr lang="ru-RU" sz="2000" dirty="0" smtClean="0">
                <a:solidFill>
                  <a:schemeClr val="bg1"/>
                </a:solidFill>
              </a:rPr>
              <a:t>пример - </a:t>
            </a:r>
            <a:r>
              <a:rPr lang="ru-RU" sz="2000" dirty="0">
                <a:solidFill>
                  <a:schemeClr val="bg1"/>
                </a:solidFill>
              </a:rPr>
              <a:t>ако је гласање прекинуто у 13,30 часова, а настављено у 14,55, </a:t>
            </a:r>
            <a:r>
              <a:rPr lang="ru-RU" sz="2000" dirty="0" smtClean="0">
                <a:solidFill>
                  <a:schemeClr val="bg1"/>
                </a:solidFill>
              </a:rPr>
              <a:t>гласачко место </a:t>
            </a:r>
            <a:r>
              <a:rPr lang="ru-RU" sz="2000" dirty="0">
                <a:solidFill>
                  <a:schemeClr val="bg1"/>
                </a:solidFill>
              </a:rPr>
              <a:t>треба да буде отворено до 21,25 часова.</a:t>
            </a:r>
            <a:endParaRPr lang="en-US" sz="2400" dirty="0">
              <a:solidFill>
                <a:schemeClr val="bg1"/>
              </a:solidFill>
            </a:endParaRPr>
          </a:p>
        </p:txBody>
      </p:sp>
    </p:spTree>
    <p:extLst>
      <p:ext uri="{BB962C8B-B14F-4D97-AF65-F5344CB8AC3E}">
        <p14:creationId xmlns:p14="http://schemas.microsoft.com/office/powerpoint/2010/main" val="183879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1000"/>
                                        <p:tgtEl>
                                          <p:spTgt spid="3">
                                            <p:txEl>
                                              <p:pRg st="3" end="3"/>
                                            </p:txEl>
                                          </p:spTgt>
                                        </p:tgtEl>
                                      </p:cBhvr>
                                    </p:animEffect>
                                  </p:childTnLst>
                                </p:cTn>
                              </p:par>
                            </p:childTnLst>
                          </p:cTn>
                        </p:par>
                        <p:par>
                          <p:cTn id="12" fill="hold">
                            <p:stCondLst>
                              <p:cond delay="2500"/>
                            </p:stCondLst>
                            <p:childTnLst>
                              <p:par>
                                <p:cTn id="13" presetID="10" presetClass="entr" presetSubtype="0" fill="hold" nodeType="afterEffect">
                                  <p:stCondLst>
                                    <p:cond delay="25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1000"/>
                                        <p:tgtEl>
                                          <p:spTgt spid="3">
                                            <p:txEl>
                                              <p:pRg st="5" end="5"/>
                                            </p:txEl>
                                          </p:spTgt>
                                        </p:tgtEl>
                                      </p:cBhvr>
                                    </p:animEffect>
                                  </p:childTnLst>
                                </p:cTn>
                              </p:par>
                            </p:childTnLst>
                          </p:cTn>
                        </p:par>
                        <p:par>
                          <p:cTn id="16" fill="hold">
                            <p:stCondLst>
                              <p:cond delay="3750"/>
                            </p:stCondLst>
                            <p:childTnLst>
                              <p:par>
                                <p:cTn id="17" presetID="10" presetClass="entr" presetSubtype="0" fill="hold" nodeType="afterEffect">
                                  <p:stCondLst>
                                    <p:cond delay="25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1000"/>
                                        <p:tgtEl>
                                          <p:spTgt spid="3">
                                            <p:txEl>
                                              <p:pRg st="7" end="7"/>
                                            </p:txEl>
                                          </p:spTgt>
                                        </p:tgtEl>
                                      </p:cBhvr>
                                    </p:animEffect>
                                  </p:childTnLst>
                                </p:cTn>
                              </p:par>
                            </p:childTnLst>
                          </p:cTn>
                        </p:par>
                        <p:par>
                          <p:cTn id="20" fill="hold">
                            <p:stCondLst>
                              <p:cond delay="5000"/>
                            </p:stCondLst>
                            <p:childTnLst>
                              <p:par>
                                <p:cTn id="21" presetID="10" presetClass="entr" presetSubtype="0" fill="hold" nodeType="afterEffect">
                                  <p:stCondLst>
                                    <p:cond delay="25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fade">
                                      <p:cBhvr>
                                        <p:cTn id="23" dur="1000"/>
                                        <p:tgtEl>
                                          <p:spTgt spid="3">
                                            <p:txEl>
                                              <p:pRg st="9" end="9"/>
                                            </p:txEl>
                                          </p:spTgt>
                                        </p:tgtEl>
                                      </p:cBhvr>
                                    </p:animEffect>
                                  </p:childTnLst>
                                </p:cTn>
                              </p:par>
                            </p:childTnLst>
                          </p:cTn>
                        </p:par>
                        <p:par>
                          <p:cTn id="24" fill="hold">
                            <p:stCondLst>
                              <p:cond delay="6250"/>
                            </p:stCondLst>
                            <p:childTnLst>
                              <p:par>
                                <p:cTn id="25" presetID="10" presetClass="entr" presetSubtype="0" fill="hold" nodeType="afterEffect">
                                  <p:stCondLst>
                                    <p:cond delay="25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740" y="401652"/>
            <a:ext cx="11468456" cy="6127335"/>
          </a:xfrm>
        </p:spPr>
        <p:txBody>
          <a:bodyPr>
            <a:noAutofit/>
          </a:bodyPr>
          <a:lstStyle/>
          <a:p>
            <a:pPr marL="0" indent="0" algn="just">
              <a:lnSpc>
                <a:spcPct val="100000"/>
              </a:lnSpc>
              <a:spcBef>
                <a:spcPts val="0"/>
              </a:spcBef>
              <a:buNone/>
            </a:pPr>
            <a:endParaRPr lang="ru-RU" sz="2400" b="1" dirty="0" smtClean="0">
              <a:solidFill>
                <a:schemeClr val="bg1"/>
              </a:solidFill>
            </a:endParaRPr>
          </a:p>
          <a:p>
            <a:pPr marL="0" indent="0" algn="just">
              <a:lnSpc>
                <a:spcPct val="100000"/>
              </a:lnSpc>
              <a:spcBef>
                <a:spcPts val="0"/>
              </a:spcBef>
              <a:buNone/>
            </a:pPr>
            <a:endParaRPr lang="ru-RU" sz="2400" b="1" dirty="0">
              <a:solidFill>
                <a:schemeClr val="bg1"/>
              </a:solidFill>
            </a:endParaRPr>
          </a:p>
          <a:p>
            <a:pPr marL="0" indent="0" algn="just">
              <a:lnSpc>
                <a:spcPct val="100000"/>
              </a:lnSpc>
              <a:spcBef>
                <a:spcPts val="0"/>
              </a:spcBef>
              <a:buNone/>
            </a:pPr>
            <a:endParaRPr lang="ru-RU" sz="2400" b="1" dirty="0" smtClean="0">
              <a:solidFill>
                <a:schemeClr val="bg1"/>
              </a:solidFill>
            </a:endParaRPr>
          </a:p>
          <a:p>
            <a:pPr marL="0" indent="0" algn="just">
              <a:lnSpc>
                <a:spcPct val="100000"/>
              </a:lnSpc>
              <a:spcBef>
                <a:spcPts val="0"/>
              </a:spcBef>
              <a:buNone/>
            </a:pPr>
            <a:endParaRPr lang="ru-RU" sz="2400" b="1" dirty="0">
              <a:solidFill>
                <a:schemeClr val="bg1"/>
              </a:solidFill>
            </a:endParaRPr>
          </a:p>
          <a:p>
            <a:pPr marL="0" indent="0" algn="just">
              <a:lnSpc>
                <a:spcPct val="100000"/>
              </a:lnSpc>
              <a:spcBef>
                <a:spcPts val="0"/>
              </a:spcBef>
              <a:buNone/>
            </a:pPr>
            <a:endParaRPr lang="ru-RU" sz="2400" b="1" dirty="0" smtClean="0">
              <a:solidFill>
                <a:schemeClr val="bg1"/>
              </a:solidFill>
            </a:endParaRPr>
          </a:p>
          <a:p>
            <a:pPr marL="0" indent="0" algn="just">
              <a:lnSpc>
                <a:spcPct val="100000"/>
              </a:lnSpc>
              <a:spcBef>
                <a:spcPts val="0"/>
              </a:spcBef>
              <a:buNone/>
            </a:pPr>
            <a:r>
              <a:rPr lang="ru-RU" sz="2400" b="1" dirty="0" smtClean="0">
                <a:solidFill>
                  <a:srgbClr val="FFC000"/>
                </a:solidFill>
                <a:effectLst>
                  <a:outerShdw blurRad="38100" dist="38100" dir="2700000" algn="tl">
                    <a:srgbClr val="000000">
                      <a:alpha val="43137"/>
                    </a:srgbClr>
                  </a:outerShdw>
                </a:effectLst>
              </a:rPr>
              <a:t>Припадници полиције на дужности</a:t>
            </a:r>
            <a:r>
              <a:rPr lang="ru-RU" sz="2400" dirty="0" smtClean="0">
                <a:solidFill>
                  <a:srgbClr val="FFC000"/>
                </a:solidFill>
                <a:effectLst>
                  <a:outerShdw blurRad="38100" dist="38100" dir="2700000" algn="tl">
                    <a:srgbClr val="000000">
                      <a:alpha val="43137"/>
                    </a:srgbClr>
                  </a:outerShdw>
                </a:effectLst>
              </a:rPr>
              <a:t> </a:t>
            </a:r>
            <a:r>
              <a:rPr lang="ru-RU" sz="2400" dirty="0" smtClean="0">
                <a:solidFill>
                  <a:schemeClr val="bg1"/>
                </a:solidFill>
              </a:rPr>
              <a:t>могу ући на гласачко место </a:t>
            </a:r>
            <a:r>
              <a:rPr lang="ru-RU" sz="2400" dirty="0" smtClean="0">
                <a:solidFill>
                  <a:srgbClr val="FFC000"/>
                </a:solidFill>
                <a:effectLst>
                  <a:outerShdw blurRad="38100" dist="38100" dir="2700000" algn="tl">
                    <a:srgbClr val="000000">
                      <a:alpha val="43137"/>
                    </a:srgbClr>
                  </a:outerShdw>
                </a:effectLst>
              </a:rPr>
              <a:t>само на позив </a:t>
            </a:r>
            <a:r>
              <a:rPr lang="ru-RU" sz="2400" b="1" u="sng" dirty="0" smtClean="0">
                <a:solidFill>
                  <a:srgbClr val="FFC000"/>
                </a:solidFill>
                <a:effectLst>
                  <a:outerShdw blurRad="38100" dist="38100" dir="2700000" algn="tl">
                    <a:srgbClr val="000000">
                      <a:alpha val="43137"/>
                    </a:srgbClr>
                  </a:outerShdw>
                </a:effectLst>
              </a:rPr>
              <a:t>председника</a:t>
            </a:r>
            <a:r>
              <a:rPr lang="ru-RU" sz="2400" dirty="0" smtClean="0">
                <a:solidFill>
                  <a:srgbClr val="FFC000"/>
                </a:solidFill>
                <a:effectLst>
                  <a:outerShdw blurRad="38100" dist="38100" dir="2700000" algn="tl">
                    <a:srgbClr val="000000">
                      <a:alpha val="43137"/>
                    </a:srgbClr>
                  </a:outerShdw>
                </a:effectLst>
              </a:rPr>
              <a:t> гласачког одбора</a:t>
            </a:r>
            <a:r>
              <a:rPr lang="ru-RU" sz="2400" dirty="0" smtClean="0">
                <a:solidFill>
                  <a:schemeClr val="bg1"/>
                </a:solidFill>
              </a:rPr>
              <a:t>, искључиво ако су на гласачком месту нарушени ред и мир. Изузетно, полицајац у униформи може да уђе на гласачко место на којем је уписан у извод из бирачког списка да би гласао, под условом да не носи оружје и друга средства принуде.</a:t>
            </a:r>
          </a:p>
          <a:p>
            <a:pPr marL="0" indent="0" algn="just">
              <a:lnSpc>
                <a:spcPct val="100000"/>
              </a:lnSpc>
              <a:spcBef>
                <a:spcPts val="0"/>
              </a:spcBef>
              <a:buNone/>
            </a:pPr>
            <a:endParaRPr lang="ru-RU" sz="2400" dirty="0" smtClean="0">
              <a:solidFill>
                <a:schemeClr val="bg1"/>
              </a:solidFill>
            </a:endParaRPr>
          </a:p>
          <a:p>
            <a:pPr marL="0" indent="0" algn="just">
              <a:lnSpc>
                <a:spcPct val="100000"/>
              </a:lnSpc>
              <a:spcBef>
                <a:spcPts val="0"/>
              </a:spcBef>
              <a:buNone/>
            </a:pPr>
            <a:endParaRPr lang="ru-RU" sz="2400" dirty="0">
              <a:solidFill>
                <a:schemeClr val="bg1"/>
              </a:solidFill>
            </a:endParaRPr>
          </a:p>
        </p:txBody>
      </p:sp>
    </p:spTree>
    <p:extLst>
      <p:ext uri="{BB962C8B-B14F-4D97-AF65-F5344CB8AC3E}">
        <p14:creationId xmlns:p14="http://schemas.microsoft.com/office/powerpoint/2010/main" val="334196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42382"/>
          </a:xfrm>
        </p:spPr>
        <p:txBody>
          <a:bodyPr/>
          <a:lstStyle/>
          <a:p>
            <a:r>
              <a:rPr lang="ru-RU" b="1" cap="all" dirty="0">
                <a:solidFill>
                  <a:schemeClr val="bg1"/>
                </a:solidFill>
              </a:rPr>
              <a:t>9</a:t>
            </a:r>
            <a:r>
              <a:rPr lang="ru-RU" b="1" cap="all" dirty="0" smtClean="0">
                <a:solidFill>
                  <a:schemeClr val="bg1"/>
                </a:solidFill>
              </a:rPr>
              <a:t>. </a:t>
            </a:r>
            <a:r>
              <a:rPr lang="ru-RU" b="1" cap="all" dirty="0">
                <a:solidFill>
                  <a:srgbClr val="FFC000"/>
                </a:solidFill>
                <a:effectLst>
                  <a:outerShdw blurRad="38100" dist="38100" dir="2700000" algn="tl">
                    <a:srgbClr val="000000">
                      <a:alpha val="43137"/>
                    </a:srgbClr>
                  </a:outerShdw>
                </a:effectLst>
              </a:rPr>
              <a:t>ЗАТВАРАЊЕ </a:t>
            </a:r>
            <a:r>
              <a:rPr lang="ru-RU" b="1" cap="all" dirty="0" smtClean="0">
                <a:solidFill>
                  <a:srgbClr val="FFC000"/>
                </a:solidFill>
                <a:effectLst>
                  <a:outerShdw blurRad="38100" dist="38100" dir="2700000" algn="tl">
                    <a:srgbClr val="000000">
                      <a:alpha val="43137"/>
                    </a:srgbClr>
                  </a:outerShdw>
                </a:effectLst>
              </a:rPr>
              <a:t>ГЛАСАЧКОГ МЕСТА</a:t>
            </a:r>
            <a:endParaRPr lang="en-US" dirty="0">
              <a:solidFill>
                <a:srgbClr val="FFC000"/>
              </a:solidFill>
              <a:effectLst>
                <a:outerShdw blurRad="38100" dist="38100" dir="2700000" algn="tl">
                  <a:srgbClr val="000000">
                    <a:alpha val="43137"/>
                  </a:srgbClr>
                </a:outerShdw>
              </a:effectLst>
            </a:endParaRPr>
          </a:p>
        </p:txBody>
      </p:sp>
      <p:pic>
        <p:nvPicPr>
          <p:cNvPr id="5" name="Picture 4" descr="https://www.alo.rs/resources/images/0000/005/084/20110925_public_shutterstock__Di003230277_1000x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65293" y="118914"/>
            <a:ext cx="2136448" cy="26841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Content Placeholder 2"/>
          <p:cNvSpPr>
            <a:spLocks noGrp="1"/>
          </p:cNvSpPr>
          <p:nvPr>
            <p:ph idx="1"/>
          </p:nvPr>
        </p:nvSpPr>
        <p:spPr>
          <a:xfrm>
            <a:off x="384560" y="1392964"/>
            <a:ext cx="11417181" cy="5118931"/>
          </a:xfrm>
        </p:spPr>
        <p:txBody>
          <a:bodyPr>
            <a:normAutofit/>
          </a:bodyPr>
          <a:lstStyle/>
          <a:p>
            <a:pPr marL="0" indent="0" algn="just">
              <a:lnSpc>
                <a:spcPct val="100000"/>
              </a:lnSpc>
              <a:spcBef>
                <a:spcPts val="0"/>
              </a:spcBef>
              <a:buNone/>
            </a:pPr>
            <a:r>
              <a:rPr lang="ru-RU" sz="2400" dirty="0" smtClean="0">
                <a:solidFill>
                  <a:schemeClr val="bg1"/>
                </a:solidFill>
              </a:rPr>
              <a:t>Гласачко место се </a:t>
            </a:r>
            <a:r>
              <a:rPr lang="ru-RU" sz="2400" dirty="0" smtClean="0">
                <a:solidFill>
                  <a:srgbClr val="FFC000"/>
                </a:solidFill>
                <a:effectLst>
                  <a:outerShdw blurRad="38100" dist="38100" dir="2700000" algn="tl">
                    <a:srgbClr val="000000">
                      <a:alpha val="43137"/>
                    </a:srgbClr>
                  </a:outerShdw>
                </a:effectLst>
              </a:rPr>
              <a:t>затвара </a:t>
            </a:r>
            <a:r>
              <a:rPr lang="ru-RU" sz="2400" dirty="0">
                <a:solidFill>
                  <a:srgbClr val="FFC000"/>
                </a:solidFill>
                <a:effectLst>
                  <a:outerShdw blurRad="38100" dist="38100" dir="2700000" algn="tl">
                    <a:srgbClr val="000000">
                      <a:alpha val="43137"/>
                    </a:srgbClr>
                  </a:outerShdw>
                </a:effectLst>
              </a:rPr>
              <a:t>у </a:t>
            </a:r>
            <a:r>
              <a:rPr lang="ru-RU" sz="3200" b="1" dirty="0">
                <a:solidFill>
                  <a:srgbClr val="FF0000"/>
                </a:solidFill>
                <a:effectLst>
                  <a:outerShdw blurRad="38100" dist="38100" dir="2700000" algn="tl">
                    <a:srgbClr val="000000">
                      <a:alpha val="43137"/>
                    </a:srgbClr>
                  </a:outerShdw>
                </a:effectLst>
              </a:rPr>
              <a:t>20,00 </a:t>
            </a:r>
            <a:r>
              <a:rPr lang="ru-RU" sz="3200" b="1" dirty="0" smtClean="0">
                <a:solidFill>
                  <a:srgbClr val="FF0000"/>
                </a:solidFill>
                <a:effectLst>
                  <a:outerShdw blurRad="38100" dist="38100" dir="2700000" algn="tl">
                    <a:srgbClr val="000000">
                      <a:alpha val="43137"/>
                    </a:srgbClr>
                  </a:outerShdw>
                </a:effectLst>
              </a:rPr>
              <a:t>часова</a:t>
            </a:r>
            <a:r>
              <a:rPr lang="ru-RU" sz="2400" b="1" dirty="0" smtClean="0">
                <a:solidFill>
                  <a:srgbClr val="FFC000"/>
                </a:solidFill>
                <a:effectLst>
                  <a:outerShdw blurRad="38100" dist="38100" dir="2700000" algn="tl">
                    <a:srgbClr val="000000">
                      <a:alpha val="43137"/>
                    </a:srgbClr>
                  </a:outerShdw>
                </a:effectLst>
              </a:rPr>
              <a:t>.</a:t>
            </a:r>
            <a:r>
              <a:rPr lang="ru-RU" sz="2400" dirty="0" smtClean="0">
                <a:solidFill>
                  <a:srgbClr val="FFC000"/>
                </a:solidFill>
                <a:effectLst>
                  <a:outerShdw blurRad="38100" dist="38100" dir="2700000" algn="tl">
                    <a:srgbClr val="000000">
                      <a:alpha val="43137"/>
                    </a:srgbClr>
                  </a:outerShdw>
                </a:effectLst>
              </a:rPr>
              <a:t> </a:t>
            </a:r>
          </a:p>
          <a:p>
            <a:pPr marL="0" indent="0" algn="just">
              <a:lnSpc>
                <a:spcPct val="100000"/>
              </a:lnSpc>
              <a:spcBef>
                <a:spcPts val="0"/>
              </a:spcBef>
              <a:buNone/>
            </a:pPr>
            <a:r>
              <a:rPr lang="ru-RU" sz="2400" dirty="0" smtClean="0">
                <a:solidFill>
                  <a:schemeClr val="bg1"/>
                </a:solidFill>
              </a:rPr>
              <a:t>Гласачима који су се у том тренутку затекли на гласачком месту или</a:t>
            </a:r>
          </a:p>
          <a:p>
            <a:pPr marL="0" indent="0" algn="just">
              <a:lnSpc>
                <a:spcPct val="100000"/>
              </a:lnSpc>
              <a:spcBef>
                <a:spcPts val="0"/>
              </a:spcBef>
              <a:buNone/>
            </a:pPr>
            <a:r>
              <a:rPr lang="ru-RU" sz="2400" dirty="0" smtClean="0">
                <a:solidFill>
                  <a:schemeClr val="bg1"/>
                </a:solidFill>
              </a:rPr>
              <a:t>непосредно испред гласачког места </a:t>
            </a:r>
            <a:r>
              <a:rPr lang="ru-RU" sz="2400" b="1" dirty="0" smtClean="0">
                <a:solidFill>
                  <a:schemeClr val="bg1"/>
                </a:solidFill>
              </a:rPr>
              <a:t>мора се </a:t>
            </a:r>
            <a:r>
              <a:rPr lang="ru-RU" sz="2400" dirty="0" smtClean="0">
                <a:solidFill>
                  <a:schemeClr val="bg1"/>
                </a:solidFill>
              </a:rPr>
              <a:t>омогућити да гласају.</a:t>
            </a:r>
          </a:p>
          <a:p>
            <a:pPr marL="0" indent="0" algn="just">
              <a:lnSpc>
                <a:spcPct val="100000"/>
              </a:lnSpc>
              <a:spcBef>
                <a:spcPts val="0"/>
              </a:spcBef>
              <a:buNone/>
            </a:pPr>
            <a:endParaRPr lang="ru-RU" sz="2400" b="1" dirty="0" smtClean="0">
              <a:solidFill>
                <a:schemeClr val="bg1"/>
              </a:solidFill>
            </a:endParaRPr>
          </a:p>
          <a:p>
            <a:pPr marL="0" indent="0" algn="just">
              <a:lnSpc>
                <a:spcPct val="100000"/>
              </a:lnSpc>
              <a:spcBef>
                <a:spcPts val="0"/>
              </a:spcBef>
              <a:buNone/>
            </a:pPr>
            <a:r>
              <a:rPr lang="ru-RU" sz="2400" dirty="0">
                <a:solidFill>
                  <a:schemeClr val="bg1"/>
                </a:solidFill>
              </a:rPr>
              <a:t>Председник гласачког одбора треба да одреди члана или заменика члана гласачког одбора који ће </a:t>
            </a:r>
            <a:r>
              <a:rPr lang="ru-RU" sz="2400" dirty="0">
                <a:solidFill>
                  <a:srgbClr val="FFC000"/>
                </a:solidFill>
                <a:effectLst>
                  <a:outerShdw blurRad="38100" dist="38100" dir="2700000" algn="tl">
                    <a:srgbClr val="000000">
                      <a:alpha val="43137"/>
                    </a:srgbClr>
                  </a:outerShdw>
                </a:effectLst>
              </a:rPr>
              <a:t>да утврди број гласача који су се на гласачком месту затекли у време његовог затварања, да утврди редослед по коме они гласају, да стане иза последњег затеченог гласача </a:t>
            </a:r>
            <a:r>
              <a:rPr lang="ru-RU" sz="2400" dirty="0">
                <a:solidFill>
                  <a:schemeClr val="bg1"/>
                </a:solidFill>
              </a:rPr>
              <a:t>како би означио крај реда и да сачека да гласају сви гласачи који су се затекли на гласачком месту.</a:t>
            </a:r>
            <a:endParaRPr lang="ru-RU" sz="2400" dirty="0" smtClean="0">
              <a:solidFill>
                <a:schemeClr val="bg1"/>
              </a:solidFill>
            </a:endParaRPr>
          </a:p>
          <a:p>
            <a:pPr marL="0" indent="0" algn="just">
              <a:lnSpc>
                <a:spcPct val="100000"/>
              </a:lnSpc>
              <a:spcBef>
                <a:spcPts val="0"/>
              </a:spcBef>
              <a:buNone/>
            </a:pPr>
            <a:endParaRPr lang="sr-Cyrl-RS" sz="2400" dirty="0" smtClean="0">
              <a:solidFill>
                <a:schemeClr val="bg1"/>
              </a:solidFill>
            </a:endParaRPr>
          </a:p>
          <a:p>
            <a:pPr marL="0" indent="0" algn="just">
              <a:lnSpc>
                <a:spcPct val="100000"/>
              </a:lnSpc>
              <a:spcBef>
                <a:spcPts val="0"/>
              </a:spcBef>
              <a:buNone/>
            </a:pPr>
            <a:r>
              <a:rPr lang="ru-RU" sz="2400" dirty="0">
                <a:solidFill>
                  <a:schemeClr val="bg1"/>
                </a:solidFill>
              </a:rPr>
              <a:t>Када и последњи гласач који се у 20.00 часова затекао на гласачком месту обави гласање и напусти гласачко место, гласачки </a:t>
            </a:r>
            <a:r>
              <a:rPr lang="ru-RU" sz="2400" dirty="0">
                <a:solidFill>
                  <a:srgbClr val="FFC000"/>
                </a:solidFill>
                <a:effectLst>
                  <a:outerShdw blurRad="38100" dist="38100" dir="2700000" algn="tl">
                    <a:srgbClr val="000000">
                      <a:alpha val="43137"/>
                    </a:srgbClr>
                  </a:outerShdw>
                </a:effectLst>
              </a:rPr>
              <a:t>одбор закључава просторију у којој је обављено гласање и приступа утврђивању резултата</a:t>
            </a:r>
            <a:r>
              <a:rPr lang="ru-RU" sz="2400" dirty="0">
                <a:solidFill>
                  <a:schemeClr val="bg1"/>
                </a:solidFill>
              </a:rPr>
              <a:t> гласања</a:t>
            </a:r>
            <a:r>
              <a:rPr lang="sr-Cyrl-RS"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103284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2560"/>
          </a:xfrm>
        </p:spPr>
        <p:txBody>
          <a:bodyPr/>
          <a:lstStyle/>
          <a:p>
            <a:pPr algn="ctr"/>
            <a:r>
              <a:rPr lang="ru-RU" b="1" cap="all" dirty="0" smtClean="0">
                <a:solidFill>
                  <a:schemeClr val="bg1"/>
                </a:solidFill>
              </a:rPr>
              <a:t>10. </a:t>
            </a:r>
            <a:r>
              <a:rPr lang="ru-RU" b="1" cap="all" dirty="0">
                <a:solidFill>
                  <a:srgbClr val="FFC000"/>
                </a:solidFill>
                <a:effectLst>
                  <a:outerShdw blurRad="38100" dist="38100" dir="2700000" algn="tl">
                    <a:srgbClr val="000000">
                      <a:alpha val="43137"/>
                    </a:srgbClr>
                  </a:outerShdw>
                </a:effectLst>
              </a:rPr>
              <a:t>УТВРЂИВАЊЕ РЕЗУЛТАТА </a:t>
            </a:r>
            <a:r>
              <a:rPr lang="ru-RU" b="1" cap="all" dirty="0" smtClean="0">
                <a:solidFill>
                  <a:srgbClr val="FFC000"/>
                </a:solidFill>
                <a:effectLst>
                  <a:outerShdw blurRad="38100" dist="38100" dir="2700000" algn="tl">
                    <a:srgbClr val="000000">
                      <a:alpha val="43137"/>
                    </a:srgbClr>
                  </a:outerShdw>
                </a:effectLst>
              </a:rPr>
              <a:t>ГЛАСАЊА</a:t>
            </a:r>
            <a:endParaRPr lang="en-US"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70019" y="1768980"/>
            <a:ext cx="10883781" cy="4724178"/>
          </a:xfrm>
        </p:spPr>
        <p:txBody>
          <a:bodyPr>
            <a:normAutofit/>
          </a:bodyPr>
          <a:lstStyle/>
          <a:p>
            <a:pPr marL="0" indent="0" algn="just">
              <a:lnSpc>
                <a:spcPct val="100000"/>
              </a:lnSpc>
              <a:spcBef>
                <a:spcPts val="0"/>
              </a:spcBef>
              <a:buNone/>
            </a:pPr>
            <a:r>
              <a:rPr lang="ru-RU" sz="2400" b="1" dirty="0">
                <a:solidFill>
                  <a:schemeClr val="bg1"/>
                </a:solidFill>
              </a:rPr>
              <a:t>Утврђивању резултата гласања </a:t>
            </a:r>
            <a:r>
              <a:rPr lang="ru-RU" sz="2400" b="1" dirty="0">
                <a:solidFill>
                  <a:srgbClr val="FFC000"/>
                </a:solidFill>
                <a:effectLst>
                  <a:outerShdw blurRad="38100" dist="38100" dir="2700000" algn="tl">
                    <a:srgbClr val="000000">
                      <a:alpha val="43137"/>
                    </a:srgbClr>
                  </a:outerShdw>
                </a:effectLst>
              </a:rPr>
              <a:t>морају да присуствују сви чланови </a:t>
            </a:r>
            <a:r>
              <a:rPr lang="ru-RU" sz="2400" b="1" dirty="0">
                <a:solidFill>
                  <a:schemeClr val="bg1"/>
                </a:solidFill>
              </a:rPr>
              <a:t>гласачког одбора </a:t>
            </a:r>
            <a:r>
              <a:rPr lang="ru-RU" sz="2400" b="1" dirty="0">
                <a:solidFill>
                  <a:srgbClr val="FFC000"/>
                </a:solidFill>
              </a:rPr>
              <a:t>или њихови заменици</a:t>
            </a:r>
            <a:r>
              <a:rPr lang="ru-RU" sz="2400" dirty="0" smtClean="0">
                <a:solidFill>
                  <a:schemeClr val="bg1"/>
                </a:solidFill>
              </a:rPr>
              <a:t>.</a:t>
            </a:r>
          </a:p>
          <a:p>
            <a:pPr marL="0" indent="0" algn="just">
              <a:lnSpc>
                <a:spcPct val="100000"/>
              </a:lnSpc>
              <a:spcBef>
                <a:spcPts val="0"/>
              </a:spcBef>
              <a:buNone/>
            </a:pPr>
            <a:endParaRPr lang="en-US" sz="2400" dirty="0">
              <a:solidFill>
                <a:schemeClr val="bg1"/>
              </a:solidFill>
            </a:endParaRPr>
          </a:p>
          <a:p>
            <a:pPr marL="0" indent="0" algn="just">
              <a:lnSpc>
                <a:spcPct val="100000"/>
              </a:lnSpc>
              <a:spcBef>
                <a:spcPts val="0"/>
              </a:spcBef>
              <a:buNone/>
            </a:pPr>
            <a:r>
              <a:rPr lang="ru-RU" sz="2400" dirty="0">
                <a:solidFill>
                  <a:schemeClr val="bg1"/>
                </a:solidFill>
              </a:rPr>
              <a:t>Утврђивање резултата гласања има </a:t>
            </a:r>
            <a:r>
              <a:rPr lang="ru-RU" sz="3200" b="1" dirty="0">
                <a:solidFill>
                  <a:srgbClr val="FF0000"/>
                </a:solidFill>
                <a:effectLst>
                  <a:outerShdw blurRad="38100" dist="38100" dir="2700000" algn="tl">
                    <a:srgbClr val="000000">
                      <a:alpha val="43137"/>
                    </a:srgbClr>
                  </a:outerShdw>
                </a:effectLst>
              </a:rPr>
              <a:t>три фазе</a:t>
            </a:r>
            <a:r>
              <a:rPr lang="ru-RU" sz="2400" dirty="0">
                <a:solidFill>
                  <a:schemeClr val="bg1"/>
                </a:solidFill>
              </a:rPr>
              <a:t>:</a:t>
            </a:r>
            <a:endParaRPr lang="ru-RU" sz="2400" dirty="0" smtClean="0">
              <a:solidFill>
                <a:schemeClr val="bg1"/>
              </a:solidFill>
            </a:endParaRPr>
          </a:p>
          <a:p>
            <a:pPr marL="0" indent="0" algn="just">
              <a:lnSpc>
                <a:spcPct val="100000"/>
              </a:lnSpc>
              <a:spcBef>
                <a:spcPts val="0"/>
              </a:spcBef>
              <a:buNone/>
            </a:pPr>
            <a:endParaRPr lang="en-US" sz="1200" dirty="0">
              <a:solidFill>
                <a:schemeClr val="bg1"/>
              </a:solidFill>
            </a:endParaRPr>
          </a:p>
          <a:p>
            <a:pPr lvl="1" algn="just">
              <a:lnSpc>
                <a:spcPct val="100000"/>
              </a:lnSpc>
              <a:spcBef>
                <a:spcPts val="0"/>
              </a:spcBef>
            </a:pPr>
            <a:r>
              <a:rPr lang="ru-RU" dirty="0" smtClean="0">
                <a:solidFill>
                  <a:srgbClr val="FFC000"/>
                </a:solidFill>
                <a:effectLst>
                  <a:outerShdw blurRad="38100" dist="38100" dir="2700000" algn="tl">
                    <a:srgbClr val="000000">
                      <a:alpha val="43137"/>
                    </a:srgbClr>
                  </a:outerShdw>
                </a:effectLst>
              </a:rPr>
              <a:t>попуњавање </a:t>
            </a:r>
            <a:r>
              <a:rPr lang="ru-RU" dirty="0">
                <a:solidFill>
                  <a:srgbClr val="FFC000"/>
                </a:solidFill>
                <a:effectLst>
                  <a:outerShdw blurRad="38100" dist="38100" dir="2700000" algn="tl">
                    <a:srgbClr val="000000">
                      <a:alpha val="43137"/>
                    </a:srgbClr>
                  </a:outerShdw>
                </a:effectLst>
              </a:rPr>
              <a:t>контролног формулара </a:t>
            </a:r>
            <a:r>
              <a:rPr lang="ru-RU" dirty="0">
                <a:solidFill>
                  <a:schemeClr val="bg1"/>
                </a:solidFill>
              </a:rPr>
              <a:t>за проверу логичко-рачунске исправности резултата гласања</a:t>
            </a:r>
            <a:endParaRPr lang="ru-RU" dirty="0" smtClean="0">
              <a:solidFill>
                <a:schemeClr val="bg1"/>
              </a:solidFill>
            </a:endParaRPr>
          </a:p>
          <a:p>
            <a:pPr lvl="1" algn="just">
              <a:lnSpc>
                <a:spcPct val="100000"/>
              </a:lnSpc>
              <a:spcBef>
                <a:spcPts val="0"/>
              </a:spcBef>
            </a:pPr>
            <a:endParaRPr lang="en-US" sz="1200" dirty="0" smtClean="0">
              <a:solidFill>
                <a:schemeClr val="bg1"/>
              </a:solidFill>
            </a:endParaRPr>
          </a:p>
          <a:p>
            <a:pPr lvl="1" algn="just">
              <a:lnSpc>
                <a:spcPct val="100000"/>
              </a:lnSpc>
              <a:spcBef>
                <a:spcPts val="0"/>
              </a:spcBef>
            </a:pPr>
            <a:r>
              <a:rPr lang="ru-RU" dirty="0" smtClean="0">
                <a:solidFill>
                  <a:srgbClr val="FFC000"/>
                </a:solidFill>
                <a:effectLst>
                  <a:outerShdw blurRad="38100" dist="38100" dir="2700000" algn="tl">
                    <a:srgbClr val="000000">
                      <a:alpha val="43137"/>
                    </a:srgbClr>
                  </a:outerShdw>
                </a:effectLst>
              </a:rPr>
              <a:t>логичко-рачунска </a:t>
            </a:r>
            <a:r>
              <a:rPr lang="ru-RU" dirty="0">
                <a:solidFill>
                  <a:srgbClr val="FFC000"/>
                </a:solidFill>
                <a:effectLst>
                  <a:outerShdw blurRad="38100" dist="38100" dir="2700000" algn="tl">
                    <a:srgbClr val="000000">
                      <a:alpha val="43137"/>
                    </a:srgbClr>
                  </a:outerShdw>
                </a:effectLst>
              </a:rPr>
              <a:t>контрола </a:t>
            </a:r>
            <a:r>
              <a:rPr lang="ru-RU" dirty="0">
                <a:solidFill>
                  <a:schemeClr val="bg1"/>
                </a:solidFill>
              </a:rPr>
              <a:t>исправности утврђених резултата гласања</a:t>
            </a:r>
            <a:endParaRPr lang="ru-RU" dirty="0" smtClean="0">
              <a:solidFill>
                <a:schemeClr val="bg1"/>
              </a:solidFill>
            </a:endParaRPr>
          </a:p>
          <a:p>
            <a:pPr lvl="1" algn="just">
              <a:lnSpc>
                <a:spcPct val="100000"/>
              </a:lnSpc>
              <a:spcBef>
                <a:spcPts val="0"/>
              </a:spcBef>
            </a:pPr>
            <a:endParaRPr lang="en-US" sz="1200" dirty="0">
              <a:solidFill>
                <a:schemeClr val="bg1"/>
              </a:solidFill>
            </a:endParaRPr>
          </a:p>
          <a:p>
            <a:pPr lvl="1" algn="just">
              <a:lnSpc>
                <a:spcPct val="100000"/>
              </a:lnSpc>
              <a:spcBef>
                <a:spcPts val="0"/>
              </a:spcBef>
            </a:pPr>
            <a:r>
              <a:rPr lang="ru-RU" dirty="0" smtClean="0">
                <a:solidFill>
                  <a:srgbClr val="FFC000"/>
                </a:solidFill>
                <a:effectLst>
                  <a:outerShdw blurRad="38100" dist="38100" dir="2700000" algn="tl">
                    <a:srgbClr val="000000">
                      <a:alpha val="43137"/>
                    </a:srgbClr>
                  </a:outerShdw>
                </a:effectLst>
              </a:rPr>
              <a:t>уписивање </a:t>
            </a:r>
            <a:r>
              <a:rPr lang="ru-RU" dirty="0">
                <a:solidFill>
                  <a:srgbClr val="FFC000"/>
                </a:solidFill>
                <a:effectLst>
                  <a:outerShdw blurRad="38100" dist="38100" dir="2700000" algn="tl">
                    <a:srgbClr val="000000">
                      <a:alpha val="43137"/>
                    </a:srgbClr>
                  </a:outerShdw>
                </a:effectLst>
              </a:rPr>
              <a:t>резултата гласања у записник </a:t>
            </a:r>
            <a:r>
              <a:rPr lang="ru-RU" dirty="0">
                <a:solidFill>
                  <a:schemeClr val="bg1"/>
                </a:solidFill>
              </a:rPr>
              <a:t>о раду гласачког одбора</a:t>
            </a:r>
            <a:endParaRPr lang="en-US" dirty="0">
              <a:solidFill>
                <a:schemeClr val="bg1"/>
              </a:solidFill>
            </a:endParaRPr>
          </a:p>
          <a:p>
            <a:pPr algn="just">
              <a:lnSpc>
                <a:spcPct val="100000"/>
              </a:lnSpc>
              <a:spcBef>
                <a:spcPts val="0"/>
              </a:spcBef>
            </a:pPr>
            <a:endParaRPr lang="en-US" sz="2400" dirty="0">
              <a:solidFill>
                <a:schemeClr val="bg1"/>
              </a:solidFill>
            </a:endParaRPr>
          </a:p>
        </p:txBody>
      </p:sp>
    </p:spTree>
    <p:extLst>
      <p:ext uri="{BB962C8B-B14F-4D97-AF65-F5344CB8AC3E}">
        <p14:creationId xmlns:p14="http://schemas.microsoft.com/office/powerpoint/2010/main" val="74622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25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250"/>
                                        <p:tgtEl>
                                          <p:spTgt spid="3">
                                            <p:txEl>
                                              <p:pRg st="2" end="2"/>
                                            </p:txEl>
                                          </p:spTgt>
                                        </p:tgtEl>
                                      </p:cBhvr>
                                    </p:animEffect>
                                  </p:childTnLst>
                                </p:cTn>
                              </p:par>
                            </p:childTnLst>
                          </p:cTn>
                        </p:par>
                        <p:par>
                          <p:cTn id="12" fill="hold">
                            <p:stCondLst>
                              <p:cond delay="3000"/>
                            </p:stCondLst>
                            <p:childTnLst>
                              <p:par>
                                <p:cTn id="13" presetID="10" presetClass="entr" presetSubtype="0" fill="hold" nodeType="afterEffect">
                                  <p:stCondLst>
                                    <p:cond delay="25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250"/>
                                        <p:tgtEl>
                                          <p:spTgt spid="3">
                                            <p:txEl>
                                              <p:pRg st="4" end="4"/>
                                            </p:txEl>
                                          </p:spTgt>
                                        </p:tgtEl>
                                      </p:cBhvr>
                                    </p:animEffect>
                                  </p:childTnLst>
                                </p:cTn>
                              </p:par>
                            </p:childTnLst>
                          </p:cTn>
                        </p:par>
                        <p:par>
                          <p:cTn id="16" fill="hold">
                            <p:stCondLst>
                              <p:cond delay="4500"/>
                            </p:stCondLst>
                            <p:childTnLst>
                              <p:par>
                                <p:cTn id="17" presetID="10" presetClass="entr" presetSubtype="0" fill="hold" nodeType="afterEffect">
                                  <p:stCondLst>
                                    <p:cond delay="25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250"/>
                                        <p:tgtEl>
                                          <p:spTgt spid="3">
                                            <p:txEl>
                                              <p:pRg st="6" end="6"/>
                                            </p:txEl>
                                          </p:spTgt>
                                        </p:tgtEl>
                                      </p:cBhvr>
                                    </p:animEffect>
                                  </p:childTnLst>
                                </p:cTn>
                              </p:par>
                            </p:childTnLst>
                          </p:cTn>
                        </p:par>
                        <p:par>
                          <p:cTn id="20" fill="hold">
                            <p:stCondLst>
                              <p:cond delay="6000"/>
                            </p:stCondLst>
                            <p:childTnLst>
                              <p:par>
                                <p:cTn id="21" presetID="10" presetClass="entr" presetSubtype="0" fill="hold" nodeType="afterEffect">
                                  <p:stCondLst>
                                    <p:cond delay="25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125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4920" y="376016"/>
            <a:ext cx="11571006" cy="6383708"/>
          </a:xfrm>
        </p:spPr>
        <p:txBody>
          <a:bodyPr>
            <a:normAutofit lnSpcReduction="10000"/>
          </a:bodyPr>
          <a:lstStyle/>
          <a:p>
            <a:pPr marL="0" indent="0" algn="just">
              <a:lnSpc>
                <a:spcPct val="110000"/>
              </a:lnSpc>
              <a:spcBef>
                <a:spcPts val="0"/>
              </a:spcBef>
              <a:buNone/>
            </a:pPr>
            <a:r>
              <a:rPr lang="ru-RU" sz="2400" b="1" cap="all" dirty="0" smtClean="0">
                <a:solidFill>
                  <a:schemeClr val="bg1"/>
                </a:solidFill>
              </a:rPr>
              <a:t>10.1</a:t>
            </a:r>
            <a:r>
              <a:rPr lang="ru-RU" sz="2400" b="1" cap="all" dirty="0">
                <a:solidFill>
                  <a:schemeClr val="bg1"/>
                </a:solidFill>
              </a:rPr>
              <a:t>. </a:t>
            </a:r>
            <a:r>
              <a:rPr lang="ru-RU" sz="2400" b="1" cap="all" dirty="0">
                <a:solidFill>
                  <a:srgbClr val="FFC000"/>
                </a:solidFill>
                <a:effectLst>
                  <a:outerShdw blurRad="38100" dist="38100" dir="2700000" algn="tl">
                    <a:srgbClr val="000000">
                      <a:alpha val="43137"/>
                    </a:srgbClr>
                  </a:outerShdw>
                </a:effectLst>
              </a:rPr>
              <a:t>ПОСТУПАК ПОПУЊАВАЊА КОНТРОЛНОГ ФОРМУЛАРА </a:t>
            </a:r>
            <a:r>
              <a:rPr lang="ru-RU" sz="2400" b="1" cap="all" dirty="0">
                <a:solidFill>
                  <a:schemeClr val="bg1"/>
                </a:solidFill>
              </a:rPr>
              <a:t>ЗА ПРОВЕРУ ЛОГИЧКО-РАЧУНСКЕ ИСПРАВНОСТИ РЕЗУЛТАТА ГЛАСАЊА</a:t>
            </a:r>
            <a:endParaRPr lang="ru-RU" sz="2400" b="1" cap="all" dirty="0" smtClean="0">
              <a:solidFill>
                <a:schemeClr val="bg1"/>
              </a:solidFill>
            </a:endParaRPr>
          </a:p>
          <a:p>
            <a:pPr marL="0" indent="0" algn="just">
              <a:lnSpc>
                <a:spcPct val="110000"/>
              </a:lnSpc>
              <a:spcBef>
                <a:spcPts val="0"/>
              </a:spcBef>
              <a:buNone/>
            </a:pPr>
            <a:endParaRPr lang="en-US" sz="1200" b="1" cap="all" dirty="0">
              <a:solidFill>
                <a:schemeClr val="bg1"/>
              </a:solidFill>
            </a:endParaRPr>
          </a:p>
          <a:p>
            <a:pPr marL="0" indent="0" algn="just">
              <a:lnSpc>
                <a:spcPct val="110000"/>
              </a:lnSpc>
              <a:spcBef>
                <a:spcPts val="0"/>
              </a:spcBef>
              <a:buNone/>
            </a:pPr>
            <a:r>
              <a:rPr lang="ru-RU" sz="2300" dirty="0" err="1">
                <a:solidFill>
                  <a:schemeClr val="bg1"/>
                </a:solidFill>
              </a:rPr>
              <a:t>Контролни</a:t>
            </a:r>
            <a:r>
              <a:rPr lang="ru-RU" sz="2300" dirty="0">
                <a:solidFill>
                  <a:schemeClr val="bg1"/>
                </a:solidFill>
              </a:rPr>
              <a:t> </a:t>
            </a:r>
            <a:r>
              <a:rPr lang="ru-RU" sz="2300" dirty="0" err="1">
                <a:solidFill>
                  <a:schemeClr val="bg1"/>
                </a:solidFill>
              </a:rPr>
              <a:t>формулар</a:t>
            </a:r>
            <a:r>
              <a:rPr lang="ru-RU" sz="2300" dirty="0">
                <a:solidFill>
                  <a:schemeClr val="bg1"/>
                </a:solidFill>
              </a:rPr>
              <a:t> </a:t>
            </a:r>
            <a:r>
              <a:rPr lang="sr-Cyrl-RS" sz="2300" dirty="0" smtClean="0">
                <a:solidFill>
                  <a:srgbClr val="FFC000"/>
                </a:solidFill>
              </a:rPr>
              <a:t>треба </a:t>
            </a:r>
            <a:r>
              <a:rPr lang="ru-RU" sz="2300" dirty="0" smtClean="0">
                <a:solidFill>
                  <a:srgbClr val="FFC000"/>
                </a:solidFill>
              </a:rPr>
              <a:t>да олакша гласачким одборима проверу </a:t>
            </a:r>
            <a:r>
              <a:rPr lang="ru-RU" sz="2300" dirty="0">
                <a:solidFill>
                  <a:srgbClr val="FFC000"/>
                </a:solidFill>
              </a:rPr>
              <a:t>утврђених резултата </a:t>
            </a:r>
            <a:r>
              <a:rPr lang="ru-RU" sz="2300" dirty="0">
                <a:solidFill>
                  <a:schemeClr val="bg1"/>
                </a:solidFill>
              </a:rPr>
              <a:t>гласања и смањи број логичко-рачунских грешака у записницима о раду </a:t>
            </a:r>
            <a:r>
              <a:rPr lang="ru-RU" sz="2300" dirty="0" smtClean="0">
                <a:solidFill>
                  <a:schemeClr val="bg1"/>
                </a:solidFill>
              </a:rPr>
              <a:t>гласачког одбора</a:t>
            </a:r>
            <a:r>
              <a:rPr lang="ru-RU" sz="2300" dirty="0">
                <a:solidFill>
                  <a:schemeClr val="bg1"/>
                </a:solidFill>
              </a:rPr>
              <a:t>.</a:t>
            </a:r>
            <a:endParaRPr lang="en-US" sz="2300" dirty="0">
              <a:solidFill>
                <a:schemeClr val="bg1"/>
              </a:solidFill>
            </a:endParaRPr>
          </a:p>
          <a:p>
            <a:pPr marL="0" indent="0" algn="just">
              <a:lnSpc>
                <a:spcPct val="110000"/>
              </a:lnSpc>
              <a:spcBef>
                <a:spcPts val="0"/>
              </a:spcBef>
              <a:buNone/>
            </a:pPr>
            <a:endParaRPr lang="en-US" sz="1500" dirty="0">
              <a:solidFill>
                <a:schemeClr val="bg1"/>
              </a:solidFill>
            </a:endParaRPr>
          </a:p>
          <a:p>
            <a:pPr marL="0" indent="0" algn="just">
              <a:lnSpc>
                <a:spcPct val="110000"/>
              </a:lnSpc>
              <a:spcBef>
                <a:spcPts val="0"/>
              </a:spcBef>
              <a:buNone/>
            </a:pPr>
            <a:r>
              <a:rPr lang="sr-Cyrl-RS" sz="2300" b="1" dirty="0">
                <a:solidFill>
                  <a:schemeClr val="bg1"/>
                </a:solidFill>
              </a:rPr>
              <a:t>! ОБРАТИТИ ПАЖЊУ:</a:t>
            </a:r>
            <a:endParaRPr lang="en-US" sz="2300" dirty="0">
              <a:solidFill>
                <a:schemeClr val="bg1"/>
              </a:solidFill>
            </a:endParaRPr>
          </a:p>
          <a:p>
            <a:pPr marL="0" indent="0" algn="just">
              <a:lnSpc>
                <a:spcPct val="110000"/>
              </a:lnSpc>
              <a:spcBef>
                <a:spcPts val="0"/>
              </a:spcBef>
              <a:buNone/>
            </a:pPr>
            <a:r>
              <a:rPr lang="ru-RU" sz="2300" dirty="0">
                <a:solidFill>
                  <a:schemeClr val="bg1"/>
                </a:solidFill>
              </a:rPr>
              <a:t>Контролни формулар, дакле, </a:t>
            </a:r>
            <a:r>
              <a:rPr lang="ru-RU" sz="2300" b="1" dirty="0">
                <a:solidFill>
                  <a:srgbClr val="FFC000"/>
                </a:solidFill>
                <a:effectLst>
                  <a:outerShdw blurRad="38100" dist="38100" dir="2700000" algn="tl">
                    <a:srgbClr val="000000">
                      <a:alpha val="43137"/>
                    </a:srgbClr>
                  </a:outerShdw>
                </a:effectLst>
              </a:rPr>
              <a:t>НИЈЕ ЗАМЕНА ЗА ЗАПИСНИК О РАДУ </a:t>
            </a:r>
            <a:r>
              <a:rPr lang="ru-RU" sz="2300" dirty="0">
                <a:solidFill>
                  <a:schemeClr val="bg1"/>
                </a:solidFill>
              </a:rPr>
              <a:t>ГЛАСАЧКОГ ОДБОРА и није званичан документ, већ само помоћ за гласачки одбор да би проверио исправност резултата које је утврдио!</a:t>
            </a:r>
            <a:endParaRPr lang="ru-RU" sz="2300" dirty="0" smtClean="0">
              <a:solidFill>
                <a:schemeClr val="bg1"/>
              </a:solidFill>
            </a:endParaRPr>
          </a:p>
          <a:p>
            <a:pPr marL="0" indent="0" algn="just">
              <a:lnSpc>
                <a:spcPct val="110000"/>
              </a:lnSpc>
              <a:spcBef>
                <a:spcPts val="0"/>
              </a:spcBef>
              <a:buNone/>
            </a:pPr>
            <a:endParaRPr lang="ru-RU" sz="1500" dirty="0" smtClean="0">
              <a:solidFill>
                <a:schemeClr val="bg1"/>
              </a:solidFill>
            </a:endParaRPr>
          </a:p>
          <a:p>
            <a:pPr marL="0" indent="0" algn="just">
              <a:lnSpc>
                <a:spcPct val="110000"/>
              </a:lnSpc>
              <a:spcBef>
                <a:spcPts val="0"/>
              </a:spcBef>
              <a:buNone/>
            </a:pPr>
            <a:r>
              <a:rPr lang="sr-Cyrl-RS" sz="2300" b="1" dirty="0" smtClean="0">
                <a:solidFill>
                  <a:schemeClr val="bg1"/>
                </a:solidFill>
              </a:rPr>
              <a:t>НАПОМЕНА: </a:t>
            </a:r>
            <a:endParaRPr lang="en-US" sz="2300" dirty="0" smtClean="0">
              <a:solidFill>
                <a:schemeClr val="bg1"/>
              </a:solidFill>
            </a:endParaRPr>
          </a:p>
          <a:p>
            <a:pPr marL="0" indent="0" algn="just">
              <a:lnSpc>
                <a:spcPct val="110000"/>
              </a:lnSpc>
              <a:spcBef>
                <a:spcPts val="0"/>
              </a:spcBef>
              <a:buNone/>
            </a:pPr>
            <a:r>
              <a:rPr lang="ru-RU" sz="2300" dirty="0">
                <a:solidFill>
                  <a:schemeClr val="bg1"/>
                </a:solidFill>
              </a:rPr>
              <a:t>Гласачки одбор добија примерак контролног формулара приликом примопредаје гласачког материјала од поткомисије.</a:t>
            </a:r>
            <a:endParaRPr lang="ru-RU" sz="2300" dirty="0" smtClean="0">
              <a:solidFill>
                <a:schemeClr val="bg1"/>
              </a:solidFill>
            </a:endParaRPr>
          </a:p>
          <a:p>
            <a:pPr marL="0" indent="0" algn="just">
              <a:lnSpc>
                <a:spcPct val="110000"/>
              </a:lnSpc>
              <a:spcBef>
                <a:spcPts val="0"/>
              </a:spcBef>
              <a:buNone/>
            </a:pPr>
            <a:endParaRPr lang="ru-RU" sz="1200" dirty="0" smtClean="0">
              <a:solidFill>
                <a:schemeClr val="bg1"/>
              </a:solidFill>
            </a:endParaRPr>
          </a:p>
          <a:p>
            <a:pPr marL="0" indent="0" algn="just">
              <a:lnSpc>
                <a:spcPct val="110000"/>
              </a:lnSpc>
              <a:spcBef>
                <a:spcPts val="0"/>
              </a:spcBef>
              <a:buNone/>
            </a:pPr>
            <a:r>
              <a:rPr lang="ru-RU" sz="2300" dirty="0" smtClean="0">
                <a:solidFill>
                  <a:schemeClr val="bg1"/>
                </a:solidFill>
              </a:rPr>
              <a:t>Гласачки одбор </a:t>
            </a:r>
            <a:r>
              <a:rPr lang="ru-RU" sz="2300" dirty="0">
                <a:solidFill>
                  <a:schemeClr val="bg1"/>
                </a:solidFill>
              </a:rPr>
              <a:t>треба да одреди члана или заменика члана </a:t>
            </a:r>
            <a:r>
              <a:rPr lang="ru-RU" sz="2300" dirty="0" smtClean="0">
                <a:solidFill>
                  <a:schemeClr val="bg1"/>
                </a:solidFill>
              </a:rPr>
              <a:t>гласачког одбора </a:t>
            </a:r>
            <a:r>
              <a:rPr lang="ru-RU" sz="2300" dirty="0">
                <a:solidFill>
                  <a:schemeClr val="bg1"/>
                </a:solidFill>
              </a:rPr>
              <a:t>који ће бити задужен за попуњавање контролног формулара и вршење логичко-рачунске контроле резултата гласања унетих у контролни формулар.</a:t>
            </a:r>
          </a:p>
          <a:p>
            <a:pPr marL="0" indent="0" algn="just">
              <a:lnSpc>
                <a:spcPct val="110000"/>
              </a:lnSpc>
              <a:spcBef>
                <a:spcPts val="0"/>
              </a:spcBef>
              <a:buNone/>
            </a:pPr>
            <a:endParaRPr lang="en-US" sz="2400" dirty="0">
              <a:solidFill>
                <a:schemeClr val="bg1"/>
              </a:solidFill>
            </a:endParaRPr>
          </a:p>
        </p:txBody>
      </p:sp>
    </p:spTree>
    <p:extLst>
      <p:ext uri="{BB962C8B-B14F-4D97-AF65-F5344CB8AC3E}">
        <p14:creationId xmlns:p14="http://schemas.microsoft.com/office/powerpoint/2010/main" val="274384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250"/>
                            </p:stCondLst>
                            <p:childTnLst>
                              <p:par>
                                <p:cTn id="9" presetID="10" presetClass="entr" presetSubtype="0" fill="hold" grpId="0" nodeType="afterEffect">
                                  <p:stCondLst>
                                    <p:cond delay="25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2500"/>
                            </p:stCondLst>
                            <p:childTnLst>
                              <p:par>
                                <p:cTn id="13" presetID="10" presetClass="entr" presetSubtype="0" fill="hold" grpId="0" nodeType="afterEffect">
                                  <p:stCondLst>
                                    <p:cond delay="25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childTnLst>
                                </p:cTn>
                              </p:par>
                            </p:childTnLst>
                          </p:cTn>
                        </p:par>
                        <p:par>
                          <p:cTn id="16" fill="hold">
                            <p:stCondLst>
                              <p:cond delay="3750"/>
                            </p:stCondLst>
                            <p:childTnLst>
                              <p:par>
                                <p:cTn id="17" presetID="10" presetClass="entr" presetSubtype="0" fill="hold" grpId="0" nodeType="afterEffect">
                                  <p:stCondLst>
                                    <p:cond delay="25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childTnLst>
                                </p:cTn>
                              </p:par>
                            </p:childTnLst>
                          </p:cTn>
                        </p:par>
                        <p:par>
                          <p:cTn id="20" fill="hold">
                            <p:stCondLst>
                              <p:cond delay="5000"/>
                            </p:stCondLst>
                            <p:childTnLst>
                              <p:par>
                                <p:cTn id="21" presetID="10" presetClass="entr" presetSubtype="0" fill="hold" grpId="0" nodeType="afterEffect">
                                  <p:stCondLst>
                                    <p:cond delay="25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1000"/>
                                        <p:tgtEl>
                                          <p:spTgt spid="3">
                                            <p:txEl>
                                              <p:pRg st="7" end="7"/>
                                            </p:txEl>
                                          </p:spTgt>
                                        </p:tgtEl>
                                      </p:cBhvr>
                                    </p:animEffect>
                                  </p:childTnLst>
                                </p:cTn>
                              </p:par>
                            </p:childTnLst>
                          </p:cTn>
                        </p:par>
                        <p:par>
                          <p:cTn id="24" fill="hold">
                            <p:stCondLst>
                              <p:cond delay="6250"/>
                            </p:stCondLst>
                            <p:childTnLst>
                              <p:par>
                                <p:cTn id="25" presetID="10" presetClass="entr" presetSubtype="0" fill="hold" grpId="0" nodeType="afterEffect">
                                  <p:stCondLst>
                                    <p:cond delay="25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1000"/>
                                        <p:tgtEl>
                                          <p:spTgt spid="3">
                                            <p:txEl>
                                              <p:pRg st="8" end="8"/>
                                            </p:txEl>
                                          </p:spTgt>
                                        </p:tgtEl>
                                      </p:cBhvr>
                                    </p:animEffect>
                                  </p:childTnLst>
                                </p:cTn>
                              </p:par>
                            </p:childTnLst>
                          </p:cTn>
                        </p:par>
                        <p:par>
                          <p:cTn id="28" fill="hold">
                            <p:stCondLst>
                              <p:cond delay="7500"/>
                            </p:stCondLst>
                            <p:childTnLst>
                              <p:par>
                                <p:cTn id="29" presetID="10" presetClass="entr" presetSubtype="0" fill="hold" grpId="0" nodeType="afterEffect">
                                  <p:stCondLst>
                                    <p:cond delay="25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386" y="0"/>
            <a:ext cx="11723043" cy="1666431"/>
          </a:xfrm>
        </p:spPr>
        <p:txBody>
          <a:bodyPr>
            <a:normAutofit/>
          </a:bodyPr>
          <a:lstStyle/>
          <a:p>
            <a:pPr>
              <a:lnSpc>
                <a:spcPct val="100000"/>
              </a:lnSpc>
            </a:pPr>
            <a:r>
              <a:rPr lang="ru-RU" sz="4200" b="1" cap="all" dirty="0" smtClean="0">
                <a:solidFill>
                  <a:schemeClr val="bg1"/>
                </a:solidFill>
                <a:effectLst>
                  <a:outerShdw blurRad="38100" dist="38100" dir="2700000" algn="tl">
                    <a:srgbClr val="000000">
                      <a:alpha val="43137"/>
                    </a:srgbClr>
                  </a:outerShdw>
                </a:effectLst>
              </a:rPr>
              <a:t>2. </a:t>
            </a:r>
            <a:r>
              <a:rPr lang="ru-RU" sz="4200" b="1" cap="all" dirty="0">
                <a:solidFill>
                  <a:schemeClr val="bg1"/>
                </a:solidFill>
                <a:effectLst>
                  <a:outerShdw blurRad="38100" dist="38100" dir="2700000" algn="tl">
                    <a:srgbClr val="000000">
                      <a:alpha val="43137"/>
                    </a:srgbClr>
                  </a:outerShdw>
                </a:effectLst>
              </a:rPr>
              <a:t>ПРИМОПРЕДАЈА ГЛАСАЧКОГ МАТЕРИЈАЛА ПРЕ ГЛАСАЊА</a:t>
            </a:r>
            <a:endParaRPr lang="en-US" sz="4200"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21701" y="1692069"/>
            <a:ext cx="11748407" cy="4531214"/>
          </a:xfrm>
        </p:spPr>
        <p:txBody>
          <a:bodyPr>
            <a:noAutofit/>
          </a:bodyPr>
          <a:lstStyle/>
          <a:p>
            <a:pPr marL="0" indent="0" algn="just">
              <a:lnSpc>
                <a:spcPct val="100000"/>
              </a:lnSpc>
              <a:spcBef>
                <a:spcPts val="0"/>
              </a:spcBef>
              <a:buNone/>
            </a:pPr>
            <a:r>
              <a:rPr lang="sr-Cyrl-RS" sz="2200" dirty="0" smtClean="0">
                <a:solidFill>
                  <a:schemeClr val="bg1"/>
                </a:solidFill>
              </a:rPr>
              <a:t>Гласачки материјал </a:t>
            </a:r>
            <a:r>
              <a:rPr lang="sr-Cyrl-RS" sz="2200" dirty="0" smtClean="0">
                <a:solidFill>
                  <a:srgbClr val="FFC000"/>
                </a:solidFill>
              </a:rPr>
              <a:t>координатор РИК предаје поткомисијама у седишту округа</a:t>
            </a:r>
            <a:r>
              <a:rPr lang="sr-Cyrl-RS" sz="2200" dirty="0" smtClean="0">
                <a:solidFill>
                  <a:schemeClr val="bg1"/>
                </a:solidFill>
              </a:rPr>
              <a:t>.</a:t>
            </a:r>
          </a:p>
          <a:p>
            <a:pPr marL="0" indent="0" algn="just">
              <a:lnSpc>
                <a:spcPct val="100000"/>
              </a:lnSpc>
              <a:spcBef>
                <a:spcPts val="0"/>
              </a:spcBef>
              <a:buNone/>
            </a:pPr>
            <a:endParaRPr lang="sr-Cyrl-RS" sz="800" dirty="0" smtClean="0">
              <a:solidFill>
                <a:schemeClr val="bg1"/>
              </a:solidFill>
            </a:endParaRPr>
          </a:p>
          <a:p>
            <a:pPr marL="0" indent="0" algn="just">
              <a:lnSpc>
                <a:spcPct val="100000"/>
              </a:lnSpc>
              <a:spcBef>
                <a:spcPts val="0"/>
              </a:spcBef>
              <a:buNone/>
            </a:pPr>
            <a:r>
              <a:rPr lang="ru-RU" sz="2200" dirty="0">
                <a:solidFill>
                  <a:srgbClr val="FFC000"/>
                </a:solidFill>
              </a:rPr>
              <a:t>Поткомисије,</a:t>
            </a:r>
            <a:r>
              <a:rPr lang="ru-RU" sz="2200" dirty="0">
                <a:solidFill>
                  <a:schemeClr val="bg1"/>
                </a:solidFill>
              </a:rPr>
              <a:t> уз подршку општинске/градске управе, </a:t>
            </a:r>
            <a:r>
              <a:rPr lang="ru-RU" sz="2200" dirty="0">
                <a:solidFill>
                  <a:srgbClr val="FFC000"/>
                </a:solidFill>
              </a:rPr>
              <a:t>предају гласачки материјал гласачким одборима</a:t>
            </a:r>
            <a:r>
              <a:rPr lang="ru-RU" sz="2200" dirty="0">
                <a:solidFill>
                  <a:schemeClr val="bg1"/>
                </a:solidFill>
              </a:rPr>
              <a:t> са територије своје општине/града у седишту општине/града</a:t>
            </a:r>
            <a:r>
              <a:rPr lang="ru-RU" sz="2200" dirty="0" smtClean="0">
                <a:solidFill>
                  <a:schemeClr val="bg1"/>
                </a:solidFill>
              </a:rPr>
              <a:t>.</a:t>
            </a:r>
          </a:p>
          <a:p>
            <a:pPr marL="0" indent="0" algn="just">
              <a:lnSpc>
                <a:spcPct val="100000"/>
              </a:lnSpc>
              <a:spcBef>
                <a:spcPts val="0"/>
              </a:spcBef>
              <a:buNone/>
            </a:pPr>
            <a:endParaRPr lang="en-US" sz="800" dirty="0">
              <a:solidFill>
                <a:schemeClr val="bg1"/>
              </a:solidFill>
            </a:endParaRPr>
          </a:p>
          <a:p>
            <a:pPr marL="0" indent="0" algn="just">
              <a:lnSpc>
                <a:spcPct val="100000"/>
              </a:lnSpc>
              <a:spcBef>
                <a:spcPts val="0"/>
              </a:spcBef>
              <a:buNone/>
            </a:pPr>
            <a:r>
              <a:rPr lang="ru-RU" sz="2200" dirty="0">
                <a:solidFill>
                  <a:schemeClr val="bg1"/>
                </a:solidFill>
              </a:rPr>
              <a:t>О времену, месту и распореду примопредаје гласачког материјала гласачким одборима, </a:t>
            </a:r>
            <a:r>
              <a:rPr lang="ru-RU" sz="2200" dirty="0">
                <a:solidFill>
                  <a:srgbClr val="FFC000"/>
                </a:solidFill>
              </a:rPr>
              <a:t>поткомисија обавештава председнике и заменике председника </a:t>
            </a:r>
            <a:r>
              <a:rPr lang="ru-RU" sz="2200" dirty="0">
                <a:solidFill>
                  <a:schemeClr val="bg1"/>
                </a:solidFill>
              </a:rPr>
              <a:t>гласачких одбора</a:t>
            </a:r>
            <a:r>
              <a:rPr lang="ru-RU" sz="2200" dirty="0" smtClean="0">
                <a:solidFill>
                  <a:schemeClr val="bg1"/>
                </a:solidFill>
              </a:rPr>
              <a:t>.</a:t>
            </a:r>
          </a:p>
          <a:p>
            <a:pPr marL="0" indent="0" algn="just">
              <a:lnSpc>
                <a:spcPct val="100000"/>
              </a:lnSpc>
              <a:spcBef>
                <a:spcPts val="0"/>
              </a:spcBef>
              <a:buNone/>
            </a:pPr>
            <a:endParaRPr lang="en-US" sz="800" dirty="0" smtClean="0">
              <a:solidFill>
                <a:schemeClr val="bg1"/>
              </a:solidFill>
            </a:endParaRPr>
          </a:p>
          <a:p>
            <a:pPr marL="0" indent="0" algn="just">
              <a:lnSpc>
                <a:spcPct val="100000"/>
              </a:lnSpc>
              <a:spcBef>
                <a:spcPts val="0"/>
              </a:spcBef>
              <a:buNone/>
            </a:pPr>
            <a:r>
              <a:rPr lang="ru-RU" sz="2200" dirty="0">
                <a:solidFill>
                  <a:schemeClr val="bg1"/>
                </a:solidFill>
              </a:rPr>
              <a:t>Предаја материјала гласачким одборима, мора да се обави </a:t>
            </a:r>
            <a:r>
              <a:rPr lang="ru-RU" sz="2200" b="1" u="sng" dirty="0">
                <a:solidFill>
                  <a:srgbClr val="FFC000"/>
                </a:solidFill>
                <a:effectLst>
                  <a:outerShdw blurRad="38100" dist="38100" dir="2700000" algn="tl">
                    <a:srgbClr val="000000">
                      <a:alpha val="43137"/>
                    </a:srgbClr>
                  </a:outerShdw>
                </a:effectLst>
              </a:rPr>
              <a:t>најкасније 48 часова пре дана гласања</a:t>
            </a:r>
            <a:r>
              <a:rPr lang="ru-RU" sz="2200" dirty="0">
                <a:solidFill>
                  <a:schemeClr val="bg1"/>
                </a:solidFill>
              </a:rPr>
              <a:t>, што, по правилу, значи да се обавља </a:t>
            </a:r>
            <a:r>
              <a:rPr lang="ru-RU" sz="2200" b="1" dirty="0">
                <a:solidFill>
                  <a:schemeClr val="bg1"/>
                </a:solidFill>
                <a:effectLst>
                  <a:outerShdw blurRad="38100" dist="38100" dir="2700000" algn="tl">
                    <a:srgbClr val="000000">
                      <a:alpha val="43137"/>
                    </a:srgbClr>
                  </a:outerShdw>
                </a:effectLst>
              </a:rPr>
              <a:t>четвртком</a:t>
            </a:r>
            <a:r>
              <a:rPr lang="ru-RU" sz="2200" dirty="0" smtClean="0">
                <a:solidFill>
                  <a:schemeClr val="bg1"/>
                </a:solidFill>
              </a:rPr>
              <a:t>.</a:t>
            </a:r>
            <a:endParaRPr lang="sr-Cyrl-RS" sz="2200" dirty="0" smtClean="0">
              <a:solidFill>
                <a:schemeClr val="bg1"/>
              </a:solidFill>
            </a:endParaRPr>
          </a:p>
          <a:p>
            <a:pPr marL="0" indent="0" algn="just">
              <a:lnSpc>
                <a:spcPct val="100000"/>
              </a:lnSpc>
              <a:spcBef>
                <a:spcPts val="0"/>
              </a:spcBef>
              <a:buNone/>
            </a:pPr>
            <a:endParaRPr lang="en-US" sz="800" dirty="0">
              <a:solidFill>
                <a:schemeClr val="bg1"/>
              </a:solidFill>
            </a:endParaRPr>
          </a:p>
          <a:p>
            <a:pPr marL="0" indent="0" algn="just">
              <a:lnSpc>
                <a:spcPct val="100000"/>
              </a:lnSpc>
              <a:spcBef>
                <a:spcPts val="0"/>
              </a:spcBef>
              <a:buNone/>
            </a:pPr>
            <a:r>
              <a:rPr lang="ru-RU" sz="2200" dirty="0">
                <a:solidFill>
                  <a:schemeClr val="bg1"/>
                </a:solidFill>
              </a:rPr>
              <a:t>Поткомисија гласачким одборима предаје гласачки материјал који су обезбедили РИК и општинске/градске управе.</a:t>
            </a:r>
            <a:endParaRPr lang="en-US" sz="800" dirty="0">
              <a:solidFill>
                <a:schemeClr val="bg1"/>
              </a:solidFill>
            </a:endParaRPr>
          </a:p>
          <a:p>
            <a:pPr marL="0" indent="0" algn="just">
              <a:lnSpc>
                <a:spcPct val="100000"/>
              </a:lnSpc>
              <a:spcBef>
                <a:spcPts val="0"/>
              </a:spcBef>
              <a:buNone/>
            </a:pPr>
            <a:r>
              <a:rPr lang="sr-Cyrl-RS" sz="2200" b="1" dirty="0" smtClean="0">
                <a:solidFill>
                  <a:schemeClr val="bg1"/>
                </a:solidFill>
              </a:rPr>
              <a:t>НАПОМЕНА</a:t>
            </a:r>
            <a:r>
              <a:rPr lang="sr-Cyrl-RS" sz="2200" b="1" dirty="0">
                <a:solidFill>
                  <a:schemeClr val="bg1"/>
                </a:solidFill>
              </a:rPr>
              <a:t>: </a:t>
            </a:r>
            <a:endParaRPr lang="en-US" sz="2200" dirty="0">
              <a:solidFill>
                <a:schemeClr val="bg1"/>
              </a:solidFill>
            </a:endParaRPr>
          </a:p>
          <a:p>
            <a:pPr marL="0" indent="0" algn="just">
              <a:lnSpc>
                <a:spcPct val="100000"/>
              </a:lnSpc>
              <a:spcBef>
                <a:spcPts val="0"/>
              </a:spcBef>
              <a:buNone/>
            </a:pPr>
            <a:r>
              <a:rPr lang="ru-RU" sz="2200" dirty="0">
                <a:solidFill>
                  <a:schemeClr val="bg1"/>
                </a:solidFill>
              </a:rPr>
              <a:t>Примопредаји гласачког материјала </a:t>
            </a:r>
            <a:r>
              <a:rPr lang="ru-RU" sz="2200" b="1" dirty="0">
                <a:solidFill>
                  <a:schemeClr val="bg1"/>
                </a:solidFill>
                <a:effectLst>
                  <a:outerShdw blurRad="38100" dist="38100" dir="2700000" algn="tl">
                    <a:srgbClr val="000000">
                      <a:alpha val="43137"/>
                    </a:srgbClr>
                  </a:outerShdw>
                </a:effectLst>
              </a:rPr>
              <a:t>могу да присуствују посматрачи </a:t>
            </a:r>
            <a:r>
              <a:rPr lang="ru-RU" sz="2200" dirty="0">
                <a:solidFill>
                  <a:schemeClr val="bg1"/>
                </a:solidFill>
              </a:rPr>
              <a:t>којима је РИК издао акредитације.</a:t>
            </a:r>
            <a:endParaRPr lang="en-US" sz="2200" dirty="0">
              <a:solidFill>
                <a:schemeClr val="bg1"/>
              </a:solidFill>
            </a:endParaRPr>
          </a:p>
        </p:txBody>
      </p:sp>
    </p:spTree>
    <p:extLst>
      <p:ext uri="{BB962C8B-B14F-4D97-AF65-F5344CB8AC3E}">
        <p14:creationId xmlns:p14="http://schemas.microsoft.com/office/powerpoint/2010/main" val="163471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25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nodeType="afterEffect">
                                  <p:stCondLst>
                                    <p:cond delay="25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3750"/>
                            </p:stCondLst>
                            <p:childTnLst>
                              <p:par>
                                <p:cTn id="23" presetID="42" presetClass="entr" presetSubtype="0" fill="hold" nodeType="afterEffect">
                                  <p:stCondLst>
                                    <p:cond delay="25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anim calcmode="lin" valueType="num">
                                      <p:cBhvr>
                                        <p:cTn id="2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42" presetClass="entr" presetSubtype="0" fill="hold" nodeType="afterEffect">
                                  <p:stCondLst>
                                    <p:cond delay="25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1000"/>
                                        <p:tgtEl>
                                          <p:spTgt spid="3">
                                            <p:txEl>
                                              <p:pRg st="8" end="8"/>
                                            </p:txEl>
                                          </p:spTgt>
                                        </p:tgtEl>
                                      </p:cBhvr>
                                    </p:animEffect>
                                    <p:anim calcmode="lin" valueType="num">
                                      <p:cBhvr>
                                        <p:cTn id="3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34" fill="hold">
                            <p:stCondLst>
                              <p:cond delay="6250"/>
                            </p:stCondLst>
                            <p:childTnLst>
                              <p:par>
                                <p:cTn id="35" presetID="42" presetClass="entr" presetSubtype="0" fill="hold" nodeType="afterEffect">
                                  <p:stCondLst>
                                    <p:cond delay="25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1000"/>
                                        <p:tgtEl>
                                          <p:spTgt spid="3">
                                            <p:txEl>
                                              <p:pRg st="9" end="9"/>
                                            </p:txEl>
                                          </p:spTgt>
                                        </p:tgtEl>
                                      </p:cBhvr>
                                    </p:animEffect>
                                    <p:anim calcmode="lin" valueType="num">
                                      <p:cBhvr>
                                        <p:cTn id="3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40" fill="hold">
                            <p:stCondLst>
                              <p:cond delay="7500"/>
                            </p:stCondLst>
                            <p:childTnLst>
                              <p:par>
                                <p:cTn id="41" presetID="42" presetClass="entr" presetSubtype="0" fill="hold" nodeType="afterEffect">
                                  <p:stCondLst>
                                    <p:cond delay="25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1000"/>
                                        <p:tgtEl>
                                          <p:spTgt spid="3">
                                            <p:txEl>
                                              <p:pRg st="10" end="10"/>
                                            </p:txEl>
                                          </p:spTgt>
                                        </p:tgtEl>
                                      </p:cBhvr>
                                    </p:animEffect>
                                    <p:anim calcmode="lin" valueType="num">
                                      <p:cBhvr>
                                        <p:cTn id="4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461" y="495657"/>
            <a:ext cx="11442819" cy="5845324"/>
          </a:xfrm>
        </p:spPr>
        <p:txBody>
          <a:bodyPr>
            <a:noAutofit/>
          </a:bodyPr>
          <a:lstStyle/>
          <a:p>
            <a:pPr marL="0" indent="0" algn="just">
              <a:lnSpc>
                <a:spcPct val="100000"/>
              </a:lnSpc>
              <a:spcBef>
                <a:spcPts val="0"/>
              </a:spcBef>
              <a:buNone/>
            </a:pPr>
            <a:endParaRPr lang="sr-Cyrl-RS" sz="1000" b="1" dirty="0" smtClean="0">
              <a:solidFill>
                <a:schemeClr val="bg1"/>
              </a:solidFill>
            </a:endParaRPr>
          </a:p>
          <a:p>
            <a:pPr marL="0" indent="0" algn="just">
              <a:lnSpc>
                <a:spcPct val="100000"/>
              </a:lnSpc>
              <a:spcBef>
                <a:spcPts val="0"/>
              </a:spcBef>
              <a:buNone/>
            </a:pPr>
            <a:r>
              <a:rPr lang="sr-Cyrl-RS" sz="2300" b="1" dirty="0" smtClean="0">
                <a:solidFill>
                  <a:schemeClr val="bg1"/>
                </a:solidFill>
              </a:rPr>
              <a:t>! </a:t>
            </a:r>
            <a:r>
              <a:rPr lang="sr-Cyrl-RS" sz="2300" b="1" dirty="0">
                <a:solidFill>
                  <a:schemeClr val="bg1"/>
                </a:solidFill>
              </a:rPr>
              <a:t>ОБРАТИТИ ПАЖЊУ:</a:t>
            </a:r>
            <a:endParaRPr lang="en-US" sz="2300" dirty="0">
              <a:solidFill>
                <a:schemeClr val="bg1"/>
              </a:solidFill>
            </a:endParaRPr>
          </a:p>
          <a:p>
            <a:pPr marL="0" indent="0" algn="just">
              <a:lnSpc>
                <a:spcPct val="100000"/>
              </a:lnSpc>
              <a:spcBef>
                <a:spcPts val="0"/>
              </a:spcBef>
              <a:buNone/>
            </a:pPr>
            <a:r>
              <a:rPr lang="ru-RU" sz="2300" dirty="0">
                <a:solidFill>
                  <a:schemeClr val="bg1"/>
                </a:solidFill>
              </a:rPr>
              <a:t>По окончању гласања, гласачки одбор </a:t>
            </a:r>
            <a:r>
              <a:rPr lang="ru-RU" b="1" dirty="0">
                <a:solidFill>
                  <a:srgbClr val="FF0000"/>
                </a:solidFill>
                <a:effectLst>
                  <a:outerShdw blurRad="38100" dist="38100" dir="2700000" algn="tl">
                    <a:srgbClr val="000000">
                      <a:alpha val="43137"/>
                    </a:srgbClr>
                  </a:outerShdw>
                </a:effectLst>
              </a:rPr>
              <a:t>не отвара одмах гласачку кутију</a:t>
            </a:r>
            <a:r>
              <a:rPr lang="ru-RU" sz="2300" dirty="0">
                <a:solidFill>
                  <a:schemeClr val="bg1"/>
                </a:solidFill>
              </a:rPr>
              <a:t>, већ прво предузима </a:t>
            </a:r>
            <a:r>
              <a:rPr lang="ru-RU" sz="2300" b="1" dirty="0">
                <a:solidFill>
                  <a:srgbClr val="FFC000"/>
                </a:solidFill>
                <a:effectLst>
                  <a:outerShdw blurRad="38100" dist="38100" dir="2700000" algn="tl">
                    <a:srgbClr val="000000">
                      <a:alpha val="43137"/>
                    </a:srgbClr>
                  </a:outerShdw>
                </a:effectLst>
              </a:rPr>
              <a:t>четири радње </a:t>
            </a:r>
            <a:r>
              <a:rPr lang="ru-RU" sz="2300" dirty="0">
                <a:solidFill>
                  <a:schemeClr val="bg1"/>
                </a:solidFill>
              </a:rPr>
              <a:t>које претходе том отварању!</a:t>
            </a:r>
            <a:endParaRPr lang="ru-RU" sz="2300" dirty="0" smtClean="0">
              <a:solidFill>
                <a:schemeClr val="bg1"/>
              </a:solidFill>
            </a:endParaRPr>
          </a:p>
          <a:p>
            <a:pPr marL="0" indent="0" algn="just">
              <a:lnSpc>
                <a:spcPct val="100000"/>
              </a:lnSpc>
              <a:spcBef>
                <a:spcPts val="0"/>
              </a:spcBef>
              <a:buNone/>
            </a:pPr>
            <a:endParaRPr lang="ru-RU" sz="1500" b="1" dirty="0" smtClean="0">
              <a:solidFill>
                <a:schemeClr val="bg1"/>
              </a:solidFill>
            </a:endParaRPr>
          </a:p>
          <a:p>
            <a:pPr marL="0" indent="0" algn="just">
              <a:lnSpc>
                <a:spcPct val="100000"/>
              </a:lnSpc>
              <a:spcBef>
                <a:spcPts val="0"/>
              </a:spcBef>
              <a:buNone/>
            </a:pPr>
            <a:r>
              <a:rPr lang="ru-RU" sz="2300" b="1" dirty="0">
                <a:solidFill>
                  <a:srgbClr val="FF0000"/>
                </a:solidFill>
                <a:effectLst>
                  <a:outerShdw blurRad="38100" dist="38100" dir="2700000" algn="tl">
                    <a:srgbClr val="000000">
                      <a:alpha val="43137"/>
                    </a:srgbClr>
                  </a:outerShdw>
                </a:effectLst>
              </a:rPr>
              <a:t>ПРВО,</a:t>
            </a:r>
            <a:r>
              <a:rPr lang="ru-RU" sz="2300" b="1" dirty="0">
                <a:solidFill>
                  <a:schemeClr val="bg1"/>
                </a:solidFill>
              </a:rPr>
              <a:t> </a:t>
            </a:r>
            <a:r>
              <a:rPr lang="ru-RU" sz="2300" dirty="0" smtClean="0">
                <a:solidFill>
                  <a:schemeClr val="bg1"/>
                </a:solidFill>
              </a:rPr>
              <a:t>гласачки одбор треба </a:t>
            </a:r>
            <a:r>
              <a:rPr lang="ru-RU" sz="2300" u="sng" dirty="0" smtClean="0">
                <a:solidFill>
                  <a:srgbClr val="FFC000"/>
                </a:solidFill>
                <a:effectLst>
                  <a:outerShdw blurRad="38100" dist="38100" dir="2700000" algn="tl">
                    <a:srgbClr val="000000">
                      <a:alpha val="43137"/>
                    </a:srgbClr>
                  </a:outerShdw>
                </a:effectLst>
              </a:rPr>
              <a:t>да утврди број гласача уписаних у извод из бирачког списка</a:t>
            </a:r>
            <a:r>
              <a:rPr lang="ru-RU" sz="2300" dirty="0" smtClean="0">
                <a:solidFill>
                  <a:schemeClr val="bg1"/>
                </a:solidFill>
              </a:rPr>
              <a:t>.</a:t>
            </a:r>
          </a:p>
          <a:p>
            <a:pPr marL="0" indent="0" algn="just">
              <a:lnSpc>
                <a:spcPct val="100000"/>
              </a:lnSpc>
              <a:spcBef>
                <a:spcPts val="0"/>
              </a:spcBef>
              <a:buNone/>
            </a:pPr>
            <a:endParaRPr lang="en-US" sz="1500" dirty="0">
              <a:solidFill>
                <a:schemeClr val="bg1"/>
              </a:solidFill>
            </a:endParaRPr>
          </a:p>
          <a:p>
            <a:pPr marL="0" indent="0" algn="just">
              <a:lnSpc>
                <a:spcPct val="100000"/>
              </a:lnSpc>
              <a:spcBef>
                <a:spcPts val="0"/>
              </a:spcBef>
              <a:buNone/>
            </a:pPr>
            <a:r>
              <a:rPr lang="sr-Cyrl-RS" sz="2300" b="1" dirty="0" smtClean="0">
                <a:solidFill>
                  <a:schemeClr val="bg1"/>
                </a:solidFill>
              </a:rPr>
              <a:t>! </a:t>
            </a:r>
            <a:r>
              <a:rPr lang="sr-Cyrl-RS" sz="2300" b="1" dirty="0">
                <a:solidFill>
                  <a:schemeClr val="bg1"/>
                </a:solidFill>
              </a:rPr>
              <a:t>ОБРАТИТИ ПАЖЊУ:</a:t>
            </a:r>
            <a:endParaRPr lang="en-US" sz="2300" dirty="0">
              <a:solidFill>
                <a:schemeClr val="bg1"/>
              </a:solidFill>
            </a:endParaRPr>
          </a:p>
          <a:p>
            <a:pPr marL="0" indent="0" algn="just">
              <a:lnSpc>
                <a:spcPct val="100000"/>
              </a:lnSpc>
              <a:spcBef>
                <a:spcPts val="0"/>
              </a:spcBef>
              <a:buNone/>
            </a:pPr>
            <a:r>
              <a:rPr lang="ru-RU" sz="2300" dirty="0">
                <a:solidFill>
                  <a:schemeClr val="bg1"/>
                </a:solidFill>
              </a:rPr>
              <a:t>Утврђивање броја гласача уписаних у извод из бирачког списка подразумева не само утврђивање броја гласача из самог извода, већ се мора обратити пажња </a:t>
            </a:r>
            <a:r>
              <a:rPr lang="ru-RU" sz="2300" dirty="0">
                <a:solidFill>
                  <a:srgbClr val="FFC000"/>
                </a:solidFill>
              </a:rPr>
              <a:t>и на списак накнадних промена</a:t>
            </a:r>
            <a:r>
              <a:rPr lang="ru-RU" sz="2300" dirty="0">
                <a:solidFill>
                  <a:schemeClr val="bg1"/>
                </a:solidFill>
              </a:rPr>
              <a:t> у бирачком списку, ако је достављен уз извод из бирачког списка. При томе, треба обратити пажњу на то да се у том евентуалном списку накнадних промена могу налазити не само гласачи </a:t>
            </a:r>
            <a:r>
              <a:rPr lang="ru-RU" sz="2300" dirty="0">
                <a:solidFill>
                  <a:srgbClr val="FFC000"/>
                </a:solidFill>
                <a:effectLst>
                  <a:outerShdw blurRad="38100" dist="38100" dir="2700000" algn="tl">
                    <a:srgbClr val="000000">
                      <a:alpha val="43137"/>
                    </a:srgbClr>
                  </a:outerShdw>
                </a:effectLst>
              </a:rPr>
              <a:t>који су накнадно уписани </a:t>
            </a:r>
            <a:r>
              <a:rPr lang="ru-RU" sz="2300" dirty="0">
                <a:solidFill>
                  <a:schemeClr val="bg1"/>
                </a:solidFill>
              </a:rPr>
              <a:t>у бирачки списак за то гласачко место, већ и гласачи који су избрисани са тог гласачког места, или гласачи који нису ни дописани ни брисани, већ им је само промењен неки податак у изводу из бирачког списка, нпр. презиме. Зато, гласачки одбор мора да пази да код утврђивања броја гласача УБРОЈИ оне који су дописани </a:t>
            </a:r>
            <a:r>
              <a:rPr lang="ru-RU" sz="2300" dirty="0">
                <a:solidFill>
                  <a:srgbClr val="FFC000"/>
                </a:solidFill>
                <a:effectLst>
                  <a:outerShdw blurRad="38100" dist="38100" dir="2700000" algn="tl">
                    <a:srgbClr val="000000">
                      <a:alpha val="43137"/>
                    </a:srgbClr>
                  </a:outerShdw>
                </a:effectLst>
              </a:rPr>
              <a:t>и </a:t>
            </a:r>
            <a:r>
              <a:rPr lang="ru-RU" sz="2300" dirty="0">
                <a:solidFill>
                  <a:srgbClr val="FFC000"/>
                </a:solidFill>
              </a:rPr>
              <a:t>ОДУЗМЕ оне за које је наведено да су избрисани </a:t>
            </a:r>
            <a:r>
              <a:rPr lang="ru-RU" sz="2300" b="1" dirty="0" smtClean="0">
                <a:solidFill>
                  <a:srgbClr val="FFC000"/>
                </a:solidFill>
              </a:rPr>
              <a:t>!</a:t>
            </a:r>
            <a:endParaRPr lang="en-US" sz="2300" dirty="0">
              <a:solidFill>
                <a:srgbClr val="FFC000"/>
              </a:solidFill>
            </a:endParaRPr>
          </a:p>
        </p:txBody>
      </p:sp>
    </p:spTree>
    <p:extLst>
      <p:ext uri="{BB962C8B-B14F-4D97-AF65-F5344CB8AC3E}">
        <p14:creationId xmlns:p14="http://schemas.microsoft.com/office/powerpoint/2010/main" val="40864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2500"/>
                            </p:stCondLst>
                            <p:childTnLst>
                              <p:par>
                                <p:cTn id="13" presetID="10" presetClass="entr" presetSubtype="0" fill="hold" nodeType="afterEffect">
                                  <p:stCondLst>
                                    <p:cond delay="25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childTnLst>
                                </p:cTn>
                              </p:par>
                            </p:childTnLst>
                          </p:cTn>
                        </p:par>
                        <p:par>
                          <p:cTn id="16" fill="hold">
                            <p:stCondLst>
                              <p:cond delay="3750"/>
                            </p:stCondLst>
                            <p:childTnLst>
                              <p:par>
                                <p:cTn id="17" presetID="10" presetClass="entr" presetSubtype="0" fill="hold" nodeType="afterEffect">
                                  <p:stCondLst>
                                    <p:cond delay="25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childTnLst>
                                </p:cTn>
                              </p:par>
                            </p:childTnLst>
                          </p:cTn>
                        </p:par>
                        <p:par>
                          <p:cTn id="20" fill="hold">
                            <p:stCondLst>
                              <p:cond delay="5000"/>
                            </p:stCondLst>
                            <p:childTnLst>
                              <p:par>
                                <p:cTn id="21" presetID="10" presetClass="entr" presetSubtype="0" fill="hold" nodeType="afterEffect">
                                  <p:stCondLst>
                                    <p:cond delay="25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4920" y="367469"/>
            <a:ext cx="11665009" cy="6323888"/>
          </a:xfrm>
        </p:spPr>
        <p:txBody>
          <a:bodyPr>
            <a:noAutofit/>
          </a:bodyPr>
          <a:lstStyle/>
          <a:p>
            <a:pPr marL="0" indent="0" algn="just">
              <a:lnSpc>
                <a:spcPct val="100000"/>
              </a:lnSpc>
              <a:spcBef>
                <a:spcPts val="0"/>
              </a:spcBef>
              <a:buNone/>
            </a:pPr>
            <a:r>
              <a:rPr lang="ru-RU" sz="2400" dirty="0" smtClean="0">
                <a:solidFill>
                  <a:schemeClr val="bg1"/>
                </a:solidFill>
              </a:rPr>
              <a:t>Осим наведеног, гласачки одбор треба да обрати пажњу и на </a:t>
            </a:r>
            <a:r>
              <a:rPr lang="ru-RU" sz="2400" dirty="0" smtClean="0">
                <a:solidFill>
                  <a:srgbClr val="FFC000"/>
                </a:solidFill>
                <a:effectLst>
                  <a:outerShdw blurRad="38100" dist="38100" dir="2700000" algn="tl">
                    <a:srgbClr val="000000">
                      <a:alpha val="43137"/>
                    </a:srgbClr>
                  </a:outerShdw>
                </a:effectLst>
              </a:rPr>
              <a:t>евентуални посебан извод из бирачког списка за гласање гласача у Војсци Србије</a:t>
            </a:r>
            <a:r>
              <a:rPr lang="ru-RU" sz="2400" dirty="0" smtClean="0">
                <a:solidFill>
                  <a:schemeClr val="bg1"/>
                </a:solidFill>
              </a:rPr>
              <a:t>, те и да њих уброји у укупан број гласача.</a:t>
            </a:r>
          </a:p>
          <a:p>
            <a:pPr marL="0" indent="0" algn="just">
              <a:buNone/>
            </a:pPr>
            <a:endParaRPr lang="en-US" sz="1500" dirty="0">
              <a:solidFill>
                <a:schemeClr val="bg1"/>
              </a:solidFill>
            </a:endParaRPr>
          </a:p>
          <a:p>
            <a:pPr marL="0" indent="0" algn="just">
              <a:lnSpc>
                <a:spcPct val="100000"/>
              </a:lnSpc>
              <a:spcBef>
                <a:spcPts val="0"/>
              </a:spcBef>
              <a:buNone/>
            </a:pPr>
            <a:r>
              <a:rPr lang="ru-RU" sz="2400" b="1" dirty="0">
                <a:solidFill>
                  <a:schemeClr val="bg1"/>
                </a:solidFill>
              </a:rPr>
              <a:t>Нпр. </a:t>
            </a:r>
            <a:r>
              <a:rPr lang="ru-RU" sz="2400" dirty="0">
                <a:solidFill>
                  <a:schemeClr val="bg1"/>
                </a:solidFill>
              </a:rPr>
              <a:t>У изводу је уписано 578 гласача. У списак накнадних промена уписано је 5 гласача који су додати на то гласачко место, 3 гласача који су брисани са тог гласачког места и 7 гласача којима је промењено презиме или неки други лични податак, што значи да нису ни додати ни брисани. У посебном изводу за гласање гласача у Војсци Србије уписана су 44 гласача. То значи да су на овом гласачком месту уписана укупно 624 гласача (578+5-3+44)</a:t>
            </a:r>
            <a:endParaRPr lang="en-US" sz="2400" dirty="0">
              <a:solidFill>
                <a:schemeClr val="bg1"/>
              </a:solidFill>
            </a:endParaRPr>
          </a:p>
          <a:p>
            <a:pPr marL="0" indent="0" algn="just">
              <a:buNone/>
            </a:pPr>
            <a:r>
              <a:rPr lang="sr-Cyrl-RS" sz="1500" b="1" dirty="0">
                <a:solidFill>
                  <a:schemeClr val="bg1"/>
                </a:solidFill>
              </a:rPr>
              <a:t> </a:t>
            </a:r>
            <a:endParaRPr lang="en-US" sz="1500" dirty="0">
              <a:solidFill>
                <a:schemeClr val="bg1"/>
              </a:solidFill>
            </a:endParaRPr>
          </a:p>
          <a:p>
            <a:pPr marL="0" indent="0" algn="just">
              <a:lnSpc>
                <a:spcPct val="100000"/>
              </a:lnSpc>
              <a:spcBef>
                <a:spcPts val="0"/>
              </a:spcBef>
              <a:buNone/>
            </a:pPr>
            <a:r>
              <a:rPr lang="sr-Cyrl-RS" sz="2400" b="1" dirty="0">
                <a:solidFill>
                  <a:schemeClr val="bg1"/>
                </a:solidFill>
              </a:rPr>
              <a:t>НАПОМЕНА: </a:t>
            </a:r>
            <a:endParaRPr lang="en-US" sz="2400" dirty="0">
              <a:solidFill>
                <a:schemeClr val="bg1"/>
              </a:solidFill>
            </a:endParaRPr>
          </a:p>
          <a:p>
            <a:pPr marL="0" indent="0" algn="just">
              <a:lnSpc>
                <a:spcPct val="100000"/>
              </a:lnSpc>
              <a:spcBef>
                <a:spcPts val="0"/>
              </a:spcBef>
              <a:buNone/>
            </a:pPr>
            <a:r>
              <a:rPr lang="ru-RU" sz="2400" dirty="0">
                <a:solidFill>
                  <a:srgbClr val="FFC000"/>
                </a:solidFill>
              </a:rPr>
              <a:t>Утврђени број уписаних гласача, гласачки одбор може да провери са коначним бројем гласача према гласачким местима који РИК објављује на својој веб презентацији</a:t>
            </a:r>
            <a:r>
              <a:rPr lang="ru-RU" sz="2400" dirty="0">
                <a:solidFill>
                  <a:schemeClr val="bg1"/>
                </a:solidFill>
              </a:rPr>
              <a:t>. У случају било каквих недоумица, треба контактирати </a:t>
            </a:r>
            <a:r>
              <a:rPr lang="ru-RU" sz="2400" dirty="0" smtClean="0">
                <a:solidFill>
                  <a:schemeClr val="bg1"/>
                </a:solidFill>
              </a:rPr>
              <a:t>поткомисију.</a:t>
            </a:r>
          </a:p>
          <a:p>
            <a:pPr marL="0" indent="0" algn="just">
              <a:lnSpc>
                <a:spcPct val="100000"/>
              </a:lnSpc>
              <a:spcBef>
                <a:spcPts val="0"/>
              </a:spcBef>
              <a:buNone/>
            </a:pPr>
            <a:r>
              <a:rPr lang="ru-RU" sz="2400" dirty="0">
                <a:solidFill>
                  <a:schemeClr val="bg1"/>
                </a:solidFill>
              </a:rPr>
              <a:t>Пошто се утврди укупан број гласача на гласачком месту, тај број се уписује у одговарајућу рубрику контролног формулара</a:t>
            </a:r>
            <a:r>
              <a:rPr lang="ru-RU"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585246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2500"/>
                            </p:stCondLst>
                            <p:childTnLst>
                              <p:par>
                                <p:cTn id="13" presetID="10" presetClass="entr" presetSubtype="0" fill="hold" nodeType="afterEffect">
                                  <p:stCondLst>
                                    <p:cond delay="25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childTnLst>
                          </p:cTn>
                        </p:par>
                        <p:par>
                          <p:cTn id="16" fill="hold">
                            <p:stCondLst>
                              <p:cond delay="3750"/>
                            </p:stCondLst>
                            <p:childTnLst>
                              <p:par>
                                <p:cTn id="17" presetID="10" presetClass="entr" presetSubtype="0" fill="hold" nodeType="afterEffect">
                                  <p:stCondLst>
                                    <p:cond delay="25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childTnLst>
                          </p:cTn>
                        </p:par>
                        <p:par>
                          <p:cTn id="20" fill="hold">
                            <p:stCondLst>
                              <p:cond delay="5000"/>
                            </p:stCondLst>
                            <p:childTnLst>
                              <p:par>
                                <p:cTn id="21" presetID="10" presetClass="entr" presetSubtype="0" fill="hold" nodeType="afterEffect">
                                  <p:stCondLst>
                                    <p:cond delay="25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childTnLst>
                                </p:cTn>
                              </p:par>
                            </p:childTnLst>
                          </p:cTn>
                        </p:par>
                        <p:par>
                          <p:cTn id="24" fill="hold">
                            <p:stCondLst>
                              <p:cond delay="6250"/>
                            </p:stCondLst>
                            <p:childTnLst>
                              <p:par>
                                <p:cTn id="25" presetID="10" presetClass="entr" presetSubtype="0" fill="hold" nodeType="afterEffect">
                                  <p:stCondLst>
                                    <p:cond delay="25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015" y="675118"/>
            <a:ext cx="11348815" cy="5161660"/>
          </a:xfrm>
        </p:spPr>
        <p:txBody>
          <a:bodyPr>
            <a:normAutofit fontScale="92500" lnSpcReduction="10000"/>
          </a:bodyPr>
          <a:lstStyle/>
          <a:p>
            <a:pPr marL="0" indent="0" algn="just">
              <a:lnSpc>
                <a:spcPct val="100000"/>
              </a:lnSpc>
              <a:spcBef>
                <a:spcPts val="0"/>
              </a:spcBef>
              <a:buNone/>
            </a:pPr>
            <a:endParaRPr lang="ru-RU" sz="1500" b="1" dirty="0" smtClean="0">
              <a:solidFill>
                <a:schemeClr val="bg1"/>
              </a:solidFill>
            </a:endParaRPr>
          </a:p>
          <a:p>
            <a:pPr marL="0" indent="0" algn="just">
              <a:lnSpc>
                <a:spcPct val="100000"/>
              </a:lnSpc>
              <a:spcBef>
                <a:spcPts val="0"/>
              </a:spcBef>
              <a:buNone/>
            </a:pPr>
            <a:r>
              <a:rPr lang="ru-RU" sz="2400" b="1" dirty="0">
                <a:solidFill>
                  <a:srgbClr val="FF0000"/>
                </a:solidFill>
                <a:effectLst>
                  <a:outerShdw blurRad="38100" dist="38100" dir="2700000" algn="tl">
                    <a:srgbClr val="000000">
                      <a:alpha val="43137"/>
                    </a:srgbClr>
                  </a:outerShdw>
                </a:effectLst>
              </a:rPr>
              <a:t>ДРУГО, </a:t>
            </a:r>
            <a:r>
              <a:rPr lang="ru-RU" sz="2400" dirty="0">
                <a:solidFill>
                  <a:schemeClr val="bg1"/>
                </a:solidFill>
              </a:rPr>
              <a:t>утврђује се </a:t>
            </a:r>
            <a:r>
              <a:rPr lang="ru-RU" sz="2400" b="1" dirty="0">
                <a:solidFill>
                  <a:srgbClr val="FFC000"/>
                </a:solidFill>
                <a:effectLst>
                  <a:outerShdw blurRad="38100" dist="38100" dir="2700000" algn="tl">
                    <a:srgbClr val="000000">
                      <a:alpha val="43137"/>
                    </a:srgbClr>
                  </a:outerShdw>
                </a:effectLst>
              </a:rPr>
              <a:t>број гласача који су гласали</a:t>
            </a:r>
            <a:r>
              <a:rPr lang="ru-RU" sz="2400" dirty="0">
                <a:solidFill>
                  <a:schemeClr val="bg1"/>
                </a:solidFill>
              </a:rPr>
              <a:t>. Тај број се утврђује </a:t>
            </a:r>
            <a:r>
              <a:rPr lang="ru-RU" sz="2400" i="1" dirty="0">
                <a:solidFill>
                  <a:srgbClr val="FFC000"/>
                </a:solidFill>
                <a:effectLst>
                  <a:outerShdw blurRad="38100" dist="38100" dir="2700000" algn="tl">
                    <a:srgbClr val="000000">
                      <a:alpha val="43137"/>
                    </a:srgbClr>
                  </a:outerShdw>
                </a:effectLst>
              </a:rPr>
              <a:t>пребројавањем заокружених редних бројева</a:t>
            </a:r>
            <a:r>
              <a:rPr lang="ru-RU" sz="2400" dirty="0">
                <a:solidFill>
                  <a:schemeClr val="bg1"/>
                </a:solidFill>
              </a:rPr>
              <a:t> гласача у изводу из бирачког списка, списку накнадних промена у бирачком списку и посебном изводу за гласање гласача у Војсци Србије</a:t>
            </a:r>
            <a:r>
              <a:rPr lang="ru-RU" sz="2400" dirty="0" smtClean="0">
                <a:solidFill>
                  <a:schemeClr val="bg1"/>
                </a:solidFill>
              </a:rPr>
              <a:t>.</a:t>
            </a:r>
            <a:endParaRPr lang="en-US" sz="2400" dirty="0">
              <a:solidFill>
                <a:schemeClr val="bg1"/>
              </a:solidFill>
            </a:endParaRPr>
          </a:p>
          <a:p>
            <a:pPr algn="just">
              <a:lnSpc>
                <a:spcPct val="100000"/>
              </a:lnSpc>
              <a:spcBef>
                <a:spcPts val="0"/>
              </a:spcBef>
            </a:pPr>
            <a:endParaRPr lang="en-US" sz="1500" dirty="0">
              <a:solidFill>
                <a:schemeClr val="bg1"/>
              </a:solidFill>
            </a:endParaRPr>
          </a:p>
          <a:p>
            <a:pPr marL="0" indent="0" algn="just">
              <a:lnSpc>
                <a:spcPct val="100000"/>
              </a:lnSpc>
              <a:spcBef>
                <a:spcPts val="0"/>
              </a:spcBef>
              <a:buNone/>
            </a:pPr>
            <a:r>
              <a:rPr lang="ru-RU" sz="2400" b="1" dirty="0">
                <a:solidFill>
                  <a:srgbClr val="FF0000"/>
                </a:solidFill>
                <a:effectLst>
                  <a:outerShdw blurRad="38100" dist="38100" dir="2700000" algn="tl">
                    <a:srgbClr val="000000">
                      <a:alpha val="43137"/>
                    </a:srgbClr>
                  </a:outerShdw>
                </a:effectLst>
              </a:rPr>
              <a:t>ТРЕЋЕ, </a:t>
            </a:r>
            <a:r>
              <a:rPr lang="ru-RU" sz="2400" dirty="0">
                <a:solidFill>
                  <a:schemeClr val="bg1"/>
                </a:solidFill>
              </a:rPr>
              <a:t>у одговарајућу рубрику контролног формулара се уписује </a:t>
            </a:r>
            <a:r>
              <a:rPr lang="ru-RU" sz="2400" dirty="0">
                <a:solidFill>
                  <a:srgbClr val="FFC000"/>
                </a:solidFill>
                <a:effectLst>
                  <a:outerShdw blurRad="38100" dist="38100" dir="2700000" algn="tl">
                    <a:srgbClr val="000000">
                      <a:alpha val="43137"/>
                    </a:srgbClr>
                  </a:outerShdw>
                </a:effectLst>
              </a:rPr>
              <a:t>број гласачких листића који је гласачки одбор примио</a:t>
            </a:r>
            <a:r>
              <a:rPr lang="ru-RU" sz="2400" dirty="0">
                <a:solidFill>
                  <a:schemeClr val="bg1"/>
                </a:solidFill>
              </a:rPr>
              <a:t> од поткомисије и који је утврђен приликом утврђивања исправности и потпуности гласачког материјала пре отварања гласачког места</a:t>
            </a:r>
            <a:r>
              <a:rPr lang="ru-RU" sz="2400" dirty="0" smtClean="0">
                <a:solidFill>
                  <a:schemeClr val="bg1"/>
                </a:solidFill>
              </a:rPr>
              <a:t>.</a:t>
            </a:r>
            <a:r>
              <a:rPr lang="sr-Cyrl-RS" sz="2400" b="1" dirty="0">
                <a:solidFill>
                  <a:schemeClr val="bg1"/>
                </a:solidFill>
              </a:rPr>
              <a:t> </a:t>
            </a:r>
            <a:endParaRPr lang="sr-Cyrl-RS" sz="2400" b="1" dirty="0" smtClean="0">
              <a:solidFill>
                <a:schemeClr val="bg1"/>
              </a:solidFill>
            </a:endParaRPr>
          </a:p>
          <a:p>
            <a:pPr marL="0" indent="0" algn="just">
              <a:lnSpc>
                <a:spcPct val="100000"/>
              </a:lnSpc>
              <a:spcBef>
                <a:spcPts val="0"/>
              </a:spcBef>
              <a:buNone/>
            </a:pPr>
            <a:endParaRPr lang="sr-Cyrl-RS" sz="2400" b="1" dirty="0">
              <a:solidFill>
                <a:schemeClr val="bg1"/>
              </a:solidFill>
            </a:endParaRPr>
          </a:p>
          <a:p>
            <a:pPr marL="0" indent="0" algn="just">
              <a:lnSpc>
                <a:spcPct val="100000"/>
              </a:lnSpc>
              <a:spcBef>
                <a:spcPts val="0"/>
              </a:spcBef>
              <a:buNone/>
            </a:pPr>
            <a:r>
              <a:rPr lang="ru-RU" sz="2400" b="1" dirty="0">
                <a:solidFill>
                  <a:srgbClr val="FF0000"/>
                </a:solidFill>
                <a:effectLst>
                  <a:outerShdw blurRad="38100" dist="38100" dir="2700000" algn="tl">
                    <a:srgbClr val="000000">
                      <a:alpha val="43137"/>
                    </a:srgbClr>
                  </a:outerShdw>
                </a:effectLst>
              </a:rPr>
              <a:t>ЧЕТВРТО</a:t>
            </a:r>
            <a:r>
              <a:rPr lang="ru-RU" sz="2400" dirty="0">
                <a:solidFill>
                  <a:srgbClr val="FF0000"/>
                </a:solidFill>
                <a:effectLst>
                  <a:outerShdw blurRad="38100" dist="38100" dir="2700000" algn="tl">
                    <a:srgbClr val="000000">
                      <a:alpha val="43137"/>
                    </a:srgbClr>
                  </a:outerShdw>
                </a:effectLst>
              </a:rPr>
              <a:t>, </a:t>
            </a:r>
            <a:r>
              <a:rPr lang="ru-RU" sz="2400" dirty="0">
                <a:solidFill>
                  <a:srgbClr val="FFC000"/>
                </a:solidFill>
                <a:effectLst>
                  <a:outerShdw blurRad="38100" dist="38100" dir="2700000" algn="tl">
                    <a:srgbClr val="000000">
                      <a:alpha val="43137"/>
                    </a:srgbClr>
                  </a:outerShdw>
                </a:effectLst>
              </a:rPr>
              <a:t>пребројавају се неупотребљени </a:t>
            </a:r>
            <a:r>
              <a:rPr lang="ru-RU" sz="2400" dirty="0">
                <a:solidFill>
                  <a:schemeClr val="bg1"/>
                </a:solidFill>
              </a:rPr>
              <a:t>гласачки листићи и тај број се уписује у одговарајућу рубрику контролног формулара</a:t>
            </a:r>
            <a:endParaRPr lang="en-US" sz="2400" dirty="0">
              <a:solidFill>
                <a:schemeClr val="bg1"/>
              </a:solidFill>
            </a:endParaRPr>
          </a:p>
          <a:p>
            <a:pPr algn="just">
              <a:lnSpc>
                <a:spcPct val="100000"/>
              </a:lnSpc>
              <a:spcBef>
                <a:spcPts val="0"/>
              </a:spcBef>
            </a:pPr>
            <a:endParaRPr lang="en-US" sz="1500" dirty="0">
              <a:solidFill>
                <a:schemeClr val="bg1"/>
              </a:solidFill>
            </a:endParaRPr>
          </a:p>
          <a:p>
            <a:pPr marL="0" indent="0" algn="just">
              <a:lnSpc>
                <a:spcPct val="100000"/>
              </a:lnSpc>
              <a:spcBef>
                <a:spcPts val="0"/>
              </a:spcBef>
              <a:buNone/>
            </a:pPr>
            <a:r>
              <a:rPr lang="sr-Cyrl-RS" sz="2400" b="1" dirty="0">
                <a:solidFill>
                  <a:schemeClr val="bg1"/>
                </a:solidFill>
              </a:rPr>
              <a:t>! ОБРАТИТИ ПАЖЊУ:</a:t>
            </a:r>
            <a:endParaRPr lang="en-US" sz="2400" dirty="0">
              <a:solidFill>
                <a:schemeClr val="bg1"/>
              </a:solidFill>
            </a:endParaRPr>
          </a:p>
          <a:p>
            <a:pPr marL="0" indent="0" algn="just">
              <a:lnSpc>
                <a:spcPct val="100000"/>
              </a:lnSpc>
              <a:spcBef>
                <a:spcPts val="0"/>
              </a:spcBef>
              <a:buNone/>
            </a:pPr>
            <a:r>
              <a:rPr lang="sr-Cyrl-RS" sz="2400" i="1" dirty="0">
                <a:solidFill>
                  <a:srgbClr val="FFC000"/>
                </a:solidFill>
              </a:rPr>
              <a:t>У неупотребљене гласачке листиће треба убројати и гласачки листић који је гласачки одбор евентуално залепио на гласачку кутију, </a:t>
            </a:r>
            <a:r>
              <a:rPr lang="sr-Cyrl-RS" sz="2400" dirty="0">
                <a:solidFill>
                  <a:schemeClr val="bg1"/>
                </a:solidFill>
              </a:rPr>
              <a:t>као и гласачки листић гласача који је гласао ван гласачког места а није потписао потврду о изборном праву за гласање ван гласачког места.</a:t>
            </a:r>
            <a:endParaRPr lang="en-US" dirty="0">
              <a:solidFill>
                <a:schemeClr val="bg1"/>
              </a:solidFill>
            </a:endParaRPr>
          </a:p>
        </p:txBody>
      </p:sp>
    </p:spTree>
    <p:extLst>
      <p:ext uri="{BB962C8B-B14F-4D97-AF65-F5344CB8AC3E}">
        <p14:creationId xmlns:p14="http://schemas.microsoft.com/office/powerpoint/2010/main" val="277817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1000"/>
                                        <p:tgtEl>
                                          <p:spTgt spid="3">
                                            <p:txEl>
                                              <p:pRg st="3" end="3"/>
                                            </p:txEl>
                                          </p:spTgt>
                                        </p:tgtEl>
                                      </p:cBhvr>
                                    </p:animEffect>
                                  </p:childTnLst>
                                </p:cTn>
                              </p:par>
                            </p:childTnLst>
                          </p:cTn>
                        </p:par>
                        <p:par>
                          <p:cTn id="12" fill="hold">
                            <p:stCondLst>
                              <p:cond delay="2500"/>
                            </p:stCondLst>
                            <p:childTnLst>
                              <p:par>
                                <p:cTn id="13" presetID="10" presetClass="entr" presetSubtype="0" fill="hold" nodeType="afterEffect">
                                  <p:stCondLst>
                                    <p:cond delay="25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1000"/>
                                        <p:tgtEl>
                                          <p:spTgt spid="3">
                                            <p:txEl>
                                              <p:pRg st="5" end="5"/>
                                            </p:txEl>
                                          </p:spTgt>
                                        </p:tgtEl>
                                      </p:cBhvr>
                                    </p:animEffect>
                                  </p:childTnLst>
                                </p:cTn>
                              </p:par>
                            </p:childTnLst>
                          </p:cTn>
                        </p:par>
                        <p:par>
                          <p:cTn id="16" fill="hold">
                            <p:stCondLst>
                              <p:cond delay="3750"/>
                            </p:stCondLst>
                            <p:childTnLst>
                              <p:par>
                                <p:cTn id="17" presetID="10" presetClass="entr" presetSubtype="0" fill="hold" nodeType="afterEffect">
                                  <p:stCondLst>
                                    <p:cond delay="25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1000"/>
                                        <p:tgtEl>
                                          <p:spTgt spid="3">
                                            <p:txEl>
                                              <p:pRg st="7" end="7"/>
                                            </p:txEl>
                                          </p:spTgt>
                                        </p:tgtEl>
                                      </p:cBhvr>
                                    </p:animEffect>
                                  </p:childTnLst>
                                </p:cTn>
                              </p:par>
                            </p:childTnLst>
                          </p:cTn>
                        </p:par>
                        <p:par>
                          <p:cTn id="20" fill="hold">
                            <p:stCondLst>
                              <p:cond delay="5000"/>
                            </p:stCondLst>
                            <p:childTnLst>
                              <p:par>
                                <p:cTn id="21" presetID="10" presetClass="entr" presetSubtype="0" fill="hold" nodeType="afterEffect">
                                  <p:stCondLst>
                                    <p:cond delay="25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378" y="239282"/>
            <a:ext cx="11246264" cy="6409346"/>
          </a:xfrm>
        </p:spPr>
        <p:txBody>
          <a:bodyPr>
            <a:normAutofit fontScale="32500" lnSpcReduction="20000"/>
          </a:bodyPr>
          <a:lstStyle/>
          <a:p>
            <a:pPr marL="0" indent="0" algn="just">
              <a:lnSpc>
                <a:spcPct val="120000"/>
              </a:lnSpc>
              <a:spcBef>
                <a:spcPts val="0"/>
              </a:spcBef>
              <a:buNone/>
            </a:pPr>
            <a:endParaRPr lang="ru-RU" sz="1400" b="1" dirty="0" smtClean="0">
              <a:solidFill>
                <a:schemeClr val="bg1"/>
              </a:solidFill>
            </a:endParaRPr>
          </a:p>
          <a:p>
            <a:pPr marL="0" indent="0" algn="just">
              <a:lnSpc>
                <a:spcPct val="120000"/>
              </a:lnSpc>
              <a:spcBef>
                <a:spcPts val="0"/>
              </a:spcBef>
              <a:buNone/>
            </a:pPr>
            <a:r>
              <a:rPr lang="ru-RU" sz="8400" b="1" dirty="0" smtClean="0">
                <a:solidFill>
                  <a:srgbClr val="FF0000"/>
                </a:solidFill>
                <a:effectLst>
                  <a:outerShdw blurRad="38100" dist="38100" dir="2700000" algn="tl">
                    <a:srgbClr val="000000">
                      <a:alpha val="43137"/>
                    </a:srgbClr>
                  </a:outerShdw>
                </a:effectLst>
              </a:rPr>
              <a:t>ПЕТО</a:t>
            </a:r>
            <a:r>
              <a:rPr lang="ru-RU" sz="8400" b="1" dirty="0">
                <a:solidFill>
                  <a:srgbClr val="FF0000"/>
                </a:solidFill>
                <a:effectLst>
                  <a:outerShdw blurRad="38100" dist="38100" dir="2700000" algn="tl">
                    <a:srgbClr val="000000">
                      <a:alpha val="43137"/>
                    </a:srgbClr>
                  </a:outerShdw>
                </a:effectLst>
              </a:rPr>
              <a:t>,</a:t>
            </a:r>
            <a:r>
              <a:rPr lang="ru-RU" sz="8400" b="1" dirty="0">
                <a:solidFill>
                  <a:schemeClr val="bg1"/>
                </a:solidFill>
              </a:rPr>
              <a:t> </a:t>
            </a:r>
            <a:r>
              <a:rPr lang="ru-RU" sz="8400" b="1" u="sng" dirty="0">
                <a:solidFill>
                  <a:srgbClr val="FF0000"/>
                </a:solidFill>
                <a:effectLst>
                  <a:outerShdw blurRad="38100" dist="38100" dir="2700000" algn="tl">
                    <a:srgbClr val="000000">
                      <a:alpha val="43137"/>
                    </a:srgbClr>
                  </a:outerShdw>
                </a:effectLst>
              </a:rPr>
              <a:t>ТЕК САДА СЕ ОТВАРА ГЛАСАЧКА КУТИЈА </a:t>
            </a:r>
            <a:r>
              <a:rPr lang="ru-RU" sz="8400" dirty="0">
                <a:solidFill>
                  <a:schemeClr val="bg1"/>
                </a:solidFill>
              </a:rPr>
              <a:t>и прво што гласачки одбор треба да уради по њеном отварању јесте </a:t>
            </a:r>
            <a:r>
              <a:rPr lang="ru-RU" sz="8400" u="sng" dirty="0">
                <a:solidFill>
                  <a:srgbClr val="FF0000"/>
                </a:solidFill>
                <a:effectLst>
                  <a:outerShdw blurRad="38100" dist="38100" dir="2700000" algn="tl">
                    <a:srgbClr val="000000">
                      <a:alpha val="43137"/>
                    </a:srgbClr>
                  </a:outerShdw>
                </a:effectLst>
              </a:rPr>
              <a:t>да пронађе контролни лист </a:t>
            </a:r>
            <a:r>
              <a:rPr lang="ru-RU" sz="8400" dirty="0">
                <a:solidFill>
                  <a:schemeClr val="bg1"/>
                </a:solidFill>
              </a:rPr>
              <a:t>за проверу исправности гласачке кутије. У записник о раду гласачког одбора ће, касније, уписати да ли је контролни лист нађен или није.</a:t>
            </a:r>
            <a:endParaRPr lang="en-US" sz="8400" dirty="0">
              <a:solidFill>
                <a:schemeClr val="bg1"/>
              </a:solidFill>
            </a:endParaRPr>
          </a:p>
          <a:p>
            <a:pPr algn="just">
              <a:lnSpc>
                <a:spcPct val="120000"/>
              </a:lnSpc>
              <a:spcBef>
                <a:spcPts val="0"/>
              </a:spcBef>
            </a:pPr>
            <a:endParaRPr lang="en-US" sz="6000" dirty="0">
              <a:solidFill>
                <a:schemeClr val="bg1"/>
              </a:solidFill>
            </a:endParaRPr>
          </a:p>
          <a:p>
            <a:pPr marL="0" indent="0" algn="just">
              <a:lnSpc>
                <a:spcPct val="120000"/>
              </a:lnSpc>
              <a:spcBef>
                <a:spcPts val="0"/>
              </a:spcBef>
              <a:buNone/>
            </a:pPr>
            <a:r>
              <a:rPr lang="sr-Cyrl-RS" sz="8400" b="1" dirty="0">
                <a:solidFill>
                  <a:schemeClr val="bg1"/>
                </a:solidFill>
              </a:rPr>
              <a:t>НАПОМЕНА: </a:t>
            </a:r>
            <a:endParaRPr lang="en-US" sz="8400" dirty="0">
              <a:solidFill>
                <a:schemeClr val="bg1"/>
              </a:solidFill>
            </a:endParaRPr>
          </a:p>
          <a:p>
            <a:pPr marL="0" indent="0" algn="just">
              <a:lnSpc>
                <a:spcPct val="120000"/>
              </a:lnSpc>
              <a:spcBef>
                <a:spcPts val="0"/>
              </a:spcBef>
              <a:buNone/>
            </a:pPr>
            <a:r>
              <a:rPr lang="ru-RU" sz="8400" dirty="0">
                <a:solidFill>
                  <a:schemeClr val="bg1"/>
                </a:solidFill>
              </a:rPr>
              <a:t>Закон је прописао да, </a:t>
            </a:r>
            <a:r>
              <a:rPr lang="ru-RU" sz="8400" b="1" dirty="0">
                <a:solidFill>
                  <a:srgbClr val="FFC000"/>
                </a:solidFill>
                <a:effectLst>
                  <a:outerShdw blurRad="38100" dist="38100" dir="2700000" algn="tl">
                    <a:srgbClr val="000000">
                      <a:alpha val="43137"/>
                    </a:srgbClr>
                  </a:outerShdw>
                </a:effectLst>
              </a:rPr>
              <a:t>ако контролни лист не буде нађен </a:t>
            </a:r>
            <a:r>
              <a:rPr lang="ru-RU" sz="8400" dirty="0">
                <a:solidFill>
                  <a:schemeClr val="bg1"/>
                </a:solidFill>
              </a:rPr>
              <a:t>по отварању гласачке кутије, </a:t>
            </a:r>
            <a:r>
              <a:rPr lang="ru-RU" sz="8400" b="1" u="sng" dirty="0">
                <a:solidFill>
                  <a:srgbClr val="FFC000"/>
                </a:solidFill>
                <a:effectLst>
                  <a:outerShdw blurRad="38100" dist="38100" dir="2700000" algn="tl">
                    <a:srgbClr val="000000">
                      <a:alpha val="43137"/>
                    </a:srgbClr>
                  </a:outerShdw>
                </a:effectLst>
              </a:rPr>
              <a:t>гласање на том гласачком месту се </a:t>
            </a:r>
            <a:r>
              <a:rPr lang="ru-RU" sz="8400" b="1" u="sng" dirty="0">
                <a:solidFill>
                  <a:srgbClr val="FF0000"/>
                </a:solidFill>
                <a:effectLst>
                  <a:outerShdw blurRad="38100" dist="38100" dir="2700000" algn="tl">
                    <a:srgbClr val="000000">
                      <a:alpha val="43137"/>
                    </a:srgbClr>
                  </a:outerShdw>
                </a:effectLst>
              </a:rPr>
              <a:t>поништава</a:t>
            </a:r>
            <a:r>
              <a:rPr lang="ru-RU" sz="8400" dirty="0">
                <a:solidFill>
                  <a:schemeClr val="bg1"/>
                </a:solidFill>
              </a:rPr>
              <a:t>.</a:t>
            </a:r>
            <a:endParaRPr lang="ru-RU" sz="8400" dirty="0" smtClean="0">
              <a:solidFill>
                <a:schemeClr val="bg1"/>
              </a:solidFill>
            </a:endParaRPr>
          </a:p>
          <a:p>
            <a:pPr marL="0" indent="0" algn="just">
              <a:lnSpc>
                <a:spcPct val="120000"/>
              </a:lnSpc>
              <a:spcBef>
                <a:spcPts val="0"/>
              </a:spcBef>
              <a:buNone/>
            </a:pPr>
            <a:endParaRPr lang="ru-RU" sz="6000" dirty="0" smtClean="0">
              <a:solidFill>
                <a:schemeClr val="bg1"/>
              </a:solidFill>
            </a:endParaRPr>
          </a:p>
          <a:p>
            <a:pPr marL="0" indent="0" algn="just">
              <a:lnSpc>
                <a:spcPct val="120000"/>
              </a:lnSpc>
              <a:spcBef>
                <a:spcPts val="0"/>
              </a:spcBef>
              <a:buNone/>
            </a:pPr>
            <a:r>
              <a:rPr lang="ru-RU" sz="8400" b="1" dirty="0">
                <a:solidFill>
                  <a:srgbClr val="FF0000"/>
                </a:solidFill>
                <a:effectLst>
                  <a:outerShdw blurRad="38100" dist="38100" dir="2700000" algn="tl">
                    <a:srgbClr val="000000">
                      <a:alpha val="43137"/>
                    </a:srgbClr>
                  </a:outerShdw>
                </a:effectLst>
              </a:rPr>
              <a:t>ШЕСТО, </a:t>
            </a:r>
            <a:r>
              <a:rPr lang="ru-RU" sz="8400" dirty="0" smtClean="0">
                <a:solidFill>
                  <a:srgbClr val="FFC000"/>
                </a:solidFill>
                <a:effectLst>
                  <a:outerShdw blurRad="38100" dist="38100" dir="2700000" algn="tl">
                    <a:srgbClr val="000000">
                      <a:alpha val="43137"/>
                    </a:srgbClr>
                  </a:outerShdw>
                </a:effectLst>
              </a:rPr>
              <a:t>пребројавају </a:t>
            </a:r>
            <a:r>
              <a:rPr lang="ru-RU" sz="8400" dirty="0">
                <a:solidFill>
                  <a:srgbClr val="FFC000"/>
                </a:solidFill>
                <a:effectLst>
                  <a:outerShdw blurRad="38100" dist="38100" dir="2700000" algn="tl">
                    <a:srgbClr val="000000">
                      <a:alpha val="43137"/>
                    </a:srgbClr>
                  </a:outerShdw>
                </a:effectLst>
              </a:rPr>
              <a:t>се сви гласачки листићи из гласачке кутије </a:t>
            </a:r>
            <a:r>
              <a:rPr lang="ru-RU" sz="8400" dirty="0">
                <a:solidFill>
                  <a:schemeClr val="bg1"/>
                </a:solidFill>
              </a:rPr>
              <a:t>и тај број се уписује у одговарајућу рубрику контролног формулара.</a:t>
            </a:r>
            <a:endParaRPr lang="ru-RU" sz="8400" dirty="0" smtClean="0">
              <a:solidFill>
                <a:schemeClr val="bg1"/>
              </a:solidFill>
            </a:endParaRPr>
          </a:p>
          <a:p>
            <a:pPr marL="0" indent="0" algn="just">
              <a:lnSpc>
                <a:spcPct val="120000"/>
              </a:lnSpc>
              <a:spcBef>
                <a:spcPts val="0"/>
              </a:spcBef>
              <a:buNone/>
            </a:pPr>
            <a:endParaRPr lang="en-US" sz="6000" dirty="0">
              <a:solidFill>
                <a:schemeClr val="bg1"/>
              </a:solidFill>
            </a:endParaRPr>
          </a:p>
          <a:p>
            <a:pPr marL="0" indent="0" algn="just">
              <a:lnSpc>
                <a:spcPct val="120000"/>
              </a:lnSpc>
              <a:spcBef>
                <a:spcPts val="0"/>
              </a:spcBef>
              <a:buNone/>
            </a:pPr>
            <a:r>
              <a:rPr lang="ru-RU" sz="8400" b="1" dirty="0" smtClean="0">
                <a:solidFill>
                  <a:srgbClr val="FF0000"/>
                </a:solidFill>
                <a:effectLst>
                  <a:outerShdw blurRad="38100" dist="38100" dir="2700000" algn="tl">
                    <a:srgbClr val="000000">
                      <a:alpha val="43137"/>
                    </a:srgbClr>
                  </a:outerShdw>
                </a:effectLst>
              </a:rPr>
              <a:t>СЕДМО</a:t>
            </a:r>
            <a:r>
              <a:rPr lang="ru-RU" sz="8400" b="1" dirty="0">
                <a:solidFill>
                  <a:srgbClr val="FF0000"/>
                </a:solidFill>
                <a:effectLst>
                  <a:outerShdw blurRad="38100" dist="38100" dir="2700000" algn="tl">
                    <a:srgbClr val="000000">
                      <a:alpha val="43137"/>
                    </a:srgbClr>
                  </a:outerShdw>
                </a:effectLst>
              </a:rPr>
              <a:t>, </a:t>
            </a:r>
            <a:r>
              <a:rPr lang="ru-RU" sz="8400" dirty="0" smtClean="0">
                <a:solidFill>
                  <a:schemeClr val="bg1"/>
                </a:solidFill>
              </a:rPr>
              <a:t>сви гласачки листићи из гласачке кутије се </a:t>
            </a:r>
            <a:r>
              <a:rPr lang="ru-RU" sz="8400" dirty="0" smtClean="0">
                <a:solidFill>
                  <a:srgbClr val="FFC000"/>
                </a:solidFill>
                <a:effectLst>
                  <a:outerShdw blurRad="38100" dist="38100" dir="2700000" algn="tl">
                    <a:srgbClr val="000000">
                      <a:alpha val="43137"/>
                    </a:srgbClr>
                  </a:outerShdw>
                </a:effectLst>
              </a:rPr>
              <a:t>разврставају на </a:t>
            </a:r>
            <a:r>
              <a:rPr lang="ru-RU" sz="8400" b="1" dirty="0" smtClean="0">
                <a:solidFill>
                  <a:srgbClr val="FFC000"/>
                </a:solidFill>
                <a:effectLst>
                  <a:outerShdw blurRad="38100" dist="38100" dir="2700000" algn="tl">
                    <a:srgbClr val="000000">
                      <a:alpha val="43137"/>
                    </a:srgbClr>
                  </a:outerShdw>
                </a:effectLst>
              </a:rPr>
              <a:t>неважеће</a:t>
            </a:r>
            <a:r>
              <a:rPr lang="ru-RU" sz="8400" dirty="0" smtClean="0">
                <a:solidFill>
                  <a:srgbClr val="FFC000"/>
                </a:solidFill>
                <a:effectLst>
                  <a:outerShdw blurRad="38100" dist="38100" dir="2700000" algn="tl">
                    <a:srgbClr val="000000">
                      <a:alpha val="43137"/>
                    </a:srgbClr>
                  </a:outerShdw>
                </a:effectLst>
              </a:rPr>
              <a:t> и </a:t>
            </a:r>
            <a:r>
              <a:rPr lang="ru-RU" sz="8400" b="1" dirty="0" smtClean="0">
                <a:solidFill>
                  <a:srgbClr val="FFC000"/>
                </a:solidFill>
                <a:effectLst>
                  <a:outerShdw blurRad="38100" dist="38100" dir="2700000" algn="tl">
                    <a:srgbClr val="000000">
                      <a:alpha val="43137"/>
                    </a:srgbClr>
                  </a:outerShdw>
                </a:effectLst>
              </a:rPr>
              <a:t>важеће</a:t>
            </a:r>
            <a:r>
              <a:rPr lang="ru-RU" sz="8400" dirty="0" smtClean="0">
                <a:solidFill>
                  <a:srgbClr val="FFC000"/>
                </a:solidFill>
                <a:effectLst>
                  <a:outerShdw blurRad="38100" dist="38100" dir="2700000" algn="tl">
                    <a:srgbClr val="000000">
                      <a:alpha val="43137"/>
                    </a:srgbClr>
                  </a:outerShdw>
                </a:effectLst>
              </a:rPr>
              <a:t>.</a:t>
            </a:r>
            <a:endParaRPr lang="en-US" sz="8400"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8345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1000"/>
                                        <p:tgtEl>
                                          <p:spTgt spid="3">
                                            <p:txEl>
                                              <p:pRg st="3" end="3"/>
                                            </p:txEl>
                                          </p:spTgt>
                                        </p:tgtEl>
                                      </p:cBhvr>
                                    </p:animEffect>
                                  </p:childTnLst>
                                </p:cTn>
                              </p:par>
                            </p:childTnLst>
                          </p:cTn>
                        </p:par>
                        <p:par>
                          <p:cTn id="12" fill="hold">
                            <p:stCondLst>
                              <p:cond delay="2500"/>
                            </p:stCondLst>
                            <p:childTnLst>
                              <p:par>
                                <p:cTn id="13" presetID="10" presetClass="entr" presetSubtype="0" fill="hold" nodeType="afterEffect">
                                  <p:stCondLst>
                                    <p:cond delay="25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childTnLst>
                                </p:cTn>
                              </p:par>
                            </p:childTnLst>
                          </p:cTn>
                        </p:par>
                        <p:par>
                          <p:cTn id="16" fill="hold">
                            <p:stCondLst>
                              <p:cond delay="3750"/>
                            </p:stCondLst>
                            <p:childTnLst>
                              <p:par>
                                <p:cTn id="17" presetID="10" presetClass="entr" presetSubtype="0" fill="hold" nodeType="afterEffect">
                                  <p:stCondLst>
                                    <p:cond delay="25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childTnLst>
                                </p:cTn>
                              </p:par>
                            </p:childTnLst>
                          </p:cTn>
                        </p:par>
                        <p:par>
                          <p:cTn id="20" fill="hold">
                            <p:stCondLst>
                              <p:cond delay="5000"/>
                            </p:stCondLst>
                            <p:childTnLst>
                              <p:par>
                                <p:cTn id="21" presetID="10" presetClass="entr" presetSubtype="0" fill="hold" nodeType="afterEffect">
                                  <p:stCondLst>
                                    <p:cond delay="25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557" y="316194"/>
            <a:ext cx="11519731" cy="6289704"/>
          </a:xfrm>
        </p:spPr>
        <p:txBody>
          <a:bodyPr>
            <a:noAutofit/>
          </a:bodyPr>
          <a:lstStyle/>
          <a:p>
            <a:pPr algn="just">
              <a:lnSpc>
                <a:spcPct val="100000"/>
              </a:lnSpc>
              <a:spcBef>
                <a:spcPts val="0"/>
              </a:spcBef>
            </a:pPr>
            <a:endParaRPr lang="en-US" sz="1000" dirty="0">
              <a:solidFill>
                <a:schemeClr val="bg1"/>
              </a:solidFill>
            </a:endParaRPr>
          </a:p>
          <a:p>
            <a:pPr marL="0" indent="0" algn="just">
              <a:lnSpc>
                <a:spcPct val="100000"/>
              </a:lnSpc>
              <a:spcBef>
                <a:spcPts val="0"/>
              </a:spcBef>
              <a:buNone/>
            </a:pPr>
            <a:endParaRPr lang="ru-RU" sz="2400" b="1" dirty="0" smtClean="0">
              <a:solidFill>
                <a:schemeClr val="bg1"/>
              </a:solidFill>
            </a:endParaRPr>
          </a:p>
          <a:p>
            <a:pPr marL="0" indent="0" algn="just">
              <a:lnSpc>
                <a:spcPct val="100000"/>
              </a:lnSpc>
              <a:spcBef>
                <a:spcPts val="0"/>
              </a:spcBef>
              <a:buNone/>
            </a:pPr>
            <a:r>
              <a:rPr lang="ru-RU" sz="2400" b="1" dirty="0" smtClean="0">
                <a:solidFill>
                  <a:srgbClr val="FF0000"/>
                </a:solidFill>
                <a:effectLst>
                  <a:outerShdw blurRad="38100" dist="38100" dir="2700000" algn="tl">
                    <a:srgbClr val="000000">
                      <a:alpha val="43137"/>
                    </a:srgbClr>
                  </a:outerShdw>
                </a:effectLst>
              </a:rPr>
              <a:t>ОСМО</a:t>
            </a:r>
            <a:r>
              <a:rPr lang="ru-RU" sz="2400" b="1" dirty="0">
                <a:solidFill>
                  <a:srgbClr val="FF0000"/>
                </a:solidFill>
                <a:effectLst>
                  <a:outerShdw blurRad="38100" dist="38100" dir="2700000" algn="tl">
                    <a:srgbClr val="000000">
                      <a:alpha val="43137"/>
                    </a:srgbClr>
                  </a:outerShdw>
                </a:effectLst>
              </a:rPr>
              <a:t>, </a:t>
            </a:r>
            <a:r>
              <a:rPr lang="ru-RU" sz="2400" dirty="0">
                <a:solidFill>
                  <a:srgbClr val="FFC000"/>
                </a:solidFill>
                <a:effectLst>
                  <a:outerShdw blurRad="38100" dist="38100" dir="2700000" algn="tl">
                    <a:srgbClr val="000000">
                      <a:alpha val="43137"/>
                    </a:srgbClr>
                  </a:outerShdw>
                </a:effectLst>
              </a:rPr>
              <a:t>пребројавају се неважећи </a:t>
            </a:r>
            <a:r>
              <a:rPr lang="ru-RU" sz="2400" dirty="0">
                <a:solidFill>
                  <a:schemeClr val="bg1"/>
                </a:solidFill>
              </a:rPr>
              <a:t>гласачки листићи и тај број се уписује у одговарајућу рубрику контролног формулара.</a:t>
            </a:r>
            <a:endParaRPr lang="ru-RU" sz="2400" dirty="0" smtClean="0">
              <a:solidFill>
                <a:schemeClr val="bg1"/>
              </a:solidFill>
            </a:endParaRPr>
          </a:p>
          <a:p>
            <a:pPr marL="0" indent="0" algn="just">
              <a:lnSpc>
                <a:spcPct val="100000"/>
              </a:lnSpc>
              <a:spcBef>
                <a:spcPts val="0"/>
              </a:spcBef>
              <a:buNone/>
            </a:pPr>
            <a:endParaRPr lang="en-US" sz="1500" dirty="0">
              <a:solidFill>
                <a:schemeClr val="bg1"/>
              </a:solidFill>
            </a:endParaRPr>
          </a:p>
          <a:p>
            <a:pPr marL="0" indent="0" algn="just">
              <a:lnSpc>
                <a:spcPct val="100000"/>
              </a:lnSpc>
              <a:spcBef>
                <a:spcPts val="0"/>
              </a:spcBef>
              <a:buNone/>
            </a:pPr>
            <a:r>
              <a:rPr lang="ru-RU" sz="2400" b="1" dirty="0">
                <a:solidFill>
                  <a:srgbClr val="FF0000"/>
                </a:solidFill>
                <a:effectLst>
                  <a:outerShdw blurRad="38100" dist="38100" dir="2700000" algn="tl">
                    <a:srgbClr val="000000">
                      <a:alpha val="43137"/>
                    </a:srgbClr>
                  </a:outerShdw>
                </a:effectLst>
              </a:rPr>
              <a:t>ДЕВЕТО, </a:t>
            </a:r>
            <a:r>
              <a:rPr lang="ru-RU" sz="2400" dirty="0">
                <a:solidFill>
                  <a:srgbClr val="FFC000"/>
                </a:solidFill>
                <a:effectLst>
                  <a:outerShdw blurRad="38100" dist="38100" dir="2700000" algn="tl">
                    <a:srgbClr val="000000">
                      <a:alpha val="43137"/>
                    </a:srgbClr>
                  </a:outerShdw>
                </a:effectLst>
              </a:rPr>
              <a:t>пребројавају се важећи </a:t>
            </a:r>
            <a:r>
              <a:rPr lang="ru-RU" sz="2400" dirty="0">
                <a:solidFill>
                  <a:schemeClr val="bg1"/>
                </a:solidFill>
              </a:rPr>
              <a:t>гласачки листићи и тај број се уписује у одговарајућу рубрику контролног формулара.</a:t>
            </a:r>
            <a:endParaRPr lang="en-US" sz="2400" dirty="0">
              <a:solidFill>
                <a:schemeClr val="bg1"/>
              </a:solidFill>
            </a:endParaRPr>
          </a:p>
          <a:p>
            <a:pPr marL="0" indent="0" algn="just">
              <a:lnSpc>
                <a:spcPct val="100000"/>
              </a:lnSpc>
              <a:spcBef>
                <a:spcPts val="0"/>
              </a:spcBef>
              <a:buNone/>
            </a:pPr>
            <a:endParaRPr lang="en-US" sz="1500" dirty="0">
              <a:solidFill>
                <a:schemeClr val="bg1"/>
              </a:solidFill>
            </a:endParaRPr>
          </a:p>
          <a:p>
            <a:pPr marL="0" indent="0" algn="just">
              <a:lnSpc>
                <a:spcPct val="100000"/>
              </a:lnSpc>
              <a:spcBef>
                <a:spcPts val="0"/>
              </a:spcBef>
              <a:buNone/>
            </a:pPr>
            <a:r>
              <a:rPr lang="sr-Cyrl-RS" sz="2400" b="1" dirty="0">
                <a:solidFill>
                  <a:schemeClr val="bg1"/>
                </a:solidFill>
              </a:rPr>
              <a:t>! ОБРАТИТИ ПАЖЊУ:</a:t>
            </a:r>
            <a:endParaRPr lang="en-US" sz="2400" dirty="0">
              <a:solidFill>
                <a:schemeClr val="bg1"/>
              </a:solidFill>
            </a:endParaRPr>
          </a:p>
          <a:p>
            <a:pPr marL="0" indent="0" algn="just">
              <a:lnSpc>
                <a:spcPct val="100000"/>
              </a:lnSpc>
              <a:spcBef>
                <a:spcPts val="0"/>
              </a:spcBef>
              <a:buNone/>
            </a:pPr>
            <a:r>
              <a:rPr lang="ru-RU" sz="2400" dirty="0">
                <a:solidFill>
                  <a:schemeClr val="bg1"/>
                </a:solidFill>
              </a:rPr>
              <a:t>Гласачки одбор мора да пази да контролни лист за проверу исправности гласачке кутије случајно не уброји у важеће или неважеће гласачке листиће. </a:t>
            </a:r>
            <a:r>
              <a:rPr lang="ru-RU" sz="2400" b="1" dirty="0">
                <a:solidFill>
                  <a:srgbClr val="FFC000"/>
                </a:solidFill>
                <a:effectLst>
                  <a:outerShdw blurRad="38100" dist="38100" dir="2700000" algn="tl">
                    <a:srgbClr val="000000">
                      <a:alpha val="43137"/>
                    </a:srgbClr>
                  </a:outerShdw>
                </a:effectLst>
              </a:rPr>
              <a:t>КОНТРОЛНИ ЛИСТ НИЈЕ ГЛАСАЧКИ ЛИСТИЋ!</a:t>
            </a:r>
            <a:endParaRPr lang="en-US" sz="2400" b="1" dirty="0">
              <a:solidFill>
                <a:srgbClr val="FFC000"/>
              </a:solidFill>
              <a:effectLst>
                <a:outerShdw blurRad="38100" dist="38100" dir="2700000" algn="tl">
                  <a:srgbClr val="000000">
                    <a:alpha val="43137"/>
                  </a:srgbClr>
                </a:outerShdw>
              </a:effectLst>
            </a:endParaRPr>
          </a:p>
          <a:p>
            <a:pPr marL="0" indent="0" algn="just">
              <a:lnSpc>
                <a:spcPct val="100000"/>
              </a:lnSpc>
              <a:spcBef>
                <a:spcPts val="0"/>
              </a:spcBef>
              <a:buNone/>
            </a:pPr>
            <a:endParaRPr lang="en-US" sz="1500" dirty="0">
              <a:solidFill>
                <a:schemeClr val="bg1"/>
              </a:solidFill>
            </a:endParaRPr>
          </a:p>
          <a:p>
            <a:pPr marL="0" indent="0" algn="just">
              <a:lnSpc>
                <a:spcPct val="100000"/>
              </a:lnSpc>
              <a:spcBef>
                <a:spcPts val="0"/>
              </a:spcBef>
              <a:buNone/>
            </a:pPr>
            <a:r>
              <a:rPr lang="ru-RU" sz="2400" b="1" dirty="0">
                <a:solidFill>
                  <a:srgbClr val="FF0000"/>
                </a:solidFill>
                <a:effectLst>
                  <a:outerShdw blurRad="38100" dist="38100" dir="2700000" algn="tl">
                    <a:srgbClr val="000000">
                      <a:alpha val="43137"/>
                    </a:srgbClr>
                  </a:outerShdw>
                </a:effectLst>
              </a:rPr>
              <a:t>ДЕСЕТО, </a:t>
            </a:r>
            <a:r>
              <a:rPr lang="ru-RU" sz="2400" dirty="0">
                <a:solidFill>
                  <a:srgbClr val="FFC000"/>
                </a:solidFill>
                <a:effectLst>
                  <a:outerShdw blurRad="38100" dist="38100" dir="2700000" algn="tl">
                    <a:srgbClr val="000000">
                      <a:alpha val="43137"/>
                    </a:srgbClr>
                  </a:outerShdw>
                </a:effectLst>
              </a:rPr>
              <a:t>важећи гласачки листићи се разврставају према понуђеним одговорима</a:t>
            </a:r>
            <a:r>
              <a:rPr lang="ru-RU" sz="2400" dirty="0">
                <a:solidFill>
                  <a:schemeClr val="bg1"/>
                </a:solidFill>
              </a:rPr>
              <a:t>, те се утврђују бројеви гласова које је добио сваки од оба понуђена одговора, који се уписују у одговарајуће рубрике контролног формулара.</a:t>
            </a:r>
            <a:endParaRPr lang="en-US" sz="2400" dirty="0">
              <a:solidFill>
                <a:schemeClr val="bg1"/>
              </a:solidFill>
            </a:endParaRPr>
          </a:p>
        </p:txBody>
      </p:sp>
    </p:spTree>
    <p:extLst>
      <p:ext uri="{BB962C8B-B14F-4D97-AF65-F5344CB8AC3E}">
        <p14:creationId xmlns:p14="http://schemas.microsoft.com/office/powerpoint/2010/main" val="237951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250"/>
                                        <p:tgtEl>
                                          <p:spTgt spid="3">
                                            <p:txEl>
                                              <p:pRg st="2" end="2"/>
                                            </p:txEl>
                                          </p:spTgt>
                                        </p:tgtEl>
                                      </p:cBhvr>
                                    </p:animEffect>
                                  </p:childTnLst>
                                </p:cTn>
                              </p:par>
                            </p:childTnLst>
                          </p:cTn>
                        </p:par>
                        <p:par>
                          <p:cTn id="8" fill="hold">
                            <p:stCondLst>
                              <p:cond delay="1250"/>
                            </p:stCondLst>
                            <p:childTnLst>
                              <p:par>
                                <p:cTn id="9" presetID="10" presetClass="entr" presetSubtype="0"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1250"/>
                                        <p:tgtEl>
                                          <p:spTgt spid="3">
                                            <p:txEl>
                                              <p:pRg st="4" end="4"/>
                                            </p:txEl>
                                          </p:spTgt>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1250"/>
                                        <p:tgtEl>
                                          <p:spTgt spid="3">
                                            <p:txEl>
                                              <p:pRg st="6" end="6"/>
                                            </p:txEl>
                                          </p:spTgt>
                                        </p:tgtEl>
                                      </p:cBhvr>
                                    </p:animEffect>
                                  </p:childTnLst>
                                </p:cTn>
                              </p:par>
                            </p:childTnLst>
                          </p:cTn>
                        </p:par>
                        <p:par>
                          <p:cTn id="16" fill="hold">
                            <p:stCondLst>
                              <p:cond delay="3750"/>
                            </p:stCondLst>
                            <p:childTnLst>
                              <p:par>
                                <p:cTn id="17" presetID="10" presetClass="entr" presetSubtype="0" fill="hold" nodeType="after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1250"/>
                                        <p:tgtEl>
                                          <p:spTgt spid="3">
                                            <p:txEl>
                                              <p:pRg st="7" end="7"/>
                                            </p:txEl>
                                          </p:spTgt>
                                        </p:tgtEl>
                                      </p:cBhvr>
                                    </p:animEffect>
                                  </p:childTnLst>
                                </p:cTn>
                              </p:par>
                            </p:childTnLst>
                          </p:cTn>
                        </p:par>
                        <p:par>
                          <p:cTn id="20" fill="hold">
                            <p:stCondLst>
                              <p:cond delay="5000"/>
                            </p:stCondLst>
                            <p:childTnLst>
                              <p:par>
                                <p:cTn id="21" presetID="10" presetClass="entr" presetSubtype="0" fill="hold" nodeType="after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fade">
                                      <p:cBhvr>
                                        <p:cTn id="23" dur="125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015" y="589660"/>
            <a:ext cx="10977785" cy="5836777"/>
          </a:xfrm>
        </p:spPr>
        <p:txBody>
          <a:bodyPr>
            <a:normAutofit fontScale="92500" lnSpcReduction="10000"/>
          </a:bodyPr>
          <a:lstStyle/>
          <a:p>
            <a:pPr marL="0" indent="0" algn="just">
              <a:buNone/>
            </a:pPr>
            <a:r>
              <a:rPr lang="sr-Cyrl-RS" sz="2400" b="1" cap="all" dirty="0">
                <a:solidFill>
                  <a:srgbClr val="FFC000"/>
                </a:solidFill>
                <a:effectLst>
                  <a:outerShdw blurRad="38100" dist="38100" dir="2700000" algn="tl">
                    <a:srgbClr val="000000">
                      <a:alpha val="43137"/>
                    </a:srgbClr>
                  </a:outerShdw>
                </a:effectLst>
              </a:rPr>
              <a:t>Разликовање важећег и неважећег гласачког листића </a:t>
            </a:r>
            <a:r>
              <a:rPr lang="sr-Cyrl-RS" sz="2400" b="1" cap="all" dirty="0">
                <a:solidFill>
                  <a:schemeClr val="bg1"/>
                </a:solidFill>
              </a:rPr>
              <a:t>је изузетно важно питање</a:t>
            </a:r>
            <a:r>
              <a:rPr lang="sr-Cyrl-RS" sz="2400" b="1" cap="all" dirty="0" smtClean="0">
                <a:solidFill>
                  <a:schemeClr val="bg1"/>
                </a:solidFill>
              </a:rPr>
              <a:t>!</a:t>
            </a:r>
          </a:p>
          <a:p>
            <a:pPr marL="0" indent="0" algn="just">
              <a:lnSpc>
                <a:spcPct val="100000"/>
              </a:lnSpc>
              <a:spcBef>
                <a:spcPts val="0"/>
              </a:spcBef>
              <a:buNone/>
            </a:pPr>
            <a:endParaRPr lang="en-US" sz="1500" b="1" cap="all" dirty="0">
              <a:solidFill>
                <a:schemeClr val="bg1"/>
              </a:solidFill>
            </a:endParaRPr>
          </a:p>
          <a:p>
            <a:pPr marL="0" indent="0" algn="just">
              <a:lnSpc>
                <a:spcPct val="100000"/>
              </a:lnSpc>
              <a:spcBef>
                <a:spcPts val="0"/>
              </a:spcBef>
              <a:buNone/>
            </a:pPr>
            <a:r>
              <a:rPr lang="ru-RU" sz="2400" b="1" dirty="0" err="1" smtClean="0">
                <a:solidFill>
                  <a:srgbClr val="FF0000"/>
                </a:solidFill>
                <a:effectLst>
                  <a:outerShdw blurRad="38100" dist="38100" dir="2700000" algn="tl">
                    <a:srgbClr val="000000">
                      <a:alpha val="43137"/>
                    </a:srgbClr>
                  </a:outerShdw>
                </a:effectLst>
              </a:rPr>
              <a:t>Неважећи</a:t>
            </a:r>
            <a:r>
              <a:rPr lang="ru-RU" sz="2400" b="1" dirty="0" smtClean="0">
                <a:solidFill>
                  <a:srgbClr val="FF0000"/>
                </a:solidFill>
                <a:effectLst>
                  <a:outerShdw blurRad="38100" dist="38100" dir="2700000" algn="tl">
                    <a:srgbClr val="000000">
                      <a:alpha val="43137"/>
                    </a:srgbClr>
                  </a:outerShdw>
                </a:effectLst>
              </a:rPr>
              <a:t> </a:t>
            </a:r>
            <a:r>
              <a:rPr lang="ru-RU" sz="2400" b="1" dirty="0" err="1" smtClean="0">
                <a:solidFill>
                  <a:schemeClr val="bg1"/>
                </a:solidFill>
              </a:rPr>
              <a:t>је</a:t>
            </a:r>
            <a:r>
              <a:rPr lang="ru-RU" sz="2400" b="1" dirty="0" smtClean="0">
                <a:solidFill>
                  <a:schemeClr val="bg1"/>
                </a:solidFill>
              </a:rPr>
              <a:t> </a:t>
            </a:r>
            <a:r>
              <a:rPr lang="ru-RU" sz="2400" b="1" dirty="0" err="1" smtClean="0">
                <a:solidFill>
                  <a:schemeClr val="bg1"/>
                </a:solidFill>
              </a:rPr>
              <a:t>онај</a:t>
            </a:r>
            <a:r>
              <a:rPr lang="ru-RU" sz="2400" b="1" dirty="0" smtClean="0">
                <a:solidFill>
                  <a:schemeClr val="bg1"/>
                </a:solidFill>
              </a:rPr>
              <a:t> </a:t>
            </a:r>
            <a:r>
              <a:rPr lang="ru-RU" sz="2400" b="1" dirty="0" err="1">
                <a:solidFill>
                  <a:schemeClr val="bg1"/>
                </a:solidFill>
              </a:rPr>
              <a:t>гласачки</a:t>
            </a:r>
            <a:r>
              <a:rPr lang="ru-RU" sz="2400" b="1" dirty="0">
                <a:solidFill>
                  <a:schemeClr val="bg1"/>
                </a:solidFill>
              </a:rPr>
              <a:t> </a:t>
            </a:r>
            <a:r>
              <a:rPr lang="ru-RU" sz="2400" b="1" dirty="0" err="1">
                <a:solidFill>
                  <a:schemeClr val="bg1"/>
                </a:solidFill>
              </a:rPr>
              <a:t>листић</a:t>
            </a:r>
            <a:r>
              <a:rPr lang="ru-RU" sz="2400" dirty="0" smtClean="0">
                <a:solidFill>
                  <a:schemeClr val="bg1"/>
                </a:solidFill>
              </a:rPr>
              <a:t>:</a:t>
            </a:r>
          </a:p>
          <a:p>
            <a:pPr marL="0" indent="0" algn="just">
              <a:lnSpc>
                <a:spcPct val="100000"/>
              </a:lnSpc>
              <a:spcBef>
                <a:spcPts val="0"/>
              </a:spcBef>
              <a:buNone/>
            </a:pPr>
            <a:endParaRPr lang="en-US" sz="1500" dirty="0">
              <a:solidFill>
                <a:schemeClr val="bg1"/>
              </a:solidFill>
            </a:endParaRPr>
          </a:p>
          <a:p>
            <a:pPr marL="512763" lvl="1" indent="-282575" algn="just"/>
            <a:r>
              <a:rPr lang="ru-RU" dirty="0" smtClean="0">
                <a:solidFill>
                  <a:schemeClr val="bg1"/>
                </a:solidFill>
              </a:rPr>
              <a:t>на </a:t>
            </a:r>
            <a:r>
              <a:rPr lang="ru-RU" dirty="0">
                <a:solidFill>
                  <a:schemeClr val="bg1"/>
                </a:solidFill>
              </a:rPr>
              <a:t>коме је гласач </a:t>
            </a:r>
            <a:r>
              <a:rPr lang="ru-RU" dirty="0">
                <a:solidFill>
                  <a:srgbClr val="FFC000"/>
                </a:solidFill>
                <a:effectLst>
                  <a:outerShdw blurRad="38100" dist="38100" dir="2700000" algn="tl">
                    <a:srgbClr val="000000">
                      <a:alpha val="43137"/>
                    </a:srgbClr>
                  </a:outerShdw>
                </a:effectLst>
              </a:rPr>
              <a:t>заокружио оба понуђена одговора</a:t>
            </a:r>
            <a:endParaRPr lang="ru-RU" dirty="0" smtClean="0">
              <a:solidFill>
                <a:srgbClr val="FFC000"/>
              </a:solidFill>
              <a:effectLst>
                <a:outerShdw blurRad="38100" dist="38100" dir="2700000" algn="tl">
                  <a:srgbClr val="000000">
                    <a:alpha val="43137"/>
                  </a:srgbClr>
                </a:outerShdw>
              </a:effectLst>
            </a:endParaRPr>
          </a:p>
          <a:p>
            <a:pPr marL="512763" lvl="1" indent="-282575" algn="just">
              <a:lnSpc>
                <a:spcPct val="100000"/>
              </a:lnSpc>
              <a:spcBef>
                <a:spcPts val="0"/>
              </a:spcBef>
              <a:buNone/>
            </a:pPr>
            <a:endParaRPr lang="en-US" sz="1500" dirty="0" smtClean="0">
              <a:solidFill>
                <a:schemeClr val="bg1"/>
              </a:solidFill>
            </a:endParaRPr>
          </a:p>
          <a:p>
            <a:pPr marL="512763" lvl="1" indent="-282575" algn="just"/>
            <a:r>
              <a:rPr lang="ru-RU" dirty="0" smtClean="0">
                <a:solidFill>
                  <a:schemeClr val="bg1"/>
                </a:solidFill>
              </a:rPr>
              <a:t>који </a:t>
            </a:r>
            <a:r>
              <a:rPr lang="ru-RU" dirty="0">
                <a:solidFill>
                  <a:srgbClr val="FFC000"/>
                </a:solidFill>
                <a:effectLst>
                  <a:outerShdw blurRad="38100" dist="38100" dir="2700000" algn="tl">
                    <a:srgbClr val="000000">
                      <a:alpha val="43137"/>
                    </a:srgbClr>
                  </a:outerShdw>
                </a:effectLst>
              </a:rPr>
              <a:t>није попуњен </a:t>
            </a:r>
            <a:r>
              <a:rPr lang="ru-RU" dirty="0">
                <a:solidFill>
                  <a:schemeClr val="bg1"/>
                </a:solidFill>
              </a:rPr>
              <a:t>(ниједан одговор није заокружен)</a:t>
            </a:r>
            <a:endParaRPr lang="ru-RU" dirty="0" smtClean="0">
              <a:solidFill>
                <a:schemeClr val="bg1"/>
              </a:solidFill>
            </a:endParaRPr>
          </a:p>
          <a:p>
            <a:pPr marL="512763" lvl="1" indent="-282575" algn="just">
              <a:lnSpc>
                <a:spcPct val="100000"/>
              </a:lnSpc>
              <a:spcBef>
                <a:spcPts val="0"/>
              </a:spcBef>
              <a:buNone/>
            </a:pPr>
            <a:endParaRPr lang="en-US" sz="1500" dirty="0">
              <a:solidFill>
                <a:schemeClr val="bg1"/>
              </a:solidFill>
            </a:endParaRPr>
          </a:p>
          <a:p>
            <a:pPr marL="512763" lvl="1" indent="-282575" algn="just"/>
            <a:r>
              <a:rPr lang="ru-RU" dirty="0" smtClean="0">
                <a:solidFill>
                  <a:schemeClr val="bg1"/>
                </a:solidFill>
              </a:rPr>
              <a:t>који </a:t>
            </a:r>
            <a:r>
              <a:rPr lang="ru-RU" dirty="0">
                <a:solidFill>
                  <a:schemeClr val="bg1"/>
                </a:solidFill>
              </a:rPr>
              <a:t>је </a:t>
            </a:r>
            <a:r>
              <a:rPr lang="ru-RU" dirty="0">
                <a:solidFill>
                  <a:srgbClr val="FFC000"/>
                </a:solidFill>
                <a:effectLst>
                  <a:outerShdw blurRad="38100" dist="38100" dir="2700000" algn="tl">
                    <a:srgbClr val="000000">
                      <a:alpha val="43137"/>
                    </a:srgbClr>
                  </a:outerShdw>
                </a:effectLst>
              </a:rPr>
              <a:t>тако попуњен да се не може са сигурношћу утврдити како се гласач изјаснио</a:t>
            </a:r>
            <a:endParaRPr lang="en-US" dirty="0">
              <a:solidFill>
                <a:srgbClr val="FFC000"/>
              </a:solidFill>
              <a:effectLst>
                <a:outerShdw blurRad="38100" dist="38100" dir="2700000" algn="tl">
                  <a:srgbClr val="000000">
                    <a:alpha val="43137"/>
                  </a:srgbClr>
                </a:outerShdw>
              </a:effectLst>
            </a:endParaRPr>
          </a:p>
          <a:p>
            <a:pPr marL="0" indent="0" algn="just">
              <a:buNone/>
            </a:pPr>
            <a:endParaRPr lang="ru-RU" sz="1500" b="1" dirty="0" smtClean="0">
              <a:solidFill>
                <a:schemeClr val="bg1"/>
              </a:solidFill>
            </a:endParaRPr>
          </a:p>
          <a:p>
            <a:pPr marL="0" indent="0" algn="just">
              <a:lnSpc>
                <a:spcPct val="100000"/>
              </a:lnSpc>
              <a:spcBef>
                <a:spcPts val="0"/>
              </a:spcBef>
              <a:buNone/>
            </a:pPr>
            <a:r>
              <a:rPr lang="ru-RU" sz="2400" b="1" dirty="0" smtClean="0">
                <a:solidFill>
                  <a:srgbClr val="FF0000"/>
                </a:solidFill>
                <a:effectLst>
                  <a:outerShdw blurRad="38100" dist="38100" dir="2700000" algn="tl">
                    <a:srgbClr val="000000">
                      <a:alpha val="43137"/>
                    </a:srgbClr>
                  </a:outerShdw>
                </a:effectLst>
              </a:rPr>
              <a:t>Важећи</a:t>
            </a:r>
            <a:r>
              <a:rPr lang="ru-RU" sz="2400" b="1" dirty="0" smtClean="0">
                <a:solidFill>
                  <a:schemeClr val="bg1"/>
                </a:solidFill>
              </a:rPr>
              <a:t> је сваки </a:t>
            </a:r>
            <a:r>
              <a:rPr lang="ru-RU" sz="2400" b="1" dirty="0">
                <a:solidFill>
                  <a:schemeClr val="bg1"/>
                </a:solidFill>
              </a:rPr>
              <a:t>гласачки листић </a:t>
            </a:r>
            <a:r>
              <a:rPr lang="ru-RU" sz="2400" dirty="0">
                <a:solidFill>
                  <a:schemeClr val="bg1"/>
                </a:solidFill>
              </a:rPr>
              <a:t>који је </a:t>
            </a:r>
            <a:r>
              <a:rPr lang="ru-RU" sz="2400" dirty="0">
                <a:solidFill>
                  <a:srgbClr val="FFC000"/>
                </a:solidFill>
                <a:effectLst>
                  <a:outerShdw blurRad="38100" dist="38100" dir="2700000" algn="tl">
                    <a:srgbClr val="000000">
                      <a:alpha val="43137"/>
                    </a:srgbClr>
                  </a:outerShdw>
                </a:effectLst>
              </a:rPr>
              <a:t>попуњен тако да се са сигурношћу може закључити за кога је гласач гласао</a:t>
            </a:r>
            <a:r>
              <a:rPr lang="ru-RU" sz="2400" dirty="0">
                <a:solidFill>
                  <a:schemeClr val="bg1"/>
                </a:solidFill>
              </a:rPr>
              <a:t>, као на пример</a:t>
            </a:r>
            <a:r>
              <a:rPr lang="ru-RU" sz="2400" dirty="0" smtClean="0">
                <a:solidFill>
                  <a:schemeClr val="bg1"/>
                </a:solidFill>
              </a:rPr>
              <a:t>:</a:t>
            </a:r>
          </a:p>
          <a:p>
            <a:pPr algn="just">
              <a:lnSpc>
                <a:spcPct val="100000"/>
              </a:lnSpc>
              <a:spcBef>
                <a:spcPts val="0"/>
              </a:spcBef>
            </a:pPr>
            <a:r>
              <a:rPr lang="ru-RU" dirty="0" smtClean="0">
                <a:solidFill>
                  <a:schemeClr val="bg1"/>
                </a:solidFill>
              </a:rPr>
              <a:t>ако </a:t>
            </a:r>
            <a:r>
              <a:rPr lang="ru-RU" dirty="0">
                <a:solidFill>
                  <a:schemeClr val="bg1"/>
                </a:solidFill>
              </a:rPr>
              <a:t>је гласач заокружио или подвукао један од понуђених </a:t>
            </a:r>
            <a:r>
              <a:rPr lang="ru-RU" dirty="0" smtClean="0">
                <a:solidFill>
                  <a:schemeClr val="bg1"/>
                </a:solidFill>
              </a:rPr>
              <a:t>одговора</a:t>
            </a:r>
          </a:p>
          <a:p>
            <a:pPr marL="0" indent="0" algn="just">
              <a:lnSpc>
                <a:spcPct val="100000"/>
              </a:lnSpc>
              <a:spcBef>
                <a:spcPts val="0"/>
              </a:spcBef>
              <a:buNone/>
            </a:pPr>
            <a:endParaRPr lang="sr-Cyrl-RS" dirty="0" smtClean="0">
              <a:solidFill>
                <a:schemeClr val="bg1"/>
              </a:solidFill>
            </a:endParaRPr>
          </a:p>
          <a:p>
            <a:pPr marL="0" indent="0" algn="just">
              <a:lnSpc>
                <a:spcPct val="100000"/>
              </a:lnSpc>
              <a:spcBef>
                <a:spcPts val="0"/>
              </a:spcBef>
              <a:buNone/>
            </a:pPr>
            <a:r>
              <a:rPr lang="sr-Cyrl-RS" dirty="0" smtClean="0">
                <a:solidFill>
                  <a:schemeClr val="bg1"/>
                </a:solidFill>
              </a:rPr>
              <a:t>Ако </a:t>
            </a:r>
            <a:r>
              <a:rPr lang="sr-Cyrl-RS" dirty="0">
                <a:solidFill>
                  <a:schemeClr val="bg1"/>
                </a:solidFill>
              </a:rPr>
              <a:t>је гласачки листић попуњен тако да се може поуздано утврдити за кога је гласач гласао, тај гласачки </a:t>
            </a:r>
            <a:r>
              <a:rPr lang="sr-Cyrl-RS" dirty="0">
                <a:solidFill>
                  <a:srgbClr val="FFC000"/>
                </a:solidFill>
                <a:effectLst>
                  <a:outerShdw blurRad="38100" dist="38100" dir="2700000" algn="tl">
                    <a:srgbClr val="000000">
                      <a:alpha val="43137"/>
                    </a:srgbClr>
                  </a:outerShdw>
                </a:effectLst>
              </a:rPr>
              <a:t>листић ће бити важећи чак иако је</a:t>
            </a:r>
            <a:r>
              <a:rPr lang="sr-Cyrl-RS" dirty="0">
                <a:solidFill>
                  <a:schemeClr val="bg1"/>
                </a:solidFill>
              </a:rPr>
              <a:t>:</a:t>
            </a:r>
          </a:p>
          <a:p>
            <a:pPr algn="just">
              <a:lnSpc>
                <a:spcPct val="100000"/>
              </a:lnSpc>
              <a:spcBef>
                <a:spcPts val="0"/>
              </a:spcBef>
            </a:pPr>
            <a:r>
              <a:rPr lang="sr-Cyrl-RS" dirty="0" smtClean="0">
                <a:solidFill>
                  <a:schemeClr val="bg1"/>
                </a:solidFill>
              </a:rPr>
              <a:t>на </a:t>
            </a:r>
            <a:r>
              <a:rPr lang="sr-Cyrl-RS" dirty="0">
                <a:solidFill>
                  <a:schemeClr val="bg1"/>
                </a:solidFill>
              </a:rPr>
              <a:t>листићу </a:t>
            </a:r>
            <a:r>
              <a:rPr lang="sr-Cyrl-RS" i="1" dirty="0">
                <a:solidFill>
                  <a:srgbClr val="FFC000"/>
                </a:solidFill>
                <a:effectLst>
                  <a:outerShdw blurRad="38100" dist="38100" dir="2700000" algn="tl">
                    <a:srgbClr val="000000">
                      <a:alpha val="43137"/>
                    </a:srgbClr>
                  </a:outerShdw>
                </a:effectLst>
              </a:rPr>
              <a:t>исписан или нацртан коментар, парола или друга порука</a:t>
            </a:r>
          </a:p>
          <a:p>
            <a:pPr algn="just">
              <a:lnSpc>
                <a:spcPct val="100000"/>
              </a:lnSpc>
              <a:spcBef>
                <a:spcPts val="0"/>
              </a:spcBef>
            </a:pPr>
            <a:r>
              <a:rPr lang="sr-Cyrl-RS" i="1" dirty="0" smtClean="0">
                <a:solidFill>
                  <a:srgbClr val="FFC000"/>
                </a:solidFill>
                <a:effectLst>
                  <a:outerShdw blurRad="38100" dist="38100" dir="2700000" algn="tl">
                    <a:srgbClr val="000000">
                      <a:alpha val="43137"/>
                    </a:srgbClr>
                  </a:outerShdw>
                </a:effectLst>
              </a:rPr>
              <a:t>прецртан </a:t>
            </a:r>
            <a:r>
              <a:rPr lang="sr-Cyrl-RS" i="1" dirty="0">
                <a:solidFill>
                  <a:srgbClr val="FFC000"/>
                </a:solidFill>
                <a:effectLst>
                  <a:outerShdw blurRad="38100" dist="38100" dir="2700000" algn="tl">
                    <a:srgbClr val="000000">
                      <a:alpha val="43137"/>
                    </a:srgbClr>
                  </a:outerShdw>
                </a:effectLst>
              </a:rPr>
              <a:t>други понуђени одговор</a:t>
            </a:r>
            <a:r>
              <a:rPr lang="sr-Cyrl-RS" dirty="0">
                <a:solidFill>
                  <a:schemeClr val="bg1"/>
                </a:solidFill>
              </a:rPr>
              <a:t>.</a:t>
            </a:r>
          </a:p>
          <a:p>
            <a:pPr algn="just">
              <a:lnSpc>
                <a:spcPct val="100000"/>
              </a:lnSpc>
              <a:spcBef>
                <a:spcPts val="0"/>
              </a:spcBef>
            </a:pPr>
            <a:endParaRPr lang="en-US" dirty="0">
              <a:solidFill>
                <a:schemeClr val="bg1"/>
              </a:solidFill>
            </a:endParaRPr>
          </a:p>
        </p:txBody>
      </p:sp>
    </p:spTree>
    <p:extLst>
      <p:ext uri="{BB962C8B-B14F-4D97-AF65-F5344CB8AC3E}">
        <p14:creationId xmlns:p14="http://schemas.microsoft.com/office/powerpoint/2010/main" val="2754168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2500"/>
                            </p:stCondLst>
                            <p:childTnLst>
                              <p:par>
                                <p:cTn id="13" presetID="10" presetClass="entr" presetSubtype="0" fill="hold" nodeType="afterEffect">
                                  <p:stCondLst>
                                    <p:cond delay="25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childTnLst>
                                </p:cTn>
                              </p:par>
                            </p:childTnLst>
                          </p:cTn>
                        </p:par>
                        <p:par>
                          <p:cTn id="16" fill="hold">
                            <p:stCondLst>
                              <p:cond delay="3750"/>
                            </p:stCondLst>
                            <p:childTnLst>
                              <p:par>
                                <p:cTn id="17" presetID="10" presetClass="entr" presetSubtype="0" fill="hold" nodeType="afterEffect">
                                  <p:stCondLst>
                                    <p:cond delay="25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childTnLst>
                                </p:cTn>
                              </p:par>
                            </p:childTnLst>
                          </p:cTn>
                        </p:par>
                        <p:par>
                          <p:cTn id="20" fill="hold">
                            <p:stCondLst>
                              <p:cond delay="5000"/>
                            </p:stCondLst>
                            <p:childTnLst>
                              <p:par>
                                <p:cTn id="21" presetID="10" presetClass="entr" presetSubtype="0" fill="hold" nodeType="afterEffect">
                                  <p:stCondLst>
                                    <p:cond delay="25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1000"/>
                                        <p:tgtEl>
                                          <p:spTgt spid="3">
                                            <p:txEl>
                                              <p:pRg st="8" end="8"/>
                                            </p:txEl>
                                          </p:spTgt>
                                        </p:tgtEl>
                                      </p:cBhvr>
                                    </p:animEffect>
                                  </p:childTnLst>
                                </p:cTn>
                              </p:par>
                            </p:childTnLst>
                          </p:cTn>
                        </p:par>
                        <p:par>
                          <p:cTn id="24" fill="hold">
                            <p:stCondLst>
                              <p:cond delay="6250"/>
                            </p:stCondLst>
                            <p:childTnLst>
                              <p:par>
                                <p:cTn id="25" presetID="10" presetClass="entr" presetSubtype="0" fill="hold" nodeType="afterEffect">
                                  <p:stCondLst>
                                    <p:cond delay="25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1000"/>
                                        <p:tgtEl>
                                          <p:spTgt spid="3">
                                            <p:txEl>
                                              <p:pRg st="10" end="10"/>
                                            </p:txEl>
                                          </p:spTgt>
                                        </p:tgtEl>
                                      </p:cBhvr>
                                    </p:animEffect>
                                  </p:childTnLst>
                                </p:cTn>
                              </p:par>
                            </p:childTnLst>
                          </p:cTn>
                        </p:par>
                        <p:par>
                          <p:cTn id="28" fill="hold">
                            <p:stCondLst>
                              <p:cond delay="7500"/>
                            </p:stCondLst>
                            <p:childTnLst>
                              <p:par>
                                <p:cTn id="29" presetID="10" presetClass="entr" presetSubtype="0" fill="hold" nodeType="afterEffect">
                                  <p:stCondLst>
                                    <p:cond delay="25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1000"/>
                                        <p:tgtEl>
                                          <p:spTgt spid="3">
                                            <p:txEl>
                                              <p:pRg st="11" end="11"/>
                                            </p:txEl>
                                          </p:spTgt>
                                        </p:tgtEl>
                                      </p:cBhvr>
                                    </p:animEffect>
                                  </p:childTnLst>
                                </p:cTn>
                              </p:par>
                            </p:childTnLst>
                          </p:cTn>
                        </p:par>
                        <p:par>
                          <p:cTn id="32" fill="hold">
                            <p:stCondLst>
                              <p:cond delay="8750"/>
                            </p:stCondLst>
                            <p:childTnLst>
                              <p:par>
                                <p:cTn id="33" presetID="10" presetClass="entr" presetSubtype="0" fill="hold" nodeType="afterEffect">
                                  <p:stCondLst>
                                    <p:cond delay="250"/>
                                  </p:stCondLst>
                                  <p:childTnLst>
                                    <p:set>
                                      <p:cBhvr>
                                        <p:cTn id="34" dur="1" fill="hold">
                                          <p:stCondLst>
                                            <p:cond delay="0"/>
                                          </p:stCondLst>
                                        </p:cTn>
                                        <p:tgtEl>
                                          <p:spTgt spid="3">
                                            <p:txEl>
                                              <p:pRg st="13" end="13"/>
                                            </p:txEl>
                                          </p:spTgt>
                                        </p:tgtEl>
                                        <p:attrNameLst>
                                          <p:attrName>style.visibility</p:attrName>
                                        </p:attrNameLst>
                                      </p:cBhvr>
                                      <p:to>
                                        <p:strVal val="visible"/>
                                      </p:to>
                                    </p:set>
                                    <p:animEffect transition="in" filter="fade">
                                      <p:cBhvr>
                                        <p:cTn id="35" dur="1000"/>
                                        <p:tgtEl>
                                          <p:spTgt spid="3">
                                            <p:txEl>
                                              <p:pRg st="13" end="13"/>
                                            </p:txEl>
                                          </p:spTgt>
                                        </p:tgtEl>
                                      </p:cBhvr>
                                    </p:animEffect>
                                  </p:childTnLst>
                                </p:cTn>
                              </p:par>
                            </p:childTnLst>
                          </p:cTn>
                        </p:par>
                        <p:par>
                          <p:cTn id="36" fill="hold">
                            <p:stCondLst>
                              <p:cond delay="10000"/>
                            </p:stCondLst>
                            <p:childTnLst>
                              <p:par>
                                <p:cTn id="37" presetID="10" presetClass="entr" presetSubtype="0" fill="hold" nodeType="afterEffect">
                                  <p:stCondLst>
                                    <p:cond delay="250"/>
                                  </p:stCondLst>
                                  <p:childTnLst>
                                    <p:set>
                                      <p:cBhvr>
                                        <p:cTn id="38" dur="1" fill="hold">
                                          <p:stCondLst>
                                            <p:cond delay="0"/>
                                          </p:stCondLst>
                                        </p:cTn>
                                        <p:tgtEl>
                                          <p:spTgt spid="3">
                                            <p:txEl>
                                              <p:pRg st="14" end="14"/>
                                            </p:txEl>
                                          </p:spTgt>
                                        </p:tgtEl>
                                        <p:attrNameLst>
                                          <p:attrName>style.visibility</p:attrName>
                                        </p:attrNameLst>
                                      </p:cBhvr>
                                      <p:to>
                                        <p:strVal val="visible"/>
                                      </p:to>
                                    </p:set>
                                    <p:animEffect transition="in" filter="fade">
                                      <p:cBhvr>
                                        <p:cTn id="39" dur="1000"/>
                                        <p:tgtEl>
                                          <p:spTgt spid="3">
                                            <p:txEl>
                                              <p:pRg st="14" end="14"/>
                                            </p:txEl>
                                          </p:spTgt>
                                        </p:tgtEl>
                                      </p:cBhvr>
                                    </p:animEffect>
                                  </p:childTnLst>
                                </p:cTn>
                              </p:par>
                            </p:childTnLst>
                          </p:cTn>
                        </p:par>
                        <p:par>
                          <p:cTn id="40" fill="hold">
                            <p:stCondLst>
                              <p:cond delay="11250"/>
                            </p:stCondLst>
                            <p:childTnLst>
                              <p:par>
                                <p:cTn id="41" presetID="10" presetClass="entr" presetSubtype="0" fill="hold" nodeType="afterEffect">
                                  <p:stCondLst>
                                    <p:cond delay="250"/>
                                  </p:stCondLst>
                                  <p:childTnLst>
                                    <p:set>
                                      <p:cBhvr>
                                        <p:cTn id="42" dur="1" fill="hold">
                                          <p:stCondLst>
                                            <p:cond delay="0"/>
                                          </p:stCondLst>
                                        </p:cTn>
                                        <p:tgtEl>
                                          <p:spTgt spid="3">
                                            <p:txEl>
                                              <p:pRg st="15" end="15"/>
                                            </p:txEl>
                                          </p:spTgt>
                                        </p:tgtEl>
                                        <p:attrNameLst>
                                          <p:attrName>style.visibility</p:attrName>
                                        </p:attrNameLst>
                                      </p:cBhvr>
                                      <p:to>
                                        <p:strVal val="visible"/>
                                      </p:to>
                                    </p:set>
                                    <p:animEffect transition="in" filter="fade">
                                      <p:cBhvr>
                                        <p:cTn id="43" dur="10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557" y="239282"/>
            <a:ext cx="11630826" cy="6417892"/>
          </a:xfrm>
        </p:spPr>
        <p:txBody>
          <a:bodyPr>
            <a:noAutofit/>
          </a:bodyPr>
          <a:lstStyle/>
          <a:p>
            <a:pPr marL="0" indent="0" algn="just">
              <a:lnSpc>
                <a:spcPct val="100000"/>
              </a:lnSpc>
              <a:spcBef>
                <a:spcPts val="0"/>
              </a:spcBef>
              <a:buNone/>
            </a:pPr>
            <a:endParaRPr lang="ru-RU" sz="1500" b="1" cap="all" dirty="0" smtClean="0">
              <a:solidFill>
                <a:schemeClr val="bg1"/>
              </a:solidFill>
            </a:endParaRPr>
          </a:p>
          <a:p>
            <a:pPr marL="0" indent="0" algn="just">
              <a:lnSpc>
                <a:spcPct val="100000"/>
              </a:lnSpc>
              <a:spcBef>
                <a:spcPts val="0"/>
              </a:spcBef>
              <a:buNone/>
            </a:pPr>
            <a:endParaRPr lang="ru-RU" sz="2400" b="1" cap="all" dirty="0" smtClean="0">
              <a:solidFill>
                <a:schemeClr val="bg1"/>
              </a:solidFill>
            </a:endParaRPr>
          </a:p>
          <a:p>
            <a:pPr marL="0" indent="0" algn="just">
              <a:lnSpc>
                <a:spcPct val="100000"/>
              </a:lnSpc>
              <a:spcBef>
                <a:spcPts val="0"/>
              </a:spcBef>
              <a:buNone/>
            </a:pPr>
            <a:r>
              <a:rPr lang="ru-RU" sz="2400" b="1" cap="all" dirty="0" smtClean="0">
                <a:solidFill>
                  <a:schemeClr val="bg1"/>
                </a:solidFill>
              </a:rPr>
              <a:t>10.2</a:t>
            </a:r>
            <a:r>
              <a:rPr lang="ru-RU" sz="2400" b="1" cap="all" dirty="0">
                <a:solidFill>
                  <a:schemeClr val="bg1"/>
                </a:solidFill>
              </a:rPr>
              <a:t>. </a:t>
            </a:r>
            <a:r>
              <a:rPr lang="ru-RU" sz="2400" b="1" cap="all" dirty="0" err="1">
                <a:solidFill>
                  <a:srgbClr val="FFC000"/>
                </a:solidFill>
                <a:effectLst>
                  <a:outerShdw blurRad="38100" dist="38100" dir="2700000" algn="tl">
                    <a:srgbClr val="000000">
                      <a:alpha val="43137"/>
                    </a:srgbClr>
                  </a:outerShdw>
                </a:effectLst>
              </a:rPr>
              <a:t>Логичко-рачунска</a:t>
            </a:r>
            <a:r>
              <a:rPr lang="ru-RU" sz="2400" b="1" cap="all" dirty="0">
                <a:solidFill>
                  <a:srgbClr val="FFC000"/>
                </a:solidFill>
                <a:effectLst>
                  <a:outerShdw blurRad="38100" dist="38100" dir="2700000" algn="tl">
                    <a:srgbClr val="000000">
                      <a:alpha val="43137"/>
                    </a:srgbClr>
                  </a:outerShdw>
                </a:effectLst>
              </a:rPr>
              <a:t> </a:t>
            </a:r>
            <a:r>
              <a:rPr lang="ru-RU" sz="2400" b="1" cap="all" dirty="0" err="1">
                <a:solidFill>
                  <a:srgbClr val="FFC000"/>
                </a:solidFill>
                <a:effectLst>
                  <a:outerShdw blurRad="38100" dist="38100" dir="2700000" algn="tl">
                    <a:srgbClr val="000000">
                      <a:alpha val="43137"/>
                    </a:srgbClr>
                  </a:outerShdw>
                </a:effectLst>
              </a:rPr>
              <a:t>контрола</a:t>
            </a:r>
            <a:r>
              <a:rPr lang="ru-RU" sz="2400" b="1" cap="all" dirty="0">
                <a:solidFill>
                  <a:srgbClr val="FFC000"/>
                </a:solidFill>
                <a:effectLst>
                  <a:outerShdw blurRad="38100" dist="38100" dir="2700000" algn="tl">
                    <a:srgbClr val="000000">
                      <a:alpha val="43137"/>
                    </a:srgbClr>
                  </a:outerShdw>
                </a:effectLst>
              </a:rPr>
              <a:t> </a:t>
            </a:r>
            <a:r>
              <a:rPr lang="ru-RU" sz="2400" b="1" cap="all" dirty="0">
                <a:solidFill>
                  <a:schemeClr val="bg1"/>
                </a:solidFill>
              </a:rPr>
              <a:t>исправности </a:t>
            </a:r>
            <a:r>
              <a:rPr lang="ru-RU" sz="2400" b="1" cap="all" dirty="0" err="1">
                <a:solidFill>
                  <a:schemeClr val="bg1"/>
                </a:solidFill>
              </a:rPr>
              <a:t>утврђених</a:t>
            </a:r>
            <a:r>
              <a:rPr lang="ru-RU" sz="2400" b="1" cap="all" dirty="0">
                <a:solidFill>
                  <a:schemeClr val="bg1"/>
                </a:solidFill>
              </a:rPr>
              <a:t> </a:t>
            </a:r>
            <a:r>
              <a:rPr lang="ru-RU" sz="2400" b="1" cap="all" dirty="0" err="1">
                <a:solidFill>
                  <a:schemeClr val="bg1"/>
                </a:solidFill>
              </a:rPr>
              <a:t>резултата</a:t>
            </a:r>
            <a:r>
              <a:rPr lang="ru-RU" sz="2400" b="1" cap="all" dirty="0">
                <a:solidFill>
                  <a:schemeClr val="bg1"/>
                </a:solidFill>
              </a:rPr>
              <a:t> </a:t>
            </a:r>
            <a:r>
              <a:rPr lang="ru-RU" sz="2400" b="1" cap="all" dirty="0" err="1">
                <a:solidFill>
                  <a:schemeClr val="bg1"/>
                </a:solidFill>
              </a:rPr>
              <a:t>гласања</a:t>
            </a:r>
            <a:endParaRPr lang="en-US" sz="2400" b="1" cap="all" dirty="0">
              <a:solidFill>
                <a:schemeClr val="bg1"/>
              </a:solidFill>
            </a:endParaRPr>
          </a:p>
          <a:p>
            <a:pPr marL="0" indent="0" algn="just">
              <a:lnSpc>
                <a:spcPct val="100000"/>
              </a:lnSpc>
              <a:spcBef>
                <a:spcPts val="0"/>
              </a:spcBef>
              <a:buNone/>
            </a:pPr>
            <a:r>
              <a:rPr lang="ru-RU" sz="2400" dirty="0">
                <a:solidFill>
                  <a:schemeClr val="bg1"/>
                </a:solidFill>
              </a:rPr>
              <a:t>Пошто попуни контролни формулар и утврди резултате гласања на гласачком месту на начин на који смо управо представили, задужени члан гласачког одбора је дужан да изврши логичко-рачунску контролу утврђених резултата које је уписао у контролни формулар.</a:t>
            </a:r>
            <a:endParaRPr lang="ru-RU" sz="2400" dirty="0" smtClean="0">
              <a:solidFill>
                <a:schemeClr val="bg1"/>
              </a:solidFill>
            </a:endParaRPr>
          </a:p>
          <a:p>
            <a:pPr marL="0" indent="0" algn="just">
              <a:lnSpc>
                <a:spcPct val="100000"/>
              </a:lnSpc>
              <a:spcBef>
                <a:spcPts val="0"/>
              </a:spcBef>
              <a:buNone/>
            </a:pPr>
            <a:endParaRPr lang="en-US" sz="1500" dirty="0">
              <a:solidFill>
                <a:schemeClr val="bg1"/>
              </a:solidFill>
            </a:endParaRPr>
          </a:p>
          <a:p>
            <a:pPr marL="0" indent="0" algn="just">
              <a:lnSpc>
                <a:spcPct val="100000"/>
              </a:lnSpc>
              <a:spcBef>
                <a:spcPts val="0"/>
              </a:spcBef>
              <a:buNone/>
            </a:pPr>
            <a:endParaRPr lang="en-US" sz="1500" dirty="0">
              <a:solidFill>
                <a:schemeClr val="bg1"/>
              </a:solidFill>
            </a:endParaRPr>
          </a:p>
          <a:p>
            <a:pPr marL="0" indent="0" algn="just">
              <a:lnSpc>
                <a:spcPct val="100000"/>
              </a:lnSpc>
              <a:spcBef>
                <a:spcPts val="0"/>
              </a:spcBef>
              <a:buNone/>
            </a:pPr>
            <a:r>
              <a:rPr lang="sr-Cyrl-RS" sz="2400" b="1" dirty="0">
                <a:solidFill>
                  <a:schemeClr val="bg1"/>
                </a:solidFill>
              </a:rPr>
              <a:t>! ОБРАТИТИ ПАЖЊУ:</a:t>
            </a:r>
            <a:endParaRPr lang="en-US" sz="2400" dirty="0">
              <a:solidFill>
                <a:schemeClr val="bg1"/>
              </a:solidFill>
            </a:endParaRPr>
          </a:p>
          <a:p>
            <a:pPr marL="0" indent="0" algn="just">
              <a:lnSpc>
                <a:spcPct val="100000"/>
              </a:lnSpc>
              <a:spcBef>
                <a:spcPts val="0"/>
              </a:spcBef>
              <a:buNone/>
            </a:pPr>
            <a:r>
              <a:rPr lang="ru-RU" sz="2400" dirty="0">
                <a:solidFill>
                  <a:schemeClr val="bg1"/>
                </a:solidFill>
              </a:rPr>
              <a:t>Гласачки одбор резултате гласања на гласачком месту никако не уписује у Записник о раду гласачког одбора пре него што претходно не утврди да су резултати уписани у контролни формулар исправни. </a:t>
            </a:r>
            <a:r>
              <a:rPr lang="ru-RU" sz="2400" b="1" u="sng" dirty="0">
                <a:solidFill>
                  <a:srgbClr val="FFC000"/>
                </a:solidFill>
                <a:effectLst>
                  <a:outerShdw blurRad="38100" dist="38100" dir="2700000" algn="tl">
                    <a:srgbClr val="000000">
                      <a:alpha val="43137"/>
                    </a:srgbClr>
                  </a:outerShdw>
                </a:effectLst>
              </a:rPr>
              <a:t>Упутство</a:t>
            </a:r>
            <a:r>
              <a:rPr lang="ru-RU" sz="2400" b="1" dirty="0">
                <a:solidFill>
                  <a:srgbClr val="FFC000"/>
                </a:solidFill>
                <a:effectLst>
                  <a:outerShdw blurRad="38100" dist="38100" dir="2700000" algn="tl">
                    <a:srgbClr val="000000">
                      <a:alpha val="43137"/>
                    </a:srgbClr>
                  </a:outerShdw>
                </a:effectLst>
              </a:rPr>
              <a:t> за проверу логичко-рачунске контроле резултата налази се </a:t>
            </a:r>
            <a:r>
              <a:rPr lang="ru-RU" sz="2400" b="1" u="sng" dirty="0">
                <a:solidFill>
                  <a:srgbClr val="FFC000"/>
                </a:solidFill>
                <a:effectLst>
                  <a:outerShdw blurRad="38100" dist="38100" dir="2700000" algn="tl">
                    <a:srgbClr val="000000">
                      <a:alpha val="43137"/>
                    </a:srgbClr>
                  </a:outerShdw>
                </a:effectLst>
              </a:rPr>
              <a:t>на другој страни контролног формулара</a:t>
            </a:r>
            <a:r>
              <a:rPr lang="ru-RU" sz="2400" dirty="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247391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1000"/>
                                        <p:tgtEl>
                                          <p:spTgt spid="3">
                                            <p:txEl>
                                              <p:pRg st="3" end="3"/>
                                            </p:txEl>
                                          </p:spTgt>
                                        </p:tgtEl>
                                      </p:cBhvr>
                                    </p:animEffect>
                                  </p:childTnLst>
                                </p:cTn>
                              </p:par>
                            </p:childTnLst>
                          </p:cTn>
                        </p:par>
                        <p:par>
                          <p:cTn id="12" fill="hold">
                            <p:stCondLst>
                              <p:cond delay="2500"/>
                            </p:stCondLst>
                            <p:childTnLst>
                              <p:par>
                                <p:cTn id="13" presetID="10" presetClass="entr" presetSubtype="0" fill="hold" nodeType="afterEffect">
                                  <p:stCondLst>
                                    <p:cond delay="25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1000"/>
                                        <p:tgtEl>
                                          <p:spTgt spid="3">
                                            <p:txEl>
                                              <p:pRg st="6" end="6"/>
                                            </p:txEl>
                                          </p:spTgt>
                                        </p:tgtEl>
                                      </p:cBhvr>
                                    </p:animEffect>
                                  </p:childTnLst>
                                </p:cTn>
                              </p:par>
                            </p:childTnLst>
                          </p:cTn>
                        </p:par>
                        <p:par>
                          <p:cTn id="16" fill="hold">
                            <p:stCondLst>
                              <p:cond delay="3750"/>
                            </p:stCondLst>
                            <p:childTnLst>
                              <p:par>
                                <p:cTn id="17" presetID="10" presetClass="entr" presetSubtype="0" fill="hold" nodeType="afterEffect">
                                  <p:stCondLst>
                                    <p:cond delay="25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557" y="239282"/>
            <a:ext cx="11630826" cy="6417892"/>
          </a:xfrm>
        </p:spPr>
        <p:txBody>
          <a:bodyPr>
            <a:noAutofit/>
          </a:bodyPr>
          <a:lstStyle/>
          <a:p>
            <a:pPr marL="0" indent="0" algn="just">
              <a:lnSpc>
                <a:spcPct val="100000"/>
              </a:lnSpc>
              <a:spcBef>
                <a:spcPts val="0"/>
              </a:spcBef>
              <a:buNone/>
            </a:pPr>
            <a:endParaRPr lang="sr-Cyrl-RS" sz="1000" dirty="0" smtClean="0">
              <a:solidFill>
                <a:schemeClr val="bg1"/>
              </a:solidFill>
            </a:endParaRPr>
          </a:p>
          <a:p>
            <a:pPr marL="0" indent="0" algn="just">
              <a:lnSpc>
                <a:spcPct val="100000"/>
              </a:lnSpc>
              <a:spcBef>
                <a:spcPts val="0"/>
              </a:spcBef>
              <a:buNone/>
            </a:pPr>
            <a:r>
              <a:rPr lang="ru-RU" sz="2400" b="1" dirty="0" err="1" smtClean="0">
                <a:solidFill>
                  <a:srgbClr val="FF0000"/>
                </a:solidFill>
                <a:effectLst>
                  <a:outerShdw blurRad="38100" dist="38100" dir="2700000" algn="tl">
                    <a:srgbClr val="000000">
                      <a:alpha val="43137"/>
                    </a:srgbClr>
                  </a:outerShdw>
                </a:effectLst>
              </a:rPr>
              <a:t>Контрола</a:t>
            </a:r>
            <a:r>
              <a:rPr lang="ru-RU" sz="2400" b="1" dirty="0" smtClean="0">
                <a:solidFill>
                  <a:schemeClr val="bg1"/>
                </a:solidFill>
              </a:rPr>
              <a:t> </a:t>
            </a:r>
            <a:r>
              <a:rPr lang="ru-RU" sz="2400" b="1" dirty="0">
                <a:solidFill>
                  <a:schemeClr val="bg1"/>
                </a:solidFill>
              </a:rPr>
              <a:t>се </a:t>
            </a:r>
            <a:r>
              <a:rPr lang="ru-RU" sz="2400" b="1" dirty="0" err="1">
                <a:solidFill>
                  <a:schemeClr val="bg1"/>
                </a:solidFill>
              </a:rPr>
              <a:t>спроводи</a:t>
            </a:r>
            <a:r>
              <a:rPr lang="ru-RU" sz="2400" b="1" dirty="0">
                <a:solidFill>
                  <a:schemeClr val="bg1"/>
                </a:solidFill>
              </a:rPr>
              <a:t> на </a:t>
            </a:r>
            <a:r>
              <a:rPr lang="ru-RU" sz="2400" b="1" dirty="0" err="1">
                <a:solidFill>
                  <a:schemeClr val="bg1"/>
                </a:solidFill>
              </a:rPr>
              <a:t>следећи</a:t>
            </a:r>
            <a:r>
              <a:rPr lang="ru-RU" sz="2400" b="1" dirty="0">
                <a:solidFill>
                  <a:schemeClr val="bg1"/>
                </a:solidFill>
              </a:rPr>
              <a:t> начин</a:t>
            </a:r>
            <a:r>
              <a:rPr lang="ru-RU" sz="2400" b="1" dirty="0" smtClean="0">
                <a:solidFill>
                  <a:schemeClr val="bg1"/>
                </a:solidFill>
              </a:rPr>
              <a:t>:</a:t>
            </a:r>
          </a:p>
          <a:p>
            <a:pPr marL="0" indent="0" algn="just">
              <a:lnSpc>
                <a:spcPct val="100000"/>
              </a:lnSpc>
              <a:spcBef>
                <a:spcPts val="0"/>
              </a:spcBef>
              <a:buNone/>
            </a:pPr>
            <a:endParaRPr lang="en-US" sz="1000" dirty="0">
              <a:solidFill>
                <a:schemeClr val="bg1"/>
              </a:solidFill>
            </a:endParaRPr>
          </a:p>
          <a:p>
            <a:pPr marL="401638" lvl="1" indent="-290513" algn="just">
              <a:lnSpc>
                <a:spcPct val="100000"/>
              </a:lnSpc>
              <a:spcBef>
                <a:spcPts val="0"/>
              </a:spcBef>
            </a:pPr>
            <a:r>
              <a:rPr lang="ru-RU" dirty="0" smtClean="0">
                <a:solidFill>
                  <a:srgbClr val="FFC000"/>
                </a:solidFill>
              </a:rPr>
              <a:t>прво </a:t>
            </a:r>
            <a:r>
              <a:rPr lang="ru-RU" dirty="0">
                <a:solidFill>
                  <a:srgbClr val="FFC000"/>
                </a:solidFill>
              </a:rPr>
              <a:t>се сабирају уписани бројеви гласова </a:t>
            </a:r>
            <a:r>
              <a:rPr lang="ru-RU" b="1" dirty="0">
                <a:solidFill>
                  <a:srgbClr val="FFC000"/>
                </a:solidFill>
                <a:effectLst>
                  <a:outerShdw blurRad="38100" dist="38100" dir="2700000" algn="tl">
                    <a:srgbClr val="000000">
                      <a:alpha val="43137"/>
                    </a:srgbClr>
                  </a:outerShdw>
                </a:effectLst>
              </a:rPr>
              <a:t>по понуђеним одговорима </a:t>
            </a:r>
            <a:r>
              <a:rPr lang="ru-RU" dirty="0">
                <a:solidFill>
                  <a:schemeClr val="bg1"/>
                </a:solidFill>
              </a:rPr>
              <a:t>(рубрика 12.8) и тај збир мора бити једнак уписаном броју важећих гласачких листића (рубрика 12.7)</a:t>
            </a:r>
            <a:endParaRPr lang="ru-RU" dirty="0" smtClean="0">
              <a:solidFill>
                <a:schemeClr val="bg1"/>
              </a:solidFill>
            </a:endParaRPr>
          </a:p>
          <a:p>
            <a:pPr marL="111125" lvl="1" indent="0" algn="just">
              <a:lnSpc>
                <a:spcPct val="100000"/>
              </a:lnSpc>
              <a:spcBef>
                <a:spcPts val="0"/>
              </a:spcBef>
              <a:buNone/>
            </a:pPr>
            <a:endParaRPr lang="en-US" sz="1000" dirty="0" smtClean="0">
              <a:solidFill>
                <a:schemeClr val="bg1"/>
              </a:solidFill>
            </a:endParaRPr>
          </a:p>
          <a:p>
            <a:pPr marL="461963" lvl="1" indent="-342900" algn="just">
              <a:lnSpc>
                <a:spcPct val="100000"/>
              </a:lnSpc>
              <a:spcBef>
                <a:spcPts val="0"/>
              </a:spcBef>
            </a:pPr>
            <a:r>
              <a:rPr lang="ru-RU" dirty="0" smtClean="0">
                <a:solidFill>
                  <a:srgbClr val="FFC000"/>
                </a:solidFill>
              </a:rPr>
              <a:t>на </a:t>
            </a:r>
            <a:r>
              <a:rPr lang="ru-RU" dirty="0">
                <a:solidFill>
                  <a:srgbClr val="FFC000"/>
                </a:solidFill>
              </a:rPr>
              <a:t>овај збир додаје се уписани </a:t>
            </a:r>
            <a:r>
              <a:rPr lang="ru-RU" b="1" dirty="0">
                <a:solidFill>
                  <a:srgbClr val="FFC000"/>
                </a:solidFill>
                <a:effectLst>
                  <a:outerShdw blurRad="38100" dist="38100" dir="2700000" algn="tl">
                    <a:srgbClr val="000000">
                      <a:alpha val="43137"/>
                    </a:srgbClr>
                  </a:outerShdw>
                </a:effectLst>
              </a:rPr>
              <a:t>број неважећих </a:t>
            </a:r>
            <a:r>
              <a:rPr lang="ru-RU" dirty="0">
                <a:solidFill>
                  <a:srgbClr val="FFC000"/>
                </a:solidFill>
              </a:rPr>
              <a:t>гласачких листића </a:t>
            </a:r>
            <a:r>
              <a:rPr lang="ru-RU" dirty="0">
                <a:solidFill>
                  <a:schemeClr val="bg1"/>
                </a:solidFill>
              </a:rPr>
              <a:t>(рубрика 12.6), чиме треба да се добије уписани број гласачких листића који се налазе у гласачкој кутији (рубрика 12.5)</a:t>
            </a:r>
            <a:endParaRPr lang="ru-RU" dirty="0" smtClean="0">
              <a:solidFill>
                <a:schemeClr val="bg1"/>
              </a:solidFill>
            </a:endParaRPr>
          </a:p>
          <a:p>
            <a:pPr marL="119063" lvl="1" indent="0" algn="just">
              <a:lnSpc>
                <a:spcPct val="100000"/>
              </a:lnSpc>
              <a:spcBef>
                <a:spcPts val="0"/>
              </a:spcBef>
              <a:buNone/>
            </a:pPr>
            <a:endParaRPr lang="en-US" sz="1000" dirty="0">
              <a:solidFill>
                <a:schemeClr val="bg1"/>
              </a:solidFill>
            </a:endParaRPr>
          </a:p>
          <a:p>
            <a:pPr marL="461963" lvl="1" indent="-342900" algn="just">
              <a:lnSpc>
                <a:spcPct val="100000"/>
              </a:lnSpc>
              <a:spcBef>
                <a:spcPts val="0"/>
              </a:spcBef>
            </a:pPr>
            <a:r>
              <a:rPr lang="ru-RU" dirty="0" smtClean="0">
                <a:solidFill>
                  <a:schemeClr val="bg1"/>
                </a:solidFill>
              </a:rPr>
              <a:t>уписани </a:t>
            </a:r>
            <a:r>
              <a:rPr lang="ru-RU" dirty="0">
                <a:solidFill>
                  <a:schemeClr val="bg1"/>
                </a:solidFill>
              </a:rPr>
              <a:t>број гласачких листића који се налазе </a:t>
            </a:r>
            <a:r>
              <a:rPr lang="ru-RU" dirty="0">
                <a:solidFill>
                  <a:srgbClr val="FFC000"/>
                </a:solidFill>
                <a:effectLst>
                  <a:outerShdw blurRad="38100" dist="38100" dir="2700000" algn="tl">
                    <a:srgbClr val="000000">
                      <a:alpha val="43137"/>
                    </a:srgbClr>
                  </a:outerShdw>
                </a:effectLst>
              </a:rPr>
              <a:t>у гласачкој кутији </a:t>
            </a:r>
            <a:r>
              <a:rPr lang="ru-RU" dirty="0">
                <a:solidFill>
                  <a:schemeClr val="bg1"/>
                </a:solidFill>
              </a:rPr>
              <a:t>(рубрика 12.5) мора бити </a:t>
            </a:r>
            <a:r>
              <a:rPr lang="ru-RU" dirty="0">
                <a:solidFill>
                  <a:srgbClr val="FFC000"/>
                </a:solidFill>
                <a:effectLst>
                  <a:outerShdw blurRad="38100" dist="38100" dir="2700000" algn="tl">
                    <a:srgbClr val="000000">
                      <a:alpha val="43137"/>
                    </a:srgbClr>
                  </a:outerShdw>
                </a:effectLst>
              </a:rPr>
              <a:t>једнак или мањи </a:t>
            </a:r>
            <a:r>
              <a:rPr lang="ru-RU" dirty="0">
                <a:solidFill>
                  <a:schemeClr val="bg1"/>
                </a:solidFill>
              </a:rPr>
              <a:t>уписаном броју гласача </a:t>
            </a:r>
            <a:r>
              <a:rPr lang="ru-RU" dirty="0">
                <a:solidFill>
                  <a:srgbClr val="FFC000"/>
                </a:solidFill>
                <a:effectLst>
                  <a:outerShdw blurRad="38100" dist="38100" dir="2700000" algn="tl">
                    <a:srgbClr val="000000">
                      <a:alpha val="43137"/>
                    </a:srgbClr>
                  </a:outerShdw>
                </a:effectLst>
              </a:rPr>
              <a:t>који су гласали </a:t>
            </a:r>
            <a:r>
              <a:rPr lang="ru-RU" dirty="0">
                <a:solidFill>
                  <a:schemeClr val="bg1"/>
                </a:solidFill>
              </a:rPr>
              <a:t>(рубрика 12.2)</a:t>
            </a:r>
            <a:endParaRPr lang="ru-RU" dirty="0" smtClean="0">
              <a:solidFill>
                <a:schemeClr val="bg1"/>
              </a:solidFill>
            </a:endParaRPr>
          </a:p>
          <a:p>
            <a:pPr marL="119063" lvl="1" indent="0" algn="just">
              <a:lnSpc>
                <a:spcPct val="100000"/>
              </a:lnSpc>
              <a:spcBef>
                <a:spcPts val="0"/>
              </a:spcBef>
              <a:buNone/>
            </a:pPr>
            <a:endParaRPr lang="en-US" sz="1000" dirty="0">
              <a:solidFill>
                <a:schemeClr val="bg1"/>
              </a:solidFill>
            </a:endParaRPr>
          </a:p>
          <a:p>
            <a:pPr marL="461963" lvl="1" indent="-342900"/>
            <a:r>
              <a:rPr lang="ru-RU" dirty="0" smtClean="0">
                <a:solidFill>
                  <a:srgbClr val="FFC000"/>
                </a:solidFill>
                <a:effectLst>
                  <a:outerShdw blurRad="38100" dist="38100" dir="2700000" algn="tl">
                    <a:srgbClr val="000000">
                      <a:alpha val="43137"/>
                    </a:srgbClr>
                  </a:outerShdw>
                </a:effectLst>
              </a:rPr>
              <a:t>збир </a:t>
            </a:r>
            <a:r>
              <a:rPr lang="ru-RU" dirty="0">
                <a:solidFill>
                  <a:srgbClr val="FFC000"/>
                </a:solidFill>
                <a:effectLst>
                  <a:outerShdw blurRad="38100" dist="38100" dir="2700000" algn="tl">
                    <a:srgbClr val="000000">
                      <a:alpha val="43137"/>
                    </a:srgbClr>
                  </a:outerShdw>
                </a:effectLst>
              </a:rPr>
              <a:t>броја гласачких листића </a:t>
            </a:r>
            <a:r>
              <a:rPr lang="ru-RU" b="1" dirty="0">
                <a:solidFill>
                  <a:srgbClr val="FFC000"/>
                </a:solidFill>
                <a:effectLst>
                  <a:outerShdw blurRad="38100" dist="38100" dir="2700000" algn="tl">
                    <a:srgbClr val="000000">
                      <a:alpha val="43137"/>
                    </a:srgbClr>
                  </a:outerShdw>
                </a:effectLst>
              </a:rPr>
              <a:t>у гласачкој кутији </a:t>
            </a:r>
            <a:r>
              <a:rPr lang="ru-RU" dirty="0">
                <a:solidFill>
                  <a:schemeClr val="bg1"/>
                </a:solidFill>
              </a:rPr>
              <a:t>(рубрика 12.5) и уписаног броја </a:t>
            </a:r>
            <a:r>
              <a:rPr lang="ru-RU" b="1" dirty="0">
                <a:solidFill>
                  <a:srgbClr val="FFC000"/>
                </a:solidFill>
                <a:effectLst>
                  <a:outerShdw blurRad="38100" dist="38100" dir="2700000" algn="tl">
                    <a:srgbClr val="000000">
                      <a:alpha val="43137"/>
                    </a:srgbClr>
                  </a:outerShdw>
                </a:effectLst>
              </a:rPr>
              <a:t>неупотребљених</a:t>
            </a:r>
            <a:r>
              <a:rPr lang="ru-RU" dirty="0">
                <a:solidFill>
                  <a:schemeClr val="bg1"/>
                </a:solidFill>
              </a:rPr>
              <a:t> гласачких листића (рубрика 12.4) </a:t>
            </a:r>
            <a:r>
              <a:rPr lang="ru-RU" dirty="0">
                <a:solidFill>
                  <a:srgbClr val="FFC000"/>
                </a:solidFill>
                <a:effectLst>
                  <a:outerShdw blurRad="38100" dist="38100" dir="2700000" algn="tl">
                    <a:srgbClr val="000000">
                      <a:alpha val="43137"/>
                    </a:srgbClr>
                  </a:outerShdw>
                </a:effectLst>
              </a:rPr>
              <a:t>мора да буде једнак или мањи уписаном броју </a:t>
            </a:r>
            <a:r>
              <a:rPr lang="ru-RU" b="1" dirty="0">
                <a:solidFill>
                  <a:srgbClr val="FFC000"/>
                </a:solidFill>
                <a:effectLst>
                  <a:outerShdw blurRad="38100" dist="38100" dir="2700000" algn="tl">
                    <a:srgbClr val="000000">
                      <a:alpha val="43137"/>
                    </a:srgbClr>
                  </a:outerShdw>
                </a:effectLst>
              </a:rPr>
              <a:t>примљених </a:t>
            </a:r>
            <a:r>
              <a:rPr lang="ru-RU" dirty="0">
                <a:solidFill>
                  <a:schemeClr val="bg1"/>
                </a:solidFill>
              </a:rPr>
              <a:t>гласачких листића (рубрика 12.3)</a:t>
            </a:r>
            <a:endParaRPr lang="ru-RU" dirty="0" smtClean="0">
              <a:solidFill>
                <a:schemeClr val="bg1"/>
              </a:solidFill>
            </a:endParaRPr>
          </a:p>
          <a:p>
            <a:pPr marL="119063" lvl="1" indent="0">
              <a:buNone/>
            </a:pPr>
            <a:endParaRPr lang="en-US" sz="1000" dirty="0">
              <a:solidFill>
                <a:schemeClr val="bg1"/>
              </a:solidFill>
            </a:endParaRPr>
          </a:p>
          <a:p>
            <a:pPr marL="461963" lvl="1" indent="-342900"/>
            <a:r>
              <a:rPr lang="ru-RU" dirty="0" smtClean="0">
                <a:solidFill>
                  <a:srgbClr val="FFC000"/>
                </a:solidFill>
                <a:effectLst>
                  <a:outerShdw blurRad="38100" dist="38100" dir="2700000" algn="tl">
                    <a:srgbClr val="000000">
                      <a:alpha val="43137"/>
                    </a:srgbClr>
                  </a:outerShdw>
                </a:effectLst>
              </a:rPr>
              <a:t>збир </a:t>
            </a:r>
            <a:r>
              <a:rPr lang="ru-RU" dirty="0">
                <a:solidFill>
                  <a:srgbClr val="FFC000"/>
                </a:solidFill>
                <a:effectLst>
                  <a:outerShdw blurRad="38100" dist="38100" dir="2700000" algn="tl">
                    <a:srgbClr val="000000">
                      <a:alpha val="43137"/>
                    </a:srgbClr>
                  </a:outerShdw>
                </a:effectLst>
              </a:rPr>
              <a:t>броја </a:t>
            </a:r>
            <a:r>
              <a:rPr lang="ru-RU" b="1" dirty="0">
                <a:solidFill>
                  <a:srgbClr val="FFC000"/>
                </a:solidFill>
                <a:effectLst>
                  <a:outerShdw blurRad="38100" dist="38100" dir="2700000" algn="tl">
                    <a:srgbClr val="000000">
                      <a:alpha val="43137"/>
                    </a:srgbClr>
                  </a:outerShdw>
                </a:effectLst>
              </a:rPr>
              <a:t>неупотребљених</a:t>
            </a:r>
            <a:r>
              <a:rPr lang="ru-RU" dirty="0">
                <a:solidFill>
                  <a:schemeClr val="bg1"/>
                </a:solidFill>
              </a:rPr>
              <a:t> гласачких листића (рубрика 12.4.) и броја гласача који су </a:t>
            </a:r>
            <a:r>
              <a:rPr lang="ru-RU" b="1" dirty="0">
                <a:solidFill>
                  <a:srgbClr val="FFC000"/>
                </a:solidFill>
                <a:effectLst>
                  <a:outerShdw blurRad="38100" dist="38100" dir="2700000" algn="tl">
                    <a:srgbClr val="000000">
                      <a:alpha val="43137"/>
                    </a:srgbClr>
                  </a:outerShdw>
                </a:effectLst>
              </a:rPr>
              <a:t>гласали</a:t>
            </a:r>
            <a:r>
              <a:rPr lang="ru-RU" dirty="0">
                <a:solidFill>
                  <a:schemeClr val="bg1"/>
                </a:solidFill>
              </a:rPr>
              <a:t> (рубрика 12.2.) треба да буде </a:t>
            </a:r>
            <a:r>
              <a:rPr lang="ru-RU" b="1" dirty="0">
                <a:solidFill>
                  <a:srgbClr val="FFC000"/>
                </a:solidFill>
                <a:effectLst>
                  <a:outerShdw blurRad="38100" dist="38100" dir="2700000" algn="tl">
                    <a:srgbClr val="000000">
                      <a:alpha val="43137"/>
                    </a:srgbClr>
                  </a:outerShdw>
                </a:effectLst>
              </a:rPr>
              <a:t>једнак броју примљених</a:t>
            </a:r>
            <a:r>
              <a:rPr lang="ru-RU" dirty="0">
                <a:solidFill>
                  <a:schemeClr val="bg1"/>
                </a:solidFill>
              </a:rPr>
              <a:t> гласачких листића (рубрика 12.3.)</a:t>
            </a:r>
            <a:endParaRPr lang="en-US" sz="2400" dirty="0">
              <a:solidFill>
                <a:schemeClr val="bg1"/>
              </a:solidFill>
            </a:endParaRPr>
          </a:p>
        </p:txBody>
      </p:sp>
    </p:spTree>
    <p:extLst>
      <p:ext uri="{BB962C8B-B14F-4D97-AF65-F5344CB8AC3E}">
        <p14:creationId xmlns:p14="http://schemas.microsoft.com/office/powerpoint/2010/main" val="28598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1000"/>
                                        <p:tgtEl>
                                          <p:spTgt spid="3">
                                            <p:txEl>
                                              <p:pRg st="3" end="3"/>
                                            </p:txEl>
                                          </p:spTgt>
                                        </p:tgtEl>
                                      </p:cBhvr>
                                    </p:animEffect>
                                  </p:childTnLst>
                                </p:cTn>
                              </p:par>
                            </p:childTnLst>
                          </p:cTn>
                        </p:par>
                        <p:par>
                          <p:cTn id="12" fill="hold">
                            <p:stCondLst>
                              <p:cond delay="2500"/>
                            </p:stCondLst>
                            <p:childTnLst>
                              <p:par>
                                <p:cTn id="13" presetID="10" presetClass="entr" presetSubtype="0" fill="hold" nodeType="afterEffect">
                                  <p:stCondLst>
                                    <p:cond delay="25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1000"/>
                                        <p:tgtEl>
                                          <p:spTgt spid="3">
                                            <p:txEl>
                                              <p:pRg st="5" end="5"/>
                                            </p:txEl>
                                          </p:spTgt>
                                        </p:tgtEl>
                                      </p:cBhvr>
                                    </p:animEffect>
                                  </p:childTnLst>
                                </p:cTn>
                              </p:par>
                            </p:childTnLst>
                          </p:cTn>
                        </p:par>
                        <p:par>
                          <p:cTn id="16" fill="hold">
                            <p:stCondLst>
                              <p:cond delay="3750"/>
                            </p:stCondLst>
                            <p:childTnLst>
                              <p:par>
                                <p:cTn id="17" presetID="10" presetClass="entr" presetSubtype="0" fill="hold" nodeType="afterEffect">
                                  <p:stCondLst>
                                    <p:cond delay="25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1000"/>
                                        <p:tgtEl>
                                          <p:spTgt spid="3">
                                            <p:txEl>
                                              <p:pRg st="7" end="7"/>
                                            </p:txEl>
                                          </p:spTgt>
                                        </p:tgtEl>
                                      </p:cBhvr>
                                    </p:animEffect>
                                  </p:childTnLst>
                                </p:cTn>
                              </p:par>
                            </p:childTnLst>
                          </p:cTn>
                        </p:par>
                        <p:par>
                          <p:cTn id="20" fill="hold">
                            <p:stCondLst>
                              <p:cond delay="5000"/>
                            </p:stCondLst>
                            <p:childTnLst>
                              <p:par>
                                <p:cTn id="21" presetID="10" presetClass="entr" presetSubtype="0" fill="hold" nodeType="afterEffect">
                                  <p:stCondLst>
                                    <p:cond delay="25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fade">
                                      <p:cBhvr>
                                        <p:cTn id="23" dur="1000"/>
                                        <p:tgtEl>
                                          <p:spTgt spid="3">
                                            <p:txEl>
                                              <p:pRg st="9" end="9"/>
                                            </p:txEl>
                                          </p:spTgt>
                                        </p:tgtEl>
                                      </p:cBhvr>
                                    </p:animEffect>
                                  </p:childTnLst>
                                </p:cTn>
                              </p:par>
                            </p:childTnLst>
                          </p:cTn>
                        </p:par>
                        <p:par>
                          <p:cTn id="24" fill="hold">
                            <p:stCondLst>
                              <p:cond delay="6250"/>
                            </p:stCondLst>
                            <p:childTnLst>
                              <p:par>
                                <p:cTn id="25" presetID="10" presetClass="entr" presetSubtype="0" fill="hold" nodeType="afterEffect">
                                  <p:stCondLst>
                                    <p:cond delay="25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fade">
                                      <p:cBhvr>
                                        <p:cTn id="27"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741" y="401652"/>
            <a:ext cx="11246266" cy="6118789"/>
          </a:xfrm>
        </p:spPr>
        <p:txBody>
          <a:bodyPr/>
          <a:lstStyle/>
          <a:p>
            <a:pPr marL="0" indent="0">
              <a:buNone/>
            </a:pPr>
            <a:r>
              <a:rPr lang="sr-Cyrl-RS" b="1" dirty="0" smtClean="0">
                <a:solidFill>
                  <a:schemeClr val="bg1"/>
                </a:solidFill>
              </a:rPr>
              <a:t>Након логичко-рачунске контроле могу да настану два случаја:</a:t>
            </a:r>
            <a:endParaRPr lang="en-US" dirty="0" smtClean="0">
              <a:solidFill>
                <a:schemeClr val="bg1"/>
              </a:solidFill>
            </a:endParaRPr>
          </a:p>
          <a:p>
            <a:pPr marL="0" indent="0">
              <a:buNone/>
            </a:pPr>
            <a:endParaRPr lang="sr-Cyrl-RS" b="1" dirty="0" smtClean="0">
              <a:solidFill>
                <a:schemeClr val="bg1"/>
              </a:solidFill>
            </a:endParaRPr>
          </a:p>
          <a:p>
            <a:pPr marL="0" indent="0">
              <a:buNone/>
            </a:pPr>
            <a:r>
              <a:rPr lang="sr-Cyrl-RS" b="1" dirty="0" smtClean="0">
                <a:solidFill>
                  <a:schemeClr val="bg1"/>
                </a:solidFill>
              </a:rPr>
              <a:t>ПРВИ СЛУЧАЈ:</a:t>
            </a:r>
          </a:p>
          <a:p>
            <a:pPr marL="0" indent="0">
              <a:buNone/>
            </a:pPr>
            <a:endParaRPr lang="sr-Cyrl-RS" b="1" dirty="0">
              <a:solidFill>
                <a:schemeClr val="bg1"/>
              </a:solidFill>
            </a:endParaRPr>
          </a:p>
          <a:p>
            <a:pPr marL="0" indent="0">
              <a:buNone/>
            </a:pPr>
            <a:endParaRPr lang="sr-Cyrl-RS" b="1" dirty="0" smtClean="0">
              <a:solidFill>
                <a:schemeClr val="bg1"/>
              </a:solidFill>
            </a:endParaRPr>
          </a:p>
          <a:p>
            <a:pPr marL="0" indent="0">
              <a:buNone/>
            </a:pPr>
            <a:endParaRPr lang="sr-Cyrl-RS" b="1" dirty="0">
              <a:solidFill>
                <a:schemeClr val="bg1"/>
              </a:solidFill>
            </a:endParaRPr>
          </a:p>
          <a:p>
            <a:pPr marL="0" indent="0">
              <a:buNone/>
            </a:pPr>
            <a:endParaRPr lang="en-US" dirty="0">
              <a:solidFill>
                <a:schemeClr val="bg1"/>
              </a:solidFill>
            </a:endParaRPr>
          </a:p>
          <a:p>
            <a:pPr marL="0" indent="0" eaLnBrk="0" fontAlgn="base" hangingPunct="0">
              <a:buNone/>
            </a:pPr>
            <a:endParaRPr lang="sr-Cyrl-RS" dirty="0" smtClean="0">
              <a:solidFill>
                <a:schemeClr val="bg1"/>
              </a:solidFill>
            </a:endParaRPr>
          </a:p>
          <a:p>
            <a:pPr marL="0" indent="0" eaLnBrk="0" fontAlgn="base" hangingPunct="0">
              <a:buNone/>
            </a:pPr>
            <a:r>
              <a:rPr lang="sr-Cyrl-RS" dirty="0">
                <a:solidFill>
                  <a:schemeClr val="bg1"/>
                </a:solidFill>
              </a:rPr>
              <a:t>у</a:t>
            </a:r>
            <a:r>
              <a:rPr lang="sr-Cyrl-RS" dirty="0" smtClean="0">
                <a:solidFill>
                  <a:schemeClr val="bg1"/>
                </a:solidFill>
              </a:rPr>
              <a:t> том случају - податке </a:t>
            </a:r>
            <a:r>
              <a:rPr lang="sr-Cyrl-RS" dirty="0">
                <a:solidFill>
                  <a:schemeClr val="bg1"/>
                </a:solidFill>
              </a:rPr>
              <a:t>читко </a:t>
            </a:r>
            <a:r>
              <a:rPr lang="sr-Cyrl-RS" b="1" dirty="0">
                <a:solidFill>
                  <a:srgbClr val="FFC000"/>
                </a:solidFill>
                <a:effectLst>
                  <a:outerShdw blurRad="38100" dist="38100" dir="2700000" algn="tl">
                    <a:srgbClr val="000000">
                      <a:alpha val="43137"/>
                    </a:srgbClr>
                  </a:outerShdw>
                </a:effectLst>
              </a:rPr>
              <a:t>преписати у </a:t>
            </a:r>
            <a:r>
              <a:rPr lang="sr-Cyrl-RS" b="1" dirty="0" smtClean="0">
                <a:solidFill>
                  <a:srgbClr val="FFC000"/>
                </a:solidFill>
                <a:effectLst>
                  <a:outerShdw blurRad="38100" dist="38100" dir="2700000" algn="tl">
                    <a:srgbClr val="000000">
                      <a:alpha val="43137"/>
                    </a:srgbClr>
                  </a:outerShdw>
                </a:effectLst>
              </a:rPr>
              <a:t>Записник</a:t>
            </a:r>
            <a:endParaRPr lang="en-US" b="1" dirty="0">
              <a:solidFill>
                <a:srgbClr val="FFC000"/>
              </a:solidFill>
              <a:effectLst>
                <a:outerShdw blurRad="38100" dist="38100" dir="2700000" algn="tl">
                  <a:srgbClr val="000000">
                    <a:alpha val="43137"/>
                  </a:srgbClr>
                </a:outerShdw>
              </a:effectLst>
            </a:endParaRPr>
          </a:p>
        </p:txBody>
      </p:sp>
      <p:sp>
        <p:nvSpPr>
          <p:cNvPr id="4" name="Flowchart: Alternate Process 3"/>
          <p:cNvSpPr/>
          <p:nvPr/>
        </p:nvSpPr>
        <p:spPr>
          <a:xfrm>
            <a:off x="320634" y="2255672"/>
            <a:ext cx="4560124" cy="2173823"/>
          </a:xfrm>
          <a:prstGeom prst="flowChartAlternateProcess">
            <a:avLst/>
          </a:prstGeom>
          <a:solidFill>
            <a:schemeClr val="accent1">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algn="ctr" eaLnBrk="0" fontAlgn="base" hangingPunct="0">
              <a:spcBef>
                <a:spcPts val="0"/>
              </a:spcBef>
              <a:spcAft>
                <a:spcPts val="0"/>
              </a:spcAft>
            </a:pPr>
            <a:r>
              <a:rPr lang="sr-Cyrl-RS" sz="3200" b="1" kern="1200" dirty="0">
                <a:solidFill>
                  <a:schemeClr val="tx1"/>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Нема </a:t>
            </a:r>
            <a:endParaRPr lang="en-US" sz="32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0" marR="0" algn="ctr" eaLnBrk="0" fontAlgn="base" hangingPunct="0">
              <a:spcBef>
                <a:spcPts val="0"/>
              </a:spcBef>
              <a:spcAft>
                <a:spcPts val="0"/>
              </a:spcAft>
            </a:pPr>
            <a:r>
              <a:rPr lang="sr-Cyrl-RS" sz="3200" b="1" kern="1200" dirty="0">
                <a:solidFill>
                  <a:schemeClr val="tx1"/>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логичко-рачунских грешака</a:t>
            </a:r>
            <a:endParaRPr lang="en-US" sz="32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cxnSp>
        <p:nvCxnSpPr>
          <p:cNvPr id="5" name="Straight Arrow Connector 4"/>
          <p:cNvCxnSpPr/>
          <p:nvPr/>
        </p:nvCxnSpPr>
        <p:spPr>
          <a:xfrm flipH="1">
            <a:off x="2906532" y="3508462"/>
            <a:ext cx="5033" cy="798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531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25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500" fill="hold"/>
                                        <p:tgtEl>
                                          <p:spTgt spid="4"/>
                                        </p:tgtEl>
                                        <p:attrNameLst>
                                          <p:attrName>ppt_w</p:attrName>
                                        </p:attrNameLst>
                                      </p:cBhvr>
                                      <p:tavLst>
                                        <p:tav tm="0">
                                          <p:val>
                                            <p:fltVal val="0"/>
                                          </p:val>
                                        </p:tav>
                                        <p:tav tm="100000">
                                          <p:val>
                                            <p:strVal val="#ppt_w"/>
                                          </p:val>
                                        </p:tav>
                                      </p:tavLst>
                                    </p:anim>
                                    <p:anim calcmode="lin" valueType="num">
                                      <p:cBhvr>
                                        <p:cTn id="17" dur="1500" fill="hold"/>
                                        <p:tgtEl>
                                          <p:spTgt spid="4"/>
                                        </p:tgtEl>
                                        <p:attrNameLst>
                                          <p:attrName>ppt_h</p:attrName>
                                        </p:attrNameLst>
                                      </p:cBhvr>
                                      <p:tavLst>
                                        <p:tav tm="0">
                                          <p:val>
                                            <p:fltVal val="0"/>
                                          </p:val>
                                        </p:tav>
                                        <p:tav tm="100000">
                                          <p:val>
                                            <p:strVal val="#ppt_h"/>
                                          </p:val>
                                        </p:tav>
                                      </p:tavLst>
                                    </p:anim>
                                    <p:anim calcmode="lin" valueType="num">
                                      <p:cBhvr>
                                        <p:cTn id="18" dur="1500" fill="hold"/>
                                        <p:tgtEl>
                                          <p:spTgt spid="4"/>
                                        </p:tgtEl>
                                        <p:attrNameLst>
                                          <p:attrName>style.rotation</p:attrName>
                                        </p:attrNameLst>
                                      </p:cBhvr>
                                      <p:tavLst>
                                        <p:tav tm="0">
                                          <p:val>
                                            <p:fltVal val="90"/>
                                          </p:val>
                                        </p:tav>
                                        <p:tav tm="100000">
                                          <p:val>
                                            <p:fltVal val="0"/>
                                          </p:val>
                                        </p:tav>
                                      </p:tavLst>
                                    </p:anim>
                                    <p:animEffect transition="in" filter="fade">
                                      <p:cBhvr>
                                        <p:cTn id="19" dur="1500"/>
                                        <p:tgtEl>
                                          <p:spTgt spid="4"/>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8744" y="478564"/>
            <a:ext cx="11365906" cy="6161518"/>
          </a:xfrm>
        </p:spPr>
        <p:txBody>
          <a:bodyPr/>
          <a:lstStyle/>
          <a:p>
            <a:pPr marL="0" indent="0">
              <a:buNone/>
            </a:pPr>
            <a:r>
              <a:rPr lang="sr-Cyrl-RS" sz="2500" b="1" dirty="0" smtClean="0">
                <a:solidFill>
                  <a:schemeClr val="bg1"/>
                </a:solidFill>
              </a:rPr>
              <a:t>ДРУГИ </a:t>
            </a:r>
            <a:r>
              <a:rPr lang="sr-Cyrl-RS" sz="2500" b="1" dirty="0">
                <a:solidFill>
                  <a:schemeClr val="bg1"/>
                </a:solidFill>
              </a:rPr>
              <a:t>СЛУЧАЈ:</a:t>
            </a:r>
          </a:p>
          <a:p>
            <a:pPr marL="0" indent="0">
              <a:buNone/>
            </a:pPr>
            <a:endParaRPr lang="sr-Cyrl-RS" dirty="0" smtClean="0">
              <a:solidFill>
                <a:schemeClr val="bg1"/>
              </a:solidFill>
            </a:endParaRPr>
          </a:p>
          <a:p>
            <a:pPr marL="0" indent="0">
              <a:buNone/>
            </a:pPr>
            <a:endParaRPr lang="sr-Cyrl-RS" dirty="0">
              <a:solidFill>
                <a:schemeClr val="bg1"/>
              </a:solidFill>
            </a:endParaRPr>
          </a:p>
          <a:p>
            <a:pPr marL="0" indent="0">
              <a:buNone/>
            </a:pPr>
            <a:endParaRPr lang="sr-Cyrl-RS" dirty="0" smtClean="0">
              <a:solidFill>
                <a:schemeClr val="bg1"/>
              </a:solidFill>
            </a:endParaRPr>
          </a:p>
          <a:p>
            <a:pPr marL="0" indent="0">
              <a:buNone/>
            </a:pPr>
            <a:endParaRPr lang="sr-Cyrl-RS" dirty="0">
              <a:solidFill>
                <a:schemeClr val="bg1"/>
              </a:solidFill>
            </a:endParaRPr>
          </a:p>
          <a:p>
            <a:pPr marL="0" indent="0" eaLnBrk="0" fontAlgn="base" hangingPunct="0">
              <a:lnSpc>
                <a:spcPct val="100000"/>
              </a:lnSpc>
              <a:spcBef>
                <a:spcPts val="0"/>
              </a:spcBef>
              <a:buNone/>
            </a:pPr>
            <a:endParaRPr lang="sr-Cyrl-RS" sz="1000" dirty="0" smtClean="0">
              <a:solidFill>
                <a:schemeClr val="bg1"/>
              </a:solidFill>
            </a:endParaRPr>
          </a:p>
          <a:p>
            <a:pPr marL="0" indent="0" eaLnBrk="0" fontAlgn="base" hangingPunct="0">
              <a:lnSpc>
                <a:spcPct val="100000"/>
              </a:lnSpc>
              <a:spcBef>
                <a:spcPts val="0"/>
              </a:spcBef>
              <a:buNone/>
            </a:pPr>
            <a:r>
              <a:rPr lang="sr-Cyrl-RS" sz="2400" dirty="0" smtClean="0">
                <a:solidFill>
                  <a:schemeClr val="bg1"/>
                </a:solidFill>
              </a:rPr>
              <a:t>поновити </a:t>
            </a:r>
            <a:r>
              <a:rPr lang="sr-Cyrl-RS" sz="2400" dirty="0">
                <a:solidFill>
                  <a:schemeClr val="bg1"/>
                </a:solidFill>
              </a:rPr>
              <a:t>поступак </a:t>
            </a:r>
            <a:r>
              <a:rPr lang="sr-Cyrl-RS" sz="2400" dirty="0" smtClean="0">
                <a:solidFill>
                  <a:schemeClr val="bg1"/>
                </a:solidFill>
              </a:rPr>
              <a:t>сабирања (</a:t>
            </a:r>
            <a:r>
              <a:rPr lang="sr-Cyrl-RS" sz="2400" dirty="0">
                <a:solidFill>
                  <a:schemeClr val="bg1"/>
                </a:solidFill>
              </a:rPr>
              <a:t>почев од рубрике 12.8 до рубрике 12.1</a:t>
            </a:r>
            <a:r>
              <a:rPr lang="sr-Cyrl-RS" sz="2400" dirty="0" smtClean="0">
                <a:solidFill>
                  <a:schemeClr val="bg1"/>
                </a:solidFill>
              </a:rPr>
              <a:t>)</a:t>
            </a:r>
          </a:p>
          <a:p>
            <a:pPr marL="0" indent="0" eaLnBrk="0" fontAlgn="base" hangingPunct="0">
              <a:lnSpc>
                <a:spcPct val="100000"/>
              </a:lnSpc>
              <a:spcBef>
                <a:spcPts val="0"/>
              </a:spcBef>
              <a:buNone/>
            </a:pPr>
            <a:endParaRPr lang="sr-Cyrl-RS" sz="1000" dirty="0">
              <a:solidFill>
                <a:schemeClr val="bg1"/>
              </a:solidFill>
            </a:endParaRPr>
          </a:p>
          <a:p>
            <a:pPr marL="0" indent="0" eaLnBrk="0" fontAlgn="base" hangingPunct="0">
              <a:lnSpc>
                <a:spcPct val="100000"/>
              </a:lnSpc>
              <a:spcBef>
                <a:spcPts val="0"/>
              </a:spcBef>
              <a:buNone/>
            </a:pPr>
            <a:r>
              <a:rPr lang="ru-RU" sz="1000" dirty="0" smtClean="0">
                <a:solidFill>
                  <a:schemeClr val="bg1"/>
                </a:solidFill>
              </a:rPr>
              <a:t>                                   </a:t>
            </a:r>
            <a:r>
              <a:rPr lang="ru-RU" sz="1000" dirty="0">
                <a:solidFill>
                  <a:schemeClr val="bg1"/>
                </a:solidFill>
              </a:rPr>
              <a:t> </a:t>
            </a:r>
            <a:r>
              <a:rPr lang="ru-RU" sz="1000" dirty="0" smtClean="0">
                <a:solidFill>
                  <a:schemeClr val="bg1"/>
                </a:solidFill>
              </a:rPr>
              <a:t>           </a:t>
            </a:r>
          </a:p>
          <a:p>
            <a:pPr marL="0" indent="0" eaLnBrk="0" fontAlgn="base" hangingPunct="0">
              <a:lnSpc>
                <a:spcPct val="100000"/>
              </a:lnSpc>
              <a:spcBef>
                <a:spcPts val="0"/>
              </a:spcBef>
              <a:buNone/>
            </a:pPr>
            <a:r>
              <a:rPr lang="ru-RU" sz="2200" dirty="0">
                <a:solidFill>
                  <a:schemeClr val="bg1"/>
                </a:solidFill>
              </a:rPr>
              <a:t> </a:t>
            </a:r>
            <a:r>
              <a:rPr lang="ru-RU" sz="2200" dirty="0" smtClean="0">
                <a:solidFill>
                  <a:schemeClr val="bg1"/>
                </a:solidFill>
              </a:rPr>
              <a:t>                                             </a:t>
            </a:r>
            <a:r>
              <a:rPr lang="ru-RU" sz="2200" dirty="0" err="1" smtClean="0">
                <a:solidFill>
                  <a:schemeClr val="bg1"/>
                </a:solidFill>
              </a:rPr>
              <a:t>ако</a:t>
            </a:r>
            <a:r>
              <a:rPr lang="ru-RU" sz="2200" dirty="0" smtClean="0">
                <a:solidFill>
                  <a:schemeClr val="bg1"/>
                </a:solidFill>
              </a:rPr>
              <a:t> </a:t>
            </a:r>
            <a:r>
              <a:rPr lang="ru-RU" sz="2200" dirty="0">
                <a:solidFill>
                  <a:schemeClr val="bg1"/>
                </a:solidFill>
              </a:rPr>
              <a:t>и </a:t>
            </a:r>
            <a:r>
              <a:rPr lang="ru-RU" sz="2200" dirty="0" err="1">
                <a:solidFill>
                  <a:schemeClr val="bg1"/>
                </a:solidFill>
              </a:rPr>
              <a:t>даље</a:t>
            </a:r>
            <a:r>
              <a:rPr lang="ru-RU" sz="2200" dirty="0">
                <a:solidFill>
                  <a:schemeClr val="bg1"/>
                </a:solidFill>
              </a:rPr>
              <a:t> </a:t>
            </a:r>
            <a:r>
              <a:rPr lang="ru-RU" sz="2200" dirty="0" err="1">
                <a:solidFill>
                  <a:schemeClr val="bg1"/>
                </a:solidFill>
              </a:rPr>
              <a:t>има</a:t>
            </a:r>
            <a:r>
              <a:rPr lang="ru-RU" sz="2200" dirty="0">
                <a:solidFill>
                  <a:schemeClr val="bg1"/>
                </a:solidFill>
              </a:rPr>
              <a:t> </a:t>
            </a:r>
            <a:r>
              <a:rPr lang="ru-RU" sz="2200" dirty="0" err="1">
                <a:solidFill>
                  <a:schemeClr val="bg1"/>
                </a:solidFill>
              </a:rPr>
              <a:t>грешака</a:t>
            </a:r>
            <a:endParaRPr lang="sr-Cyrl-RS" sz="2200" dirty="0" smtClean="0">
              <a:solidFill>
                <a:schemeClr val="bg1"/>
              </a:solidFill>
            </a:endParaRPr>
          </a:p>
        </p:txBody>
      </p:sp>
      <p:sp>
        <p:nvSpPr>
          <p:cNvPr id="5" name="Flowchart: Alternate Process 4"/>
          <p:cNvSpPr/>
          <p:nvPr/>
        </p:nvSpPr>
        <p:spPr>
          <a:xfrm>
            <a:off x="411108" y="890650"/>
            <a:ext cx="4591577" cy="2078182"/>
          </a:xfrm>
          <a:prstGeom prst="flowChartAlternateProcess">
            <a:avLst/>
          </a:prstGeom>
          <a:solidFill>
            <a:schemeClr val="accent1">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algn="ctr" eaLnBrk="0" fontAlgn="base" hangingPunct="0">
              <a:spcBef>
                <a:spcPts val="0"/>
              </a:spcBef>
              <a:spcAft>
                <a:spcPts val="0"/>
              </a:spcAft>
            </a:pPr>
            <a:r>
              <a:rPr lang="sr-Cyrl-RS" sz="2800" b="1" kern="1200" dirty="0" smtClean="0">
                <a:solidFill>
                  <a:schemeClr val="tx1"/>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Има </a:t>
            </a:r>
            <a:endPar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0" marR="0" algn="ctr" eaLnBrk="0" fontAlgn="base" hangingPunct="0">
              <a:spcBef>
                <a:spcPts val="0"/>
              </a:spcBef>
              <a:spcAft>
                <a:spcPts val="0"/>
              </a:spcAft>
            </a:pPr>
            <a:r>
              <a:rPr lang="sr-Cyrl-RS" sz="2800" b="1" kern="1200" dirty="0">
                <a:solidFill>
                  <a:schemeClr val="tx1"/>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логичко-рачунских грешака</a:t>
            </a:r>
            <a:endPar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cxnSp>
        <p:nvCxnSpPr>
          <p:cNvPr id="6" name="Straight Arrow Connector 5"/>
          <p:cNvCxnSpPr/>
          <p:nvPr/>
        </p:nvCxnSpPr>
        <p:spPr>
          <a:xfrm flipH="1">
            <a:off x="3296126" y="2555604"/>
            <a:ext cx="1" cy="608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296126" y="3481911"/>
            <a:ext cx="2" cy="8251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152141" y="4307080"/>
            <a:ext cx="6287427" cy="646331"/>
          </a:xfrm>
          <a:prstGeom prst="rect">
            <a:avLst/>
          </a:prstGeom>
        </p:spPr>
        <p:txBody>
          <a:bodyPr wrap="none">
            <a:spAutoFit/>
          </a:bodyPr>
          <a:lstStyle/>
          <a:p>
            <a:r>
              <a:rPr lang="sr-Cyrl-RS" sz="3600" b="1" dirty="0" smtClean="0">
                <a:solidFill>
                  <a:srgbClr val="FF0000"/>
                </a:solidFill>
                <a:latin typeface="Cambria" panose="02040503050406030204" pitchFamily="18" charset="0"/>
                <a:ea typeface="Times New Roman" panose="02020603050405020304" pitchFamily="18" charset="0"/>
                <a:cs typeface="Times New Roman" panose="02020603050405020304" pitchFamily="18" charset="0"/>
              </a:rPr>
              <a:t>поново </a:t>
            </a:r>
            <a:r>
              <a:rPr lang="sr-Cyrl-RS" sz="3600" b="1" dirty="0">
                <a:solidFill>
                  <a:srgbClr val="FF0000"/>
                </a:solidFill>
                <a:latin typeface="Cambria" panose="02040503050406030204" pitchFamily="18" charset="0"/>
                <a:ea typeface="Times New Roman" panose="02020603050405020304" pitchFamily="18" charset="0"/>
                <a:cs typeface="Times New Roman" panose="02020603050405020304" pitchFamily="18" charset="0"/>
              </a:rPr>
              <a:t>утврдити резултате</a:t>
            </a:r>
            <a:endParaRPr lang="en-US" sz="3600" b="1" dirty="0">
              <a:solidFill>
                <a:srgbClr val="FF0000"/>
              </a:solidFill>
            </a:endParaRPr>
          </a:p>
        </p:txBody>
      </p:sp>
      <p:cxnSp>
        <p:nvCxnSpPr>
          <p:cNvPr id="12" name="Straight Arrow Connector 11"/>
          <p:cNvCxnSpPr/>
          <p:nvPr/>
        </p:nvCxnSpPr>
        <p:spPr>
          <a:xfrm flipH="1">
            <a:off x="3296126" y="4676412"/>
            <a:ext cx="2" cy="8251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14870" y="5501581"/>
            <a:ext cx="4962512" cy="461665"/>
          </a:xfrm>
          <a:prstGeom prst="rect">
            <a:avLst/>
          </a:prstGeom>
        </p:spPr>
        <p:txBody>
          <a:bodyPr wrap="none">
            <a:spAutoFit/>
          </a:bodyPr>
          <a:lstStyle/>
          <a:p>
            <a:r>
              <a:rPr lang="sr-Cyrl-RS" sz="2400" dirty="0">
                <a:solidFill>
                  <a:schemeClr val="bg1"/>
                </a:solidFill>
              </a:rPr>
              <a:t>податке читко преписати у Записник</a:t>
            </a:r>
            <a:endParaRPr lang="en-US" sz="2400" dirty="0">
              <a:solidFill>
                <a:schemeClr val="bg1"/>
              </a:solidFill>
            </a:endParaRPr>
          </a:p>
        </p:txBody>
      </p:sp>
    </p:spTree>
    <p:extLst>
      <p:ext uri="{BB962C8B-B14F-4D97-AF65-F5344CB8AC3E}">
        <p14:creationId xmlns:p14="http://schemas.microsoft.com/office/powerpoint/2010/main" val="256750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1000"/>
                                        <p:tgtEl>
                                          <p:spTgt spid="3">
                                            <p:txEl>
                                              <p:pRg st="6" end="6"/>
                                            </p:txEl>
                                          </p:spTgt>
                                        </p:tgtEl>
                                      </p:cBhvr>
                                    </p:animEffect>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300"/>
                                        <p:tgtEl>
                                          <p:spTgt spid="3">
                                            <p:txEl>
                                              <p:pRg st="9" end="9"/>
                                            </p:txEl>
                                          </p:spTgt>
                                        </p:tgtEl>
                                      </p:cBhvr>
                                    </p:animEffect>
                                  </p:childTnLst>
                                </p:cTn>
                              </p:par>
                            </p:childTnLst>
                          </p:cTn>
                        </p:par>
                        <p:par>
                          <p:cTn id="23" fill="hold">
                            <p:stCondLst>
                              <p:cond delay="3300"/>
                            </p:stCondLst>
                            <p:childTnLst>
                              <p:par>
                                <p:cTn id="24" presetID="10" presetClass="entr" presetSubtype="0" fill="hold" nodeType="after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200"/>
                                        <p:tgtEl>
                                          <p:spTgt spid="3">
                                            <p:txEl>
                                              <p:pRg st="8" end="8"/>
                                            </p:txEl>
                                          </p:spTgt>
                                        </p:tgtEl>
                                      </p:cBhvr>
                                    </p:animEffect>
                                  </p:childTnLst>
                                </p:cTn>
                              </p:par>
                            </p:childTnLst>
                          </p:cTn>
                        </p:par>
                        <p:par>
                          <p:cTn id="27" fill="hold">
                            <p:stCondLst>
                              <p:cond delay="3500"/>
                            </p:stCondLst>
                            <p:childTnLst>
                              <p:par>
                                <p:cTn id="28" presetID="10"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900"/>
                                        <p:tgtEl>
                                          <p:spTgt spid="11"/>
                                        </p:tgtEl>
                                      </p:cBhvr>
                                    </p:animEffect>
                                  </p:childTnLst>
                                </p:cTn>
                              </p:par>
                            </p:childTnLst>
                          </p:cTn>
                        </p:par>
                        <p:par>
                          <p:cTn id="31" fill="hold">
                            <p:stCondLst>
                              <p:cond delay="4400"/>
                            </p:stCondLst>
                            <p:childTnLst>
                              <p:par>
                                <p:cTn id="32" presetID="10"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505" y="182880"/>
            <a:ext cx="11804073" cy="6567055"/>
          </a:xfrm>
        </p:spPr>
        <p:txBody>
          <a:bodyPr>
            <a:normAutofit/>
          </a:bodyPr>
          <a:lstStyle/>
          <a:p>
            <a:pPr marL="0" indent="0">
              <a:buNone/>
            </a:pPr>
            <a:endParaRPr lang="sr-Cyrl-RS" sz="1300" b="1" cap="all" dirty="0" smtClean="0">
              <a:solidFill>
                <a:schemeClr val="bg1"/>
              </a:solidFill>
            </a:endParaRPr>
          </a:p>
          <a:p>
            <a:pPr marL="0" indent="0">
              <a:lnSpc>
                <a:spcPct val="100000"/>
              </a:lnSpc>
              <a:spcBef>
                <a:spcPts val="0"/>
              </a:spcBef>
              <a:buNone/>
            </a:pPr>
            <a:r>
              <a:rPr lang="sr-Cyrl-RS" sz="3800" b="1" cap="all" dirty="0" smtClean="0">
                <a:solidFill>
                  <a:srgbClr val="FFC000"/>
                </a:solidFill>
              </a:rPr>
              <a:t>Републичка </a:t>
            </a:r>
            <a:r>
              <a:rPr lang="sr-Cyrl-RS" sz="3800" b="1" cap="all" dirty="0">
                <a:solidFill>
                  <a:srgbClr val="FFC000"/>
                </a:solidFill>
              </a:rPr>
              <a:t>изборна комисија</a:t>
            </a:r>
            <a:r>
              <a:rPr lang="sr-Cyrl-RS" sz="3800" b="1" cap="all" dirty="0">
                <a:solidFill>
                  <a:schemeClr val="bg1"/>
                </a:solidFill>
              </a:rPr>
              <a:t>, ЗА СВАКИ </a:t>
            </a:r>
            <a:r>
              <a:rPr lang="sr-Cyrl-RS" sz="3800" b="1" cap="all" dirty="0" smtClean="0">
                <a:solidFill>
                  <a:schemeClr val="bg1"/>
                </a:solidFill>
              </a:rPr>
              <a:t>Гласачки ОДБОР</a:t>
            </a:r>
            <a:r>
              <a:rPr lang="sr-Cyrl-RS" sz="3800" b="1" cap="all" dirty="0">
                <a:solidFill>
                  <a:schemeClr val="bg1"/>
                </a:solidFill>
              </a:rPr>
              <a:t>, </a:t>
            </a:r>
            <a:r>
              <a:rPr lang="ru-RU" sz="3800" b="1" cap="all" dirty="0" err="1">
                <a:solidFill>
                  <a:schemeClr val="bg1"/>
                </a:solidFill>
              </a:rPr>
              <a:t>обезбеђује</a:t>
            </a:r>
            <a:r>
              <a:rPr lang="ru-RU" sz="3800" b="1" cap="all" dirty="0" smtClean="0">
                <a:solidFill>
                  <a:schemeClr val="bg1"/>
                </a:solidFill>
              </a:rPr>
              <a:t>:</a:t>
            </a:r>
          </a:p>
          <a:p>
            <a:pPr marL="0" indent="0">
              <a:lnSpc>
                <a:spcPct val="100000"/>
              </a:lnSpc>
              <a:spcBef>
                <a:spcPts val="0"/>
              </a:spcBef>
              <a:buNone/>
            </a:pPr>
            <a:endParaRPr lang="ru-RU" sz="1200" b="1" cap="all" dirty="0" smtClean="0">
              <a:solidFill>
                <a:schemeClr val="bg1"/>
              </a:solidFill>
            </a:endParaRPr>
          </a:p>
          <a:p>
            <a:pPr marL="0" indent="0">
              <a:lnSpc>
                <a:spcPct val="100000"/>
              </a:lnSpc>
              <a:spcBef>
                <a:spcPts val="0"/>
              </a:spcBef>
              <a:buNone/>
            </a:pPr>
            <a:endParaRPr lang="en-US" sz="1400" b="1" cap="all" dirty="0">
              <a:solidFill>
                <a:schemeClr val="bg1"/>
              </a:solidFill>
            </a:endParaRPr>
          </a:p>
          <a:p>
            <a:pPr lvl="0" algn="just">
              <a:lnSpc>
                <a:spcPct val="100000"/>
              </a:lnSpc>
              <a:spcBef>
                <a:spcPts val="0"/>
              </a:spcBef>
            </a:pPr>
            <a:r>
              <a:rPr lang="ru-RU" sz="2400" b="1" dirty="0" smtClean="0">
                <a:solidFill>
                  <a:srgbClr val="FFC000"/>
                </a:solidFill>
              </a:rPr>
              <a:t>Одлуку </a:t>
            </a:r>
            <a:r>
              <a:rPr lang="ru-RU" sz="2400" b="1" dirty="0">
                <a:solidFill>
                  <a:srgbClr val="FFC000"/>
                </a:solidFill>
              </a:rPr>
              <a:t>о расписивању републичког референдума</a:t>
            </a:r>
            <a:r>
              <a:rPr lang="ru-RU" sz="2400" b="1" dirty="0">
                <a:solidFill>
                  <a:schemeClr val="bg1"/>
                </a:solidFill>
              </a:rPr>
              <a:t>, са текстом Aкта односно образложењем питања о коме се одлучује на републичком </a:t>
            </a:r>
            <a:r>
              <a:rPr lang="ru-RU" sz="2400" b="1" dirty="0" smtClean="0">
                <a:solidFill>
                  <a:schemeClr val="bg1"/>
                </a:solidFill>
              </a:rPr>
              <a:t>реферeндуму</a:t>
            </a:r>
          </a:p>
          <a:p>
            <a:pPr marL="0" lvl="0" indent="0" algn="just">
              <a:lnSpc>
                <a:spcPct val="100000"/>
              </a:lnSpc>
              <a:spcBef>
                <a:spcPts val="0"/>
              </a:spcBef>
              <a:buNone/>
            </a:pPr>
            <a:r>
              <a:rPr lang="sr-Cyrl-RS" sz="2400" dirty="0" smtClean="0">
                <a:solidFill>
                  <a:schemeClr val="bg1"/>
                </a:solidFill>
              </a:rPr>
              <a:t>   (</a:t>
            </a:r>
            <a:r>
              <a:rPr lang="ru-RU" sz="2400" dirty="0">
                <a:solidFill>
                  <a:schemeClr val="bg1"/>
                </a:solidFill>
              </a:rPr>
              <a:t>документ на основу којег је расписан републички реферeндум </a:t>
            </a:r>
            <a:r>
              <a:rPr lang="sr-Cyrl-RS" sz="2400" dirty="0" smtClean="0">
                <a:solidFill>
                  <a:schemeClr val="bg1"/>
                </a:solidFill>
              </a:rPr>
              <a:t>)</a:t>
            </a:r>
          </a:p>
          <a:p>
            <a:pPr marL="0" indent="0" algn="just">
              <a:lnSpc>
                <a:spcPct val="100000"/>
              </a:lnSpc>
              <a:spcBef>
                <a:spcPts val="0"/>
              </a:spcBef>
              <a:buNone/>
            </a:pPr>
            <a:endParaRPr lang="sr-Cyrl-RS" sz="2400" dirty="0" smtClean="0">
              <a:solidFill>
                <a:schemeClr val="bg1"/>
              </a:solidFill>
            </a:endParaRPr>
          </a:p>
          <a:p>
            <a:pPr marL="0" indent="0" algn="just">
              <a:lnSpc>
                <a:spcPct val="100000"/>
              </a:lnSpc>
              <a:spcBef>
                <a:spcPts val="0"/>
              </a:spcBef>
              <a:buNone/>
            </a:pPr>
            <a:endParaRPr lang="en-US" sz="1300" dirty="0">
              <a:solidFill>
                <a:schemeClr val="bg1"/>
              </a:solidFill>
            </a:endParaRPr>
          </a:p>
          <a:p>
            <a:pPr lvl="0" algn="just">
              <a:lnSpc>
                <a:spcPct val="100000"/>
              </a:lnSpc>
              <a:spcBef>
                <a:spcPts val="0"/>
              </a:spcBef>
            </a:pPr>
            <a:r>
              <a:rPr lang="ru-RU" sz="2400" b="1" dirty="0" smtClean="0">
                <a:solidFill>
                  <a:srgbClr val="FFC000"/>
                </a:solidFill>
              </a:rPr>
              <a:t>Решење </a:t>
            </a:r>
            <a:r>
              <a:rPr lang="ru-RU" sz="2400" b="1" dirty="0">
                <a:solidFill>
                  <a:srgbClr val="FFC000"/>
                </a:solidFill>
              </a:rPr>
              <a:t>о одређивању гласачких места</a:t>
            </a:r>
            <a:r>
              <a:rPr lang="ru-RU" sz="2400" b="1" dirty="0">
                <a:solidFill>
                  <a:schemeClr val="bg1"/>
                </a:solidFill>
              </a:rPr>
              <a:t> (извод</a:t>
            </a:r>
            <a:r>
              <a:rPr lang="ru-RU" sz="2400" b="1" dirty="0" smtClean="0">
                <a:solidFill>
                  <a:schemeClr val="bg1"/>
                </a:solidFill>
              </a:rPr>
              <a:t>)</a:t>
            </a:r>
          </a:p>
          <a:p>
            <a:pPr marL="0" lvl="0" indent="0" algn="just">
              <a:lnSpc>
                <a:spcPct val="100000"/>
              </a:lnSpc>
              <a:spcBef>
                <a:spcPts val="0"/>
              </a:spcBef>
              <a:buNone/>
            </a:pPr>
            <a:r>
              <a:rPr lang="sr-Cyrl-RS" sz="2400" dirty="0" smtClean="0">
                <a:solidFill>
                  <a:schemeClr val="bg1"/>
                </a:solidFill>
              </a:rPr>
              <a:t>   (</a:t>
            </a:r>
            <a:r>
              <a:rPr lang="ru-RU" sz="2400" dirty="0">
                <a:solidFill>
                  <a:schemeClr val="bg1"/>
                </a:solidFill>
              </a:rPr>
              <a:t>документ који садржи списак свих гласачких места на територији поткомисије на </a:t>
            </a:r>
            <a:r>
              <a:rPr lang="ru-RU" sz="2400" dirty="0" smtClean="0">
                <a:solidFill>
                  <a:schemeClr val="bg1"/>
                </a:solidFill>
              </a:rPr>
              <a:t>    којима </a:t>
            </a:r>
            <a:r>
              <a:rPr lang="ru-RU" sz="2400" dirty="0">
                <a:solidFill>
                  <a:schemeClr val="bg1"/>
                </a:solidFill>
              </a:rPr>
              <a:t>ће се спровести гласање</a:t>
            </a:r>
            <a:r>
              <a:rPr lang="sr-Cyrl-RS" sz="2400" dirty="0" smtClean="0">
                <a:solidFill>
                  <a:schemeClr val="bg1"/>
                </a:solidFill>
              </a:rPr>
              <a:t>. Извод </a:t>
            </a:r>
            <a:r>
              <a:rPr lang="sr-Cyrl-RS" sz="2400" dirty="0">
                <a:solidFill>
                  <a:schemeClr val="bg1"/>
                </a:solidFill>
              </a:rPr>
              <a:t>из Решења о одређивању </a:t>
            </a:r>
            <a:r>
              <a:rPr lang="sr-Cyrl-RS" sz="2400" dirty="0" smtClean="0">
                <a:solidFill>
                  <a:schemeClr val="bg1"/>
                </a:solidFill>
              </a:rPr>
              <a:t>гласачких места се </a:t>
            </a:r>
            <a:r>
              <a:rPr lang="ru-RU" sz="2400" dirty="0">
                <a:solidFill>
                  <a:schemeClr val="bg1"/>
                </a:solidFill>
              </a:rPr>
              <a:t>истиче на гласачком месту, како би гласачи могли да и на тај начин утврде на којем гласачком месту могу да гласају</a:t>
            </a:r>
            <a:r>
              <a:rPr lang="sr-Cyrl-RS"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1694787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25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1000"/>
                                        <p:tgtEl>
                                          <p:spTgt spid="3">
                                            <p:txEl>
                                              <p:pRg st="4" end="4"/>
                                            </p:txEl>
                                          </p:spTgt>
                                        </p:tgtEl>
                                      </p:cBhvr>
                                    </p:animEffect>
                                    <p:anim calcmode="lin" valueType="num">
                                      <p:cBhvr>
                                        <p:cTn id="1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nodeType="afterEffect">
                                  <p:stCondLst>
                                    <p:cond delay="25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22" fill="hold">
                            <p:stCondLst>
                              <p:cond delay="3750"/>
                            </p:stCondLst>
                            <p:childTnLst>
                              <p:par>
                                <p:cTn id="23" presetID="42" presetClass="entr" presetSubtype="0" fill="hold" nodeType="afterEffect">
                                  <p:stCondLst>
                                    <p:cond delay="25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1000"/>
                                        <p:tgtEl>
                                          <p:spTgt spid="3">
                                            <p:txEl>
                                              <p:pRg st="8" end="8"/>
                                            </p:txEl>
                                          </p:spTgt>
                                        </p:tgtEl>
                                      </p:cBhvr>
                                    </p:animEffect>
                                    <p:anim calcmode="lin" valueType="num">
                                      <p:cBhvr>
                                        <p:cTn id="2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42" presetClass="entr" presetSubtype="0" fill="hold" nodeType="afterEffect">
                                  <p:stCondLst>
                                    <p:cond delay="25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1000"/>
                                        <p:tgtEl>
                                          <p:spTgt spid="3">
                                            <p:txEl>
                                              <p:pRg st="9" end="9"/>
                                            </p:txEl>
                                          </p:spTgt>
                                        </p:tgtEl>
                                      </p:cBhvr>
                                    </p:animEffect>
                                    <p:anim calcmode="lin" valueType="num">
                                      <p:cBhvr>
                                        <p:cTn id="3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4920" y="264920"/>
            <a:ext cx="11622280" cy="6452074"/>
          </a:xfrm>
        </p:spPr>
        <p:txBody>
          <a:bodyPr>
            <a:noAutofit/>
          </a:bodyPr>
          <a:lstStyle/>
          <a:p>
            <a:pPr marL="0" indent="0" algn="just">
              <a:lnSpc>
                <a:spcPct val="100000"/>
              </a:lnSpc>
              <a:spcBef>
                <a:spcPts val="0"/>
              </a:spcBef>
              <a:buNone/>
            </a:pPr>
            <a:r>
              <a:rPr lang="sr-Cyrl-RS" sz="2200" b="1" dirty="0">
                <a:solidFill>
                  <a:schemeClr val="bg1"/>
                </a:solidFill>
              </a:rPr>
              <a:t>! ОБРАТИТИ ПАЖЊУ</a:t>
            </a:r>
            <a:r>
              <a:rPr lang="sr-Cyrl-RS" sz="2200" b="1" dirty="0" smtClean="0">
                <a:solidFill>
                  <a:schemeClr val="bg1"/>
                </a:solidFill>
              </a:rPr>
              <a:t>:</a:t>
            </a:r>
          </a:p>
          <a:p>
            <a:pPr marL="0" indent="0" algn="just">
              <a:lnSpc>
                <a:spcPct val="100000"/>
              </a:lnSpc>
              <a:spcBef>
                <a:spcPts val="0"/>
              </a:spcBef>
              <a:buNone/>
            </a:pPr>
            <a:endParaRPr lang="en-US" sz="2200" dirty="0">
              <a:solidFill>
                <a:schemeClr val="bg1"/>
              </a:solidFill>
            </a:endParaRPr>
          </a:p>
          <a:p>
            <a:pPr marL="0" indent="0" algn="just">
              <a:lnSpc>
                <a:spcPct val="100000"/>
              </a:lnSpc>
              <a:spcBef>
                <a:spcPts val="0"/>
              </a:spcBef>
              <a:buNone/>
            </a:pPr>
            <a:r>
              <a:rPr lang="ru-RU" sz="2200" dirty="0">
                <a:solidFill>
                  <a:schemeClr val="bg1"/>
                </a:solidFill>
              </a:rPr>
              <a:t>Ако се констатује да у резултатима уписаним у контролни формулар постоји логичко-рачунска неусклађеност појединих резултата, гласачки одбор мора поново да утврди оне резултате између којих постоји констатована неусклађеност</a:t>
            </a:r>
            <a:r>
              <a:rPr lang="ru-RU" sz="2200" dirty="0" smtClean="0">
                <a:solidFill>
                  <a:schemeClr val="bg1"/>
                </a:solidFill>
              </a:rPr>
              <a:t>..</a:t>
            </a:r>
            <a:endParaRPr lang="en-US" sz="2200" dirty="0">
              <a:solidFill>
                <a:schemeClr val="bg1"/>
              </a:solidFill>
            </a:endParaRPr>
          </a:p>
          <a:p>
            <a:pPr marL="0" indent="0" algn="just">
              <a:lnSpc>
                <a:spcPct val="100000"/>
              </a:lnSpc>
              <a:spcBef>
                <a:spcPts val="0"/>
              </a:spcBef>
              <a:buNone/>
            </a:pPr>
            <a:r>
              <a:rPr lang="ru-RU" sz="2200" dirty="0">
                <a:solidFill>
                  <a:srgbClr val="FFC000"/>
                </a:solidFill>
              </a:rPr>
              <a:t>Нпр. </a:t>
            </a:r>
            <a:r>
              <a:rPr lang="ru-RU" sz="2200" dirty="0">
                <a:solidFill>
                  <a:schemeClr val="bg1"/>
                </a:solidFill>
              </a:rPr>
              <a:t>нема сумње да уписани број гласачких листића у гласачкој кутији мора да буде једнак збиру уписаног броја неважећих и уписаног броја важећих гласачких листића. Ако то, ипак, није случај, </a:t>
            </a:r>
            <a:r>
              <a:rPr lang="ru-RU" sz="2200" b="1" dirty="0">
                <a:solidFill>
                  <a:srgbClr val="FFC000"/>
                </a:solidFill>
                <a:effectLst>
                  <a:outerShdw blurRad="38100" dist="38100" dir="2700000" algn="tl">
                    <a:srgbClr val="000000">
                      <a:alpha val="43137"/>
                    </a:srgbClr>
                  </a:outerShdw>
                </a:effectLst>
              </a:rPr>
              <a:t>гласачки одбор мора да поново преброји листиће, да би утврдио где је учинио грешку</a:t>
            </a:r>
            <a:r>
              <a:rPr lang="ru-RU" sz="2200" b="1" dirty="0" smtClean="0">
                <a:solidFill>
                  <a:srgbClr val="FFC000"/>
                </a:solidFill>
                <a:effectLst>
                  <a:outerShdw blurRad="38100" dist="38100" dir="2700000" algn="tl">
                    <a:srgbClr val="000000">
                      <a:alpha val="43137"/>
                    </a:srgbClr>
                  </a:outerShdw>
                </a:effectLst>
              </a:rPr>
              <a:t>!</a:t>
            </a:r>
            <a:endParaRPr lang="en-US" sz="2200" b="1" dirty="0" smtClean="0">
              <a:solidFill>
                <a:srgbClr val="FFC000"/>
              </a:solidFill>
              <a:effectLst>
                <a:outerShdw blurRad="38100" dist="38100" dir="2700000" algn="tl">
                  <a:srgbClr val="000000">
                    <a:alpha val="43137"/>
                  </a:srgbClr>
                </a:outerShdw>
              </a:effectLst>
            </a:endParaRPr>
          </a:p>
          <a:p>
            <a:pPr marL="0" indent="0" algn="just">
              <a:lnSpc>
                <a:spcPct val="100000"/>
              </a:lnSpc>
              <a:spcBef>
                <a:spcPts val="0"/>
              </a:spcBef>
              <a:buNone/>
            </a:pPr>
            <a:endParaRPr lang="en-US" sz="2200" dirty="0">
              <a:solidFill>
                <a:schemeClr val="bg1"/>
              </a:solidFill>
            </a:endParaRPr>
          </a:p>
          <a:p>
            <a:pPr marL="0" indent="0" algn="just">
              <a:lnSpc>
                <a:spcPct val="100000"/>
              </a:lnSpc>
              <a:spcBef>
                <a:spcPts val="0"/>
              </a:spcBef>
              <a:buNone/>
            </a:pPr>
            <a:r>
              <a:rPr lang="ru-RU" sz="2200" dirty="0">
                <a:solidFill>
                  <a:schemeClr val="bg1"/>
                </a:solidFill>
              </a:rPr>
              <a:t>Околност да </a:t>
            </a:r>
            <a:r>
              <a:rPr lang="ru-RU" sz="2200" dirty="0">
                <a:solidFill>
                  <a:srgbClr val="FFC000"/>
                </a:solidFill>
                <a:effectLst>
                  <a:outerShdw blurRad="38100" dist="38100" dir="2700000" algn="tl">
                    <a:srgbClr val="000000">
                      <a:alpha val="43137"/>
                    </a:srgbClr>
                  </a:outerShdw>
                </a:effectLst>
              </a:rPr>
              <a:t>је број гласачких листића у гласачкој кутији </a:t>
            </a:r>
            <a:r>
              <a:rPr lang="ru-RU" sz="3200" b="1" dirty="0">
                <a:solidFill>
                  <a:srgbClr val="FFC000"/>
                </a:solidFill>
                <a:effectLst>
                  <a:outerShdw blurRad="38100" dist="38100" dir="2700000" algn="tl">
                    <a:srgbClr val="000000">
                      <a:alpha val="43137"/>
                    </a:srgbClr>
                  </a:outerShdw>
                </a:effectLst>
              </a:rPr>
              <a:t>мањи</a:t>
            </a:r>
            <a:r>
              <a:rPr lang="ru-RU" sz="2200" dirty="0">
                <a:solidFill>
                  <a:srgbClr val="FFC000"/>
                </a:solidFill>
                <a:effectLst>
                  <a:outerShdw blurRad="38100" dist="38100" dir="2700000" algn="tl">
                    <a:srgbClr val="000000">
                      <a:alpha val="43137"/>
                    </a:srgbClr>
                  </a:outerShdw>
                </a:effectLst>
              </a:rPr>
              <a:t> </a:t>
            </a:r>
            <a:r>
              <a:rPr lang="ru-RU" sz="2200" dirty="0">
                <a:solidFill>
                  <a:schemeClr val="bg1"/>
                </a:solidFill>
              </a:rPr>
              <a:t>од броја гласача који су гласали </a:t>
            </a:r>
            <a:r>
              <a:rPr lang="ru-RU" sz="2200" dirty="0">
                <a:solidFill>
                  <a:srgbClr val="FFC000"/>
                </a:solidFill>
              </a:rPr>
              <a:t>указује на то да неки гласач није убацио гласачки листић </a:t>
            </a:r>
            <a:r>
              <a:rPr lang="ru-RU" sz="2200" dirty="0">
                <a:solidFill>
                  <a:schemeClr val="bg1"/>
                </a:solidFill>
              </a:rPr>
              <a:t>у гласачку кутију, што </a:t>
            </a:r>
            <a:r>
              <a:rPr lang="ru-RU" sz="2200" b="1" dirty="0">
                <a:solidFill>
                  <a:srgbClr val="FFC000"/>
                </a:solidFill>
                <a:effectLst>
                  <a:outerShdw blurRad="38100" dist="38100" dir="2700000" algn="tl">
                    <a:srgbClr val="000000">
                      <a:alpha val="43137"/>
                    </a:srgbClr>
                  </a:outerShdw>
                </a:effectLst>
              </a:rPr>
              <a:t>закон не препознаје као неправилност</a:t>
            </a:r>
            <a:r>
              <a:rPr lang="ru-RU" sz="2200" b="1" dirty="0" smtClean="0">
                <a:solidFill>
                  <a:srgbClr val="FFC000"/>
                </a:solidFill>
                <a:effectLst>
                  <a:outerShdw blurRad="38100" dist="38100" dir="2700000" algn="tl">
                    <a:srgbClr val="000000">
                      <a:alpha val="43137"/>
                    </a:srgbClr>
                  </a:outerShdw>
                </a:effectLst>
              </a:rPr>
              <a:t>.</a:t>
            </a:r>
          </a:p>
          <a:p>
            <a:pPr marL="0" indent="0" algn="just">
              <a:lnSpc>
                <a:spcPct val="100000"/>
              </a:lnSpc>
              <a:spcBef>
                <a:spcPts val="0"/>
              </a:spcBef>
              <a:buNone/>
            </a:pPr>
            <a:endParaRPr lang="en-US" sz="2200" dirty="0">
              <a:solidFill>
                <a:schemeClr val="bg1"/>
              </a:solidFill>
            </a:endParaRPr>
          </a:p>
          <a:p>
            <a:pPr marL="0" indent="0" algn="just">
              <a:lnSpc>
                <a:spcPct val="100000"/>
              </a:lnSpc>
              <a:spcBef>
                <a:spcPts val="0"/>
              </a:spcBef>
              <a:buNone/>
            </a:pPr>
            <a:r>
              <a:rPr lang="ru-RU" sz="2200" dirty="0">
                <a:solidFill>
                  <a:schemeClr val="bg1"/>
                </a:solidFill>
              </a:rPr>
              <a:t>Међутим, околност да је </a:t>
            </a:r>
            <a:r>
              <a:rPr lang="ru-RU" sz="2200" b="1" dirty="0">
                <a:solidFill>
                  <a:srgbClr val="FFC000"/>
                </a:solidFill>
                <a:effectLst>
                  <a:outerShdw blurRad="38100" dist="38100" dir="2700000" algn="tl">
                    <a:srgbClr val="000000">
                      <a:alpha val="43137"/>
                    </a:srgbClr>
                  </a:outerShdw>
                </a:effectLst>
              </a:rPr>
              <a:t>број гласачких листића у гласачкој кутији </a:t>
            </a:r>
            <a:r>
              <a:rPr lang="ru-RU" sz="3600" b="1" dirty="0">
                <a:solidFill>
                  <a:srgbClr val="FF0000"/>
                </a:solidFill>
                <a:effectLst>
                  <a:outerShdw blurRad="38100" dist="38100" dir="2700000" algn="tl">
                    <a:srgbClr val="000000">
                      <a:alpha val="43137"/>
                    </a:srgbClr>
                  </a:outerShdw>
                </a:effectLst>
              </a:rPr>
              <a:t>већи </a:t>
            </a:r>
            <a:r>
              <a:rPr lang="ru-RU" sz="2200" dirty="0">
                <a:solidFill>
                  <a:schemeClr val="bg1"/>
                </a:solidFill>
              </a:rPr>
              <a:t>од броја гласача који су евидентирани да су гласали </a:t>
            </a:r>
            <a:r>
              <a:rPr lang="ru-RU" sz="2200" b="1" dirty="0">
                <a:solidFill>
                  <a:srgbClr val="FFC000"/>
                </a:solidFill>
                <a:effectLst>
                  <a:outerShdw blurRad="38100" dist="38100" dir="2700000" algn="tl">
                    <a:srgbClr val="000000">
                      <a:alpha val="43137"/>
                    </a:srgbClr>
                  </a:outerShdw>
                </a:effectLst>
              </a:rPr>
              <a:t>представља неправилност коју закон дефинише као разлог због којег се </a:t>
            </a:r>
            <a:r>
              <a:rPr lang="ru-RU" sz="2200" b="1" dirty="0">
                <a:solidFill>
                  <a:srgbClr val="FF0000"/>
                </a:solidFill>
                <a:effectLst>
                  <a:outerShdw blurRad="38100" dist="38100" dir="2700000" algn="tl">
                    <a:srgbClr val="000000">
                      <a:alpha val="43137"/>
                    </a:srgbClr>
                  </a:outerShdw>
                </a:effectLst>
              </a:rPr>
              <a:t>поништава </a:t>
            </a:r>
            <a:r>
              <a:rPr lang="ru-RU" sz="2200" b="1" dirty="0" smtClean="0">
                <a:solidFill>
                  <a:srgbClr val="FF0000"/>
                </a:solidFill>
                <a:effectLst>
                  <a:outerShdw blurRad="38100" dist="38100" dir="2700000" algn="tl">
                    <a:srgbClr val="000000">
                      <a:alpha val="43137"/>
                    </a:srgbClr>
                  </a:outerShdw>
                </a:effectLst>
              </a:rPr>
              <a:t>гласањ</a:t>
            </a:r>
            <a:r>
              <a:rPr lang="en-US" sz="2200" b="1" dirty="0" smtClean="0">
                <a:solidFill>
                  <a:srgbClr val="FF0000"/>
                </a:solidFill>
                <a:effectLst>
                  <a:outerShdw blurRad="38100" dist="38100" dir="2700000" algn="tl">
                    <a:srgbClr val="000000">
                      <a:alpha val="43137"/>
                    </a:srgbClr>
                  </a:outerShdw>
                </a:effectLst>
              </a:rPr>
              <a:t>e</a:t>
            </a:r>
            <a:r>
              <a:rPr lang="ru-RU" sz="2200" b="1" dirty="0" smtClean="0">
                <a:solidFill>
                  <a:srgbClr val="FF0000"/>
                </a:solidFill>
                <a:effectLst>
                  <a:outerShdw blurRad="38100" dist="38100" dir="2700000" algn="tl">
                    <a:srgbClr val="000000">
                      <a:alpha val="43137"/>
                    </a:srgbClr>
                  </a:outerShdw>
                </a:effectLst>
              </a:rPr>
              <a:t> </a:t>
            </a:r>
            <a:r>
              <a:rPr lang="ru-RU" sz="2200" dirty="0">
                <a:solidFill>
                  <a:schemeClr val="bg1"/>
                </a:solidFill>
              </a:rPr>
              <a:t>на гласачком месту, због чега гласачки одбор мора да провери како је дошло до ове ситуације и да ли је грешка учињена приликом бројања.</a:t>
            </a:r>
            <a:endParaRPr lang="en-US" sz="2200" dirty="0">
              <a:solidFill>
                <a:schemeClr val="bg1"/>
              </a:solidFill>
            </a:endParaRPr>
          </a:p>
        </p:txBody>
      </p:sp>
    </p:spTree>
    <p:extLst>
      <p:ext uri="{BB962C8B-B14F-4D97-AF65-F5344CB8AC3E}">
        <p14:creationId xmlns:p14="http://schemas.microsoft.com/office/powerpoint/2010/main" val="2704204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560" y="264920"/>
            <a:ext cx="11357361" cy="5973510"/>
          </a:xfrm>
        </p:spPr>
        <p:txBody>
          <a:bodyPr>
            <a:noAutofit/>
          </a:bodyPr>
          <a:lstStyle/>
          <a:p>
            <a:pPr marL="0" indent="0">
              <a:lnSpc>
                <a:spcPct val="100000"/>
              </a:lnSpc>
              <a:spcBef>
                <a:spcPts val="0"/>
              </a:spcBef>
              <a:buNone/>
            </a:pPr>
            <a:endParaRPr lang="ru-RU" sz="1000" b="1" dirty="0" smtClean="0">
              <a:solidFill>
                <a:schemeClr val="bg1"/>
              </a:solidFill>
            </a:endParaRPr>
          </a:p>
          <a:p>
            <a:pPr marL="0" indent="0">
              <a:lnSpc>
                <a:spcPct val="100000"/>
              </a:lnSpc>
              <a:spcBef>
                <a:spcPts val="0"/>
              </a:spcBef>
              <a:buNone/>
            </a:pPr>
            <a:endParaRPr lang="ru-RU" sz="2400" b="1" dirty="0" smtClean="0">
              <a:solidFill>
                <a:schemeClr val="bg1"/>
              </a:solidFill>
            </a:endParaRPr>
          </a:p>
          <a:p>
            <a:pPr marL="0" indent="0">
              <a:lnSpc>
                <a:spcPct val="100000"/>
              </a:lnSpc>
              <a:spcBef>
                <a:spcPts val="0"/>
              </a:spcBef>
              <a:buNone/>
            </a:pPr>
            <a:r>
              <a:rPr lang="ru-RU" sz="2400" b="1" dirty="0" smtClean="0">
                <a:solidFill>
                  <a:schemeClr val="bg1"/>
                </a:solidFill>
              </a:rPr>
              <a:t>БИТНА </a:t>
            </a:r>
            <a:r>
              <a:rPr lang="sr-Cyrl-RS" sz="2400" b="1" dirty="0">
                <a:solidFill>
                  <a:schemeClr val="bg1"/>
                </a:solidFill>
              </a:rPr>
              <a:t>НАПОМЕНА</a:t>
            </a:r>
            <a:r>
              <a:rPr lang="sr-Cyrl-RS" sz="2400" b="1" dirty="0" smtClean="0">
                <a:solidFill>
                  <a:schemeClr val="bg1"/>
                </a:solidFill>
              </a:rPr>
              <a:t>:</a:t>
            </a:r>
          </a:p>
          <a:p>
            <a:pPr marL="0" indent="0">
              <a:lnSpc>
                <a:spcPct val="100000"/>
              </a:lnSpc>
              <a:spcBef>
                <a:spcPts val="0"/>
              </a:spcBef>
              <a:buNone/>
            </a:pPr>
            <a:endParaRPr lang="en-US" sz="1500" dirty="0">
              <a:solidFill>
                <a:schemeClr val="bg1"/>
              </a:solidFill>
            </a:endParaRPr>
          </a:p>
          <a:p>
            <a:pPr marL="0" indent="0" algn="just">
              <a:lnSpc>
                <a:spcPct val="100000"/>
              </a:lnSpc>
              <a:spcBef>
                <a:spcPts val="0"/>
              </a:spcBef>
              <a:buNone/>
            </a:pPr>
            <a:r>
              <a:rPr lang="ru-RU" sz="2400" dirty="0">
                <a:solidFill>
                  <a:schemeClr val="bg1"/>
                </a:solidFill>
              </a:rPr>
              <a:t>Треба имати у виду то да поједине грешке у утврђеним резултатима гласања могу да буду последица како омашке у бројању, тако и евентуалних злоупотреба, као нпр. намерног убацивања гласачких листића у гласачку кутију да би број листића у гласачкој кутији био већи од броја гласача евидентираних у изводу да су гласали. </a:t>
            </a:r>
            <a:endParaRPr lang="ru-RU" sz="2400" dirty="0" smtClean="0">
              <a:solidFill>
                <a:schemeClr val="bg1"/>
              </a:solidFill>
            </a:endParaRPr>
          </a:p>
          <a:p>
            <a:pPr marL="0" indent="0" algn="just">
              <a:lnSpc>
                <a:spcPct val="100000"/>
              </a:lnSpc>
              <a:spcBef>
                <a:spcPts val="0"/>
              </a:spcBef>
              <a:buNone/>
            </a:pPr>
            <a:endParaRPr lang="ru-RU" sz="1500" dirty="0" smtClean="0">
              <a:solidFill>
                <a:schemeClr val="bg1"/>
              </a:solidFill>
            </a:endParaRPr>
          </a:p>
          <a:p>
            <a:pPr marL="0" indent="0" algn="just">
              <a:lnSpc>
                <a:spcPct val="100000"/>
              </a:lnSpc>
              <a:spcBef>
                <a:spcPts val="0"/>
              </a:spcBef>
              <a:buNone/>
            </a:pPr>
            <a:r>
              <a:rPr lang="ru-RU" sz="2400" dirty="0">
                <a:solidFill>
                  <a:schemeClr val="bg1"/>
                </a:solidFill>
              </a:rPr>
              <a:t>То, даље, подразумева да </a:t>
            </a:r>
            <a:r>
              <a:rPr lang="ru-RU" sz="2400" b="1" dirty="0">
                <a:solidFill>
                  <a:srgbClr val="FFC000"/>
                </a:solidFill>
                <a:effectLst>
                  <a:outerShdw blurRad="38100" dist="38100" dir="2700000" algn="tl">
                    <a:srgbClr val="000000">
                      <a:alpha val="43137"/>
                    </a:srgbClr>
                  </a:outerShdw>
                </a:effectLst>
              </a:rPr>
              <a:t>гласачки одбор не може по сваку цену да усклађује резултате гласања</a:t>
            </a:r>
            <a:r>
              <a:rPr lang="ru-RU" sz="2400" dirty="0">
                <a:solidFill>
                  <a:schemeClr val="bg1"/>
                </a:solidFill>
              </a:rPr>
              <a:t> да би се логички усагласили, већ да мора да утврди чињенично стање и евентуалну учињену грешку.</a:t>
            </a:r>
            <a:endParaRPr lang="en-US" sz="2400" dirty="0">
              <a:solidFill>
                <a:schemeClr val="bg1"/>
              </a:solidFill>
            </a:endParaRPr>
          </a:p>
        </p:txBody>
      </p:sp>
    </p:spTree>
    <p:extLst>
      <p:ext uri="{BB962C8B-B14F-4D97-AF65-F5344CB8AC3E}">
        <p14:creationId xmlns:p14="http://schemas.microsoft.com/office/powerpoint/2010/main" val="614689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50"/>
                                        <p:tgtEl>
                                          <p:spTgt spid="3">
                                            <p:txEl>
                                              <p:pRg st="2" end="2"/>
                                            </p:txEl>
                                          </p:spTgt>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750"/>
                                        <p:tgtEl>
                                          <p:spTgt spid="3">
                                            <p:txEl>
                                              <p:pRg st="4" end="4"/>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7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652" y="142936"/>
            <a:ext cx="11237720" cy="1156026"/>
          </a:xfrm>
        </p:spPr>
        <p:txBody>
          <a:bodyPr>
            <a:normAutofit/>
          </a:bodyPr>
          <a:lstStyle/>
          <a:p>
            <a:pPr algn="just"/>
            <a:r>
              <a:rPr lang="ru-RU" sz="3500" b="1" cap="all" dirty="0" smtClean="0">
                <a:solidFill>
                  <a:schemeClr val="bg1"/>
                </a:solidFill>
              </a:rPr>
              <a:t>10.3. </a:t>
            </a:r>
            <a:r>
              <a:rPr lang="ru-RU" sz="3500" b="1" cap="all" dirty="0">
                <a:solidFill>
                  <a:srgbClr val="FFC000"/>
                </a:solidFill>
                <a:effectLst>
                  <a:outerShdw blurRad="38100" dist="38100" dir="2700000" algn="tl">
                    <a:srgbClr val="000000">
                      <a:alpha val="43137"/>
                    </a:srgbClr>
                  </a:outerShdw>
                </a:effectLst>
              </a:rPr>
              <a:t>УПИСИВАЊЕ РЕЗУЛТАТА ГЛАСАЊА У ЗАПИСНИК </a:t>
            </a:r>
            <a:r>
              <a:rPr lang="ru-RU" sz="3500" b="1" cap="all" dirty="0">
                <a:solidFill>
                  <a:schemeClr val="bg1"/>
                </a:solidFill>
              </a:rPr>
              <a:t>О РАДУ ГЛАСАЧКОГ ОДБОРА</a:t>
            </a:r>
            <a:endParaRPr lang="en-US" sz="3500" dirty="0">
              <a:solidFill>
                <a:schemeClr val="bg1"/>
              </a:solidFill>
            </a:endParaRPr>
          </a:p>
        </p:txBody>
      </p:sp>
      <p:sp>
        <p:nvSpPr>
          <p:cNvPr id="3" name="Content Placeholder 2"/>
          <p:cNvSpPr>
            <a:spLocks noGrp="1"/>
          </p:cNvSpPr>
          <p:nvPr>
            <p:ph idx="1"/>
          </p:nvPr>
        </p:nvSpPr>
        <p:spPr>
          <a:xfrm>
            <a:off x="188007" y="1401510"/>
            <a:ext cx="11613735" cy="5221481"/>
          </a:xfrm>
        </p:spPr>
        <p:txBody>
          <a:bodyPr>
            <a:normAutofit fontScale="92500" lnSpcReduction="20000"/>
          </a:bodyPr>
          <a:lstStyle/>
          <a:p>
            <a:pPr marL="0" indent="0" algn="just">
              <a:lnSpc>
                <a:spcPct val="110000"/>
              </a:lnSpc>
              <a:spcBef>
                <a:spcPts val="0"/>
              </a:spcBef>
              <a:buNone/>
            </a:pPr>
            <a:r>
              <a:rPr lang="ru-RU" sz="2600" b="1" dirty="0">
                <a:solidFill>
                  <a:schemeClr val="bg1"/>
                </a:solidFill>
              </a:rPr>
              <a:t>Тек пошто констатује да су након извршене логичко-рачунске контроле резултати гласања уписани у контролни формулар логичко-рачунски </a:t>
            </a:r>
            <a:r>
              <a:rPr lang="ru-RU" sz="2600" b="1" dirty="0">
                <a:solidFill>
                  <a:srgbClr val="FFC000"/>
                </a:solidFill>
                <a:effectLst>
                  <a:outerShdw blurRad="38100" dist="38100" dir="2700000" algn="tl">
                    <a:srgbClr val="000000">
                      <a:alpha val="43137"/>
                    </a:srgbClr>
                  </a:outerShdw>
                </a:effectLst>
              </a:rPr>
              <a:t>исправни</a:t>
            </a:r>
            <a:r>
              <a:rPr lang="ru-RU" sz="2600" b="1" dirty="0">
                <a:solidFill>
                  <a:schemeClr val="bg1"/>
                </a:solidFill>
              </a:rPr>
              <a:t>, </a:t>
            </a:r>
            <a:r>
              <a:rPr lang="ru-RU" sz="2600" dirty="0">
                <a:solidFill>
                  <a:schemeClr val="bg1"/>
                </a:solidFill>
              </a:rPr>
              <a:t>односно пошто дефинитивно утврди да утврђени резултати гласања одговарају стању гласачког материјала, гласачки одбор приступа попуњавању записника о раду гласачког одбора </a:t>
            </a:r>
            <a:r>
              <a:rPr lang="ru-RU" sz="2600" dirty="0" smtClean="0">
                <a:solidFill>
                  <a:schemeClr val="bg1"/>
                </a:solidFill>
              </a:rPr>
              <a:t>.</a:t>
            </a:r>
            <a:endParaRPr lang="en-US" sz="2600" dirty="0">
              <a:solidFill>
                <a:schemeClr val="bg1"/>
              </a:solidFill>
            </a:endParaRPr>
          </a:p>
          <a:p>
            <a:pPr marL="0" indent="0" algn="just">
              <a:lnSpc>
                <a:spcPct val="110000"/>
              </a:lnSpc>
              <a:spcBef>
                <a:spcPts val="0"/>
              </a:spcBef>
              <a:buNone/>
            </a:pPr>
            <a:endParaRPr lang="ru-RU" sz="1200" dirty="0" smtClean="0">
              <a:solidFill>
                <a:schemeClr val="bg1"/>
              </a:solidFill>
            </a:endParaRPr>
          </a:p>
          <a:p>
            <a:pPr marL="0" indent="0" algn="just">
              <a:lnSpc>
                <a:spcPct val="110000"/>
              </a:lnSpc>
              <a:spcBef>
                <a:spcPts val="0"/>
              </a:spcBef>
              <a:buNone/>
            </a:pPr>
            <a:r>
              <a:rPr lang="ru-RU" sz="2600" dirty="0" smtClean="0">
                <a:solidFill>
                  <a:schemeClr val="bg1"/>
                </a:solidFill>
              </a:rPr>
              <a:t>Гласачки одбор </a:t>
            </a:r>
            <a:r>
              <a:rPr lang="ru-RU" sz="2600" dirty="0">
                <a:solidFill>
                  <a:schemeClr val="bg1"/>
                </a:solidFill>
              </a:rPr>
              <a:t>прво треба да провери да ли су попуњене прве четири тачке записника, након чега у записник </a:t>
            </a:r>
            <a:r>
              <a:rPr lang="ru-RU" sz="2600" dirty="0">
                <a:solidFill>
                  <a:srgbClr val="FFC000"/>
                </a:solidFill>
                <a:effectLst>
                  <a:outerShdw blurRad="38100" dist="38100" dir="2700000" algn="tl">
                    <a:srgbClr val="000000">
                      <a:alpha val="43137"/>
                    </a:srgbClr>
                  </a:outerShdw>
                </a:effectLst>
              </a:rPr>
              <a:t>ЧИТКО УПИСУЈЕ</a:t>
            </a:r>
            <a:r>
              <a:rPr lang="ru-RU" sz="2600" dirty="0">
                <a:solidFill>
                  <a:schemeClr val="bg1"/>
                </a:solidFill>
              </a:rPr>
              <a:t>:</a:t>
            </a:r>
            <a:endParaRPr lang="en-US" sz="2600" dirty="0">
              <a:solidFill>
                <a:schemeClr val="bg1"/>
              </a:solidFill>
            </a:endParaRPr>
          </a:p>
          <a:p>
            <a:pPr marL="0" indent="0" algn="just">
              <a:lnSpc>
                <a:spcPct val="110000"/>
              </a:lnSpc>
              <a:spcBef>
                <a:spcPts val="0"/>
              </a:spcBef>
              <a:buNone/>
            </a:pPr>
            <a:endParaRPr lang="en-US" sz="1200" dirty="0">
              <a:solidFill>
                <a:schemeClr val="bg1"/>
              </a:solidFill>
            </a:endParaRPr>
          </a:p>
          <a:p>
            <a:pPr marL="0" lvl="0" indent="401638" algn="just">
              <a:lnSpc>
                <a:spcPct val="110000"/>
              </a:lnSpc>
              <a:spcBef>
                <a:spcPts val="0"/>
              </a:spcBef>
              <a:buNone/>
            </a:pPr>
            <a:r>
              <a:rPr lang="ru-RU" sz="2600" dirty="0" smtClean="0">
                <a:solidFill>
                  <a:schemeClr val="bg1"/>
                </a:solidFill>
              </a:rPr>
              <a:t>1) </a:t>
            </a:r>
            <a:r>
              <a:rPr lang="ru-RU" sz="2600" dirty="0" smtClean="0">
                <a:solidFill>
                  <a:srgbClr val="FFC000"/>
                </a:solidFill>
                <a:effectLst>
                  <a:outerShdw blurRad="38100" dist="38100" dir="2700000" algn="tl">
                    <a:srgbClr val="000000">
                      <a:alpha val="43137"/>
                    </a:srgbClr>
                  </a:outerShdw>
                </a:effectLst>
              </a:rPr>
              <a:t>податке </a:t>
            </a:r>
            <a:r>
              <a:rPr lang="ru-RU" sz="2600" dirty="0">
                <a:solidFill>
                  <a:srgbClr val="FFC000"/>
                </a:solidFill>
                <a:effectLst>
                  <a:outerShdw blurRad="38100" dist="38100" dir="2700000" algn="tl">
                    <a:srgbClr val="000000">
                      <a:alpha val="43137"/>
                    </a:srgbClr>
                  </a:outerShdw>
                </a:effectLst>
              </a:rPr>
              <a:t>о гласању гласача </a:t>
            </a:r>
            <a:r>
              <a:rPr lang="ru-RU" sz="2600" b="1" dirty="0">
                <a:solidFill>
                  <a:srgbClr val="FFC000"/>
                </a:solidFill>
                <a:effectLst>
                  <a:outerShdw blurRad="38100" dist="38100" dir="2700000" algn="tl">
                    <a:srgbClr val="000000">
                      <a:alpha val="43137"/>
                    </a:srgbClr>
                  </a:outerShdw>
                </a:effectLst>
              </a:rPr>
              <a:t>уз помоћ помагача</a:t>
            </a:r>
            <a:endParaRPr lang="en-US" sz="2600" b="1" dirty="0">
              <a:solidFill>
                <a:srgbClr val="FFC000"/>
              </a:solidFill>
              <a:effectLst>
                <a:outerShdw blurRad="38100" dist="38100" dir="2700000" algn="tl">
                  <a:srgbClr val="000000">
                    <a:alpha val="43137"/>
                  </a:srgbClr>
                </a:outerShdw>
              </a:effectLst>
            </a:endParaRPr>
          </a:p>
          <a:p>
            <a:pPr marL="0" indent="0" algn="just">
              <a:lnSpc>
                <a:spcPct val="110000"/>
              </a:lnSpc>
              <a:spcBef>
                <a:spcPts val="0"/>
              </a:spcBef>
              <a:buNone/>
            </a:pPr>
            <a:r>
              <a:rPr lang="ru-RU" sz="1200" b="1" dirty="0">
                <a:solidFill>
                  <a:schemeClr val="bg1"/>
                </a:solidFill>
              </a:rPr>
              <a:t> </a:t>
            </a:r>
            <a:endParaRPr lang="en-US" sz="1200" dirty="0">
              <a:solidFill>
                <a:schemeClr val="bg1"/>
              </a:solidFill>
            </a:endParaRPr>
          </a:p>
          <a:p>
            <a:pPr marL="0" indent="0" algn="just">
              <a:lnSpc>
                <a:spcPct val="110000"/>
              </a:lnSpc>
              <a:spcBef>
                <a:spcPts val="0"/>
              </a:spcBef>
              <a:buNone/>
            </a:pPr>
            <a:r>
              <a:rPr lang="ru-RU" sz="2600" b="1" dirty="0">
                <a:solidFill>
                  <a:schemeClr val="bg1"/>
                </a:solidFill>
              </a:rPr>
              <a:t>БИТНА </a:t>
            </a:r>
            <a:r>
              <a:rPr lang="sr-Cyrl-RS" sz="2600" b="1" dirty="0">
                <a:solidFill>
                  <a:schemeClr val="bg1"/>
                </a:solidFill>
              </a:rPr>
              <a:t>НАПОМЕНА:</a:t>
            </a:r>
            <a:endParaRPr lang="en-US" sz="2600" dirty="0">
              <a:solidFill>
                <a:schemeClr val="bg1"/>
              </a:solidFill>
            </a:endParaRPr>
          </a:p>
          <a:p>
            <a:pPr marL="0" indent="0" algn="just">
              <a:lnSpc>
                <a:spcPct val="110000"/>
              </a:lnSpc>
              <a:spcBef>
                <a:spcPts val="0"/>
              </a:spcBef>
              <a:buNone/>
            </a:pPr>
            <a:r>
              <a:rPr lang="ru-RU" sz="2600" dirty="0">
                <a:solidFill>
                  <a:schemeClr val="bg1"/>
                </a:solidFill>
              </a:rPr>
              <a:t>Подаци о гласању уз помоћ помагача треба да обухвате и гласање на гласачком месту и гласање ван гласачког места.</a:t>
            </a:r>
            <a:endParaRPr lang="ru-RU" sz="2600" dirty="0" smtClean="0">
              <a:solidFill>
                <a:schemeClr val="bg1"/>
              </a:solidFill>
            </a:endParaRPr>
          </a:p>
          <a:p>
            <a:pPr marL="0" indent="0" algn="just">
              <a:lnSpc>
                <a:spcPct val="110000"/>
              </a:lnSpc>
              <a:spcBef>
                <a:spcPts val="0"/>
              </a:spcBef>
              <a:buNone/>
            </a:pPr>
            <a:endParaRPr lang="en-US" sz="1200" dirty="0" smtClean="0">
              <a:solidFill>
                <a:schemeClr val="bg1"/>
              </a:solidFill>
            </a:endParaRPr>
          </a:p>
          <a:p>
            <a:pPr marL="0" indent="401638" algn="just">
              <a:lnSpc>
                <a:spcPct val="110000"/>
              </a:lnSpc>
              <a:spcBef>
                <a:spcPts val="0"/>
              </a:spcBef>
              <a:buNone/>
            </a:pPr>
            <a:r>
              <a:rPr lang="ru-RU" sz="2600" dirty="0" smtClean="0">
                <a:solidFill>
                  <a:schemeClr val="bg1"/>
                </a:solidFill>
              </a:rPr>
              <a:t>2) </a:t>
            </a:r>
            <a:r>
              <a:rPr lang="ru-RU" sz="2600" dirty="0">
                <a:solidFill>
                  <a:srgbClr val="FFC000"/>
                </a:solidFill>
              </a:rPr>
              <a:t>податке о гласању гласача </a:t>
            </a:r>
            <a:r>
              <a:rPr lang="ru-RU" sz="2600" b="1" dirty="0">
                <a:solidFill>
                  <a:srgbClr val="FFC000"/>
                </a:solidFill>
                <a:effectLst>
                  <a:outerShdw blurRad="38100" dist="38100" dir="2700000" algn="tl">
                    <a:srgbClr val="000000">
                      <a:alpha val="43137"/>
                    </a:srgbClr>
                  </a:outerShdw>
                </a:effectLst>
              </a:rPr>
              <a:t>ван гласачког места</a:t>
            </a:r>
            <a:endParaRPr lang="en-US" sz="2600" b="1" dirty="0" smtClean="0">
              <a:solidFill>
                <a:srgbClr val="FFC000"/>
              </a:solidFill>
              <a:effectLst>
                <a:outerShdw blurRad="38100" dist="38100" dir="2700000" algn="tl">
                  <a:srgbClr val="000000">
                    <a:alpha val="43137"/>
                  </a:srgbClr>
                </a:outerShdw>
              </a:effectLst>
            </a:endParaRPr>
          </a:p>
          <a:p>
            <a:pPr marL="0" indent="401638" algn="just">
              <a:lnSpc>
                <a:spcPct val="110000"/>
              </a:lnSpc>
              <a:spcBef>
                <a:spcPts val="0"/>
              </a:spcBef>
              <a:buNone/>
            </a:pPr>
            <a:r>
              <a:rPr lang="ru-RU" sz="2600" dirty="0" smtClean="0">
                <a:solidFill>
                  <a:schemeClr val="bg1"/>
                </a:solidFill>
              </a:rPr>
              <a:t>3) </a:t>
            </a:r>
            <a:r>
              <a:rPr lang="ru-RU" sz="2600" dirty="0">
                <a:solidFill>
                  <a:schemeClr val="bg1"/>
                </a:solidFill>
              </a:rPr>
              <a:t>да ли је у гласачкој кутији </a:t>
            </a:r>
            <a:r>
              <a:rPr lang="ru-RU" sz="2600" dirty="0">
                <a:solidFill>
                  <a:srgbClr val="FFC000"/>
                </a:solidFill>
                <a:effectLst>
                  <a:outerShdw blurRad="38100" dist="38100" dir="2700000" algn="tl">
                    <a:srgbClr val="000000">
                      <a:alpha val="43137"/>
                    </a:srgbClr>
                  </a:outerShdw>
                </a:effectLst>
              </a:rPr>
              <a:t>пронашао </a:t>
            </a:r>
            <a:r>
              <a:rPr lang="ru-RU" sz="2600" b="1" dirty="0">
                <a:solidFill>
                  <a:srgbClr val="FF0000"/>
                </a:solidFill>
                <a:effectLst>
                  <a:outerShdw blurRad="38100" dist="38100" dir="2700000" algn="tl">
                    <a:srgbClr val="000000">
                      <a:alpha val="43137"/>
                    </a:srgbClr>
                  </a:outerShdw>
                </a:effectLst>
              </a:rPr>
              <a:t>контролни </a:t>
            </a:r>
            <a:r>
              <a:rPr lang="ru-RU" sz="2600" b="1" dirty="0" smtClean="0">
                <a:solidFill>
                  <a:srgbClr val="FF0000"/>
                </a:solidFill>
                <a:effectLst>
                  <a:outerShdw blurRad="38100" dist="38100" dir="2700000" algn="tl">
                    <a:srgbClr val="000000">
                      <a:alpha val="43137"/>
                    </a:srgbClr>
                  </a:outerShdw>
                </a:effectLst>
              </a:rPr>
              <a:t>лист</a:t>
            </a:r>
            <a:endParaRPr lang="en-US" sz="2600" b="1" dirty="0" smtClean="0">
              <a:solidFill>
                <a:srgbClr val="FF0000"/>
              </a:solidFill>
              <a:effectLst>
                <a:outerShdw blurRad="38100" dist="38100" dir="2700000" algn="tl">
                  <a:srgbClr val="000000">
                    <a:alpha val="43137"/>
                  </a:srgbClr>
                </a:outerShdw>
              </a:effectLst>
            </a:endParaRPr>
          </a:p>
          <a:p>
            <a:pPr marL="0" indent="401638" algn="just">
              <a:lnSpc>
                <a:spcPct val="110000"/>
              </a:lnSpc>
              <a:spcBef>
                <a:spcPts val="0"/>
              </a:spcBef>
              <a:buNone/>
            </a:pPr>
            <a:r>
              <a:rPr lang="ru-RU" sz="2400" dirty="0">
                <a:solidFill>
                  <a:schemeClr val="bg1"/>
                </a:solidFill>
              </a:rPr>
              <a:t>4) </a:t>
            </a:r>
            <a:r>
              <a:rPr lang="ru-RU" sz="2400" dirty="0">
                <a:solidFill>
                  <a:srgbClr val="FFC000"/>
                </a:solidFill>
                <a:effectLst>
                  <a:outerShdw blurRad="38100" dist="38100" dir="2700000" algn="tl">
                    <a:srgbClr val="000000">
                      <a:alpha val="43137"/>
                    </a:srgbClr>
                  </a:outerShdw>
                </a:effectLst>
              </a:rPr>
              <a:t>време у које је гласање завршено</a:t>
            </a:r>
          </a:p>
          <a:p>
            <a:pPr marL="0" indent="401638" algn="just">
              <a:lnSpc>
                <a:spcPct val="110000"/>
              </a:lnSpc>
              <a:spcBef>
                <a:spcPts val="0"/>
              </a:spcBef>
              <a:buNone/>
            </a:pPr>
            <a:endParaRPr lang="en-US" sz="2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4076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25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750"/>
                                        <p:tgtEl>
                                          <p:spTgt spid="3">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750"/>
                                        <p:tgtEl>
                                          <p:spTgt spid="3">
                                            <p:txEl>
                                              <p:pRg st="4" end="4"/>
                                            </p:txEl>
                                          </p:spTgt>
                                        </p:tgtEl>
                                      </p:cBhvr>
                                    </p:animEffect>
                                  </p:childTnLst>
                                </p:cTn>
                              </p:par>
                            </p:childTnLst>
                          </p:cTn>
                        </p:par>
                        <p:par>
                          <p:cTn id="16" fill="hold">
                            <p:stCondLst>
                              <p:cond delay="2750"/>
                            </p:stCondLst>
                            <p:childTnLst>
                              <p:par>
                                <p:cTn id="17" presetID="10" presetClass="entr" presetSubtype="0" fill="hold" nodeType="afterEffect">
                                  <p:stCondLst>
                                    <p:cond delay="25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750"/>
                                        <p:tgtEl>
                                          <p:spTgt spid="3">
                                            <p:txEl>
                                              <p:pRg st="5" end="5"/>
                                            </p:txEl>
                                          </p:spTgt>
                                        </p:tgtEl>
                                      </p:cBhvr>
                                    </p:animEffect>
                                  </p:childTnLst>
                                </p:cTn>
                              </p:par>
                            </p:childTnLst>
                          </p:cTn>
                        </p:par>
                        <p:par>
                          <p:cTn id="20" fill="hold">
                            <p:stCondLst>
                              <p:cond delay="3750"/>
                            </p:stCondLst>
                            <p:childTnLst>
                              <p:par>
                                <p:cTn id="21" presetID="10" presetClass="entr" presetSubtype="0" fill="hold"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750"/>
                                        <p:tgtEl>
                                          <p:spTgt spid="3">
                                            <p:txEl>
                                              <p:pRg st="6" end="6"/>
                                            </p:txEl>
                                          </p:spTgt>
                                        </p:tgtEl>
                                      </p:cBhvr>
                                    </p:animEffect>
                                  </p:childTnLst>
                                </p:cTn>
                              </p:par>
                            </p:childTnLst>
                          </p:cTn>
                        </p:par>
                        <p:par>
                          <p:cTn id="24" fill="hold">
                            <p:stCondLst>
                              <p:cond delay="4500"/>
                            </p:stCondLst>
                            <p:childTnLst>
                              <p:par>
                                <p:cTn id="25" presetID="10" presetClass="entr" presetSubtype="0" fill="hold"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750"/>
                                        <p:tgtEl>
                                          <p:spTgt spid="3">
                                            <p:txEl>
                                              <p:pRg st="7" end="7"/>
                                            </p:txEl>
                                          </p:spTgt>
                                        </p:tgtEl>
                                      </p:cBhvr>
                                    </p:animEffect>
                                  </p:childTnLst>
                                </p:cTn>
                              </p:par>
                            </p:childTnLst>
                          </p:cTn>
                        </p:par>
                        <p:par>
                          <p:cTn id="28" fill="hold">
                            <p:stCondLst>
                              <p:cond delay="5250"/>
                            </p:stCondLst>
                            <p:childTnLst>
                              <p:par>
                                <p:cTn id="29" presetID="10" presetClass="entr" presetSubtype="0" fill="hold" nodeType="afterEffect">
                                  <p:stCondLst>
                                    <p:cond delay="25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1000"/>
                                        <p:tgtEl>
                                          <p:spTgt spid="3">
                                            <p:txEl>
                                              <p:pRg st="9" end="9"/>
                                            </p:txEl>
                                          </p:spTgt>
                                        </p:tgtEl>
                                      </p:cBhvr>
                                    </p:animEffect>
                                  </p:childTnLst>
                                </p:cTn>
                              </p:par>
                            </p:childTnLst>
                          </p:cTn>
                        </p:par>
                        <p:par>
                          <p:cTn id="32" fill="hold">
                            <p:stCondLst>
                              <p:cond delay="6500"/>
                            </p:stCondLst>
                            <p:childTnLst>
                              <p:par>
                                <p:cTn id="33" presetID="10" presetClass="entr" presetSubtype="0" fill="hold" nodeType="afterEffect">
                                  <p:stCondLst>
                                    <p:cond delay="25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1000"/>
                                        <p:tgtEl>
                                          <p:spTgt spid="3">
                                            <p:txEl>
                                              <p:pRg st="10" end="10"/>
                                            </p:txEl>
                                          </p:spTgt>
                                        </p:tgtEl>
                                      </p:cBhvr>
                                    </p:animEffect>
                                  </p:childTnLst>
                                </p:cTn>
                              </p:par>
                            </p:childTnLst>
                          </p:cTn>
                        </p:par>
                        <p:par>
                          <p:cTn id="36" fill="hold">
                            <p:stCondLst>
                              <p:cond delay="7750"/>
                            </p:stCondLst>
                            <p:childTnLst>
                              <p:par>
                                <p:cTn id="37" presetID="10" presetClass="entr" presetSubtype="0" fill="hold" nodeType="afterEffect">
                                  <p:stCondLst>
                                    <p:cond delay="25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fade">
                                      <p:cBhvr>
                                        <p:cTn id="39"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191" y="299103"/>
            <a:ext cx="11477001" cy="6417890"/>
          </a:xfrm>
        </p:spPr>
        <p:txBody>
          <a:bodyPr>
            <a:normAutofit fontScale="92500" lnSpcReduction="10000"/>
          </a:bodyPr>
          <a:lstStyle/>
          <a:p>
            <a:pPr marL="0" indent="401638" algn="just">
              <a:lnSpc>
                <a:spcPct val="100000"/>
              </a:lnSpc>
              <a:spcBef>
                <a:spcPts val="0"/>
              </a:spcBef>
              <a:buNone/>
            </a:pPr>
            <a:endParaRPr lang="ru-RU" sz="2400" dirty="0" smtClean="0">
              <a:solidFill>
                <a:schemeClr val="bg1"/>
              </a:solidFill>
            </a:endParaRPr>
          </a:p>
          <a:p>
            <a:pPr marL="0" indent="401638" algn="just">
              <a:lnSpc>
                <a:spcPct val="100000"/>
              </a:lnSpc>
              <a:spcBef>
                <a:spcPts val="0"/>
              </a:spcBef>
              <a:buNone/>
            </a:pPr>
            <a:endParaRPr lang="ru-RU" sz="1500" dirty="0">
              <a:solidFill>
                <a:schemeClr val="bg1"/>
              </a:solidFill>
            </a:endParaRPr>
          </a:p>
          <a:p>
            <a:pPr marL="0" indent="0" algn="just">
              <a:lnSpc>
                <a:spcPct val="100000"/>
              </a:lnSpc>
              <a:spcBef>
                <a:spcPts val="0"/>
              </a:spcBef>
              <a:buNone/>
            </a:pPr>
            <a:r>
              <a:rPr lang="sr-Cyrl-RS" sz="2400" b="1" dirty="0">
                <a:solidFill>
                  <a:schemeClr val="bg1"/>
                </a:solidFill>
              </a:rPr>
              <a:t>! </a:t>
            </a:r>
            <a:r>
              <a:rPr lang="sr-Cyrl-RS" sz="2400" b="1" dirty="0">
                <a:solidFill>
                  <a:srgbClr val="FF0000"/>
                </a:solidFill>
                <a:effectLst>
                  <a:outerShdw blurRad="38100" dist="38100" dir="2700000" algn="tl">
                    <a:srgbClr val="000000">
                      <a:alpha val="43137"/>
                    </a:srgbClr>
                  </a:outerShdw>
                </a:effectLst>
              </a:rPr>
              <a:t>ОБРАТИТИ ПАЖЊУ:</a:t>
            </a:r>
            <a:endParaRPr lang="en-US" sz="2400" dirty="0">
              <a:solidFill>
                <a:srgbClr val="FF0000"/>
              </a:solidFill>
              <a:effectLst>
                <a:outerShdw blurRad="38100" dist="38100" dir="2700000" algn="tl">
                  <a:srgbClr val="000000">
                    <a:alpha val="43137"/>
                  </a:srgbClr>
                </a:outerShdw>
              </a:effectLst>
            </a:endParaRPr>
          </a:p>
          <a:p>
            <a:pPr marL="0" indent="0" algn="just">
              <a:lnSpc>
                <a:spcPct val="100000"/>
              </a:lnSpc>
              <a:spcBef>
                <a:spcPts val="0"/>
              </a:spcBef>
              <a:buNone/>
            </a:pPr>
            <a:r>
              <a:rPr lang="ru-RU" sz="2000" dirty="0">
                <a:solidFill>
                  <a:schemeClr val="bg1"/>
                </a:solidFill>
              </a:rPr>
              <a:t>Време у које је гласање завршено се разликује од времена у које је гласачки одбор завршио свој рад и које се уписује у посебну рубрику на крају записника.</a:t>
            </a:r>
            <a:endParaRPr lang="en-US" sz="2000" dirty="0">
              <a:solidFill>
                <a:schemeClr val="bg1"/>
              </a:solidFill>
            </a:endParaRPr>
          </a:p>
          <a:p>
            <a:pPr marL="0" indent="0" algn="just">
              <a:lnSpc>
                <a:spcPct val="100000"/>
              </a:lnSpc>
              <a:spcBef>
                <a:spcPts val="0"/>
              </a:spcBef>
              <a:buNone/>
            </a:pPr>
            <a:endParaRPr lang="ru-RU" sz="1400" dirty="0" smtClean="0">
              <a:solidFill>
                <a:schemeClr val="bg1"/>
              </a:solidFill>
            </a:endParaRPr>
          </a:p>
          <a:p>
            <a:pPr marL="0" indent="0" algn="just">
              <a:lnSpc>
                <a:spcPct val="100000"/>
              </a:lnSpc>
              <a:spcBef>
                <a:spcPts val="0"/>
              </a:spcBef>
              <a:buNone/>
            </a:pPr>
            <a:r>
              <a:rPr lang="ru-RU" sz="2000" dirty="0">
                <a:solidFill>
                  <a:schemeClr val="bg1"/>
                </a:solidFill>
              </a:rPr>
              <a:t>Након уписивања горе наведених података, у записник се </a:t>
            </a:r>
            <a:r>
              <a:rPr lang="ru-RU" sz="2000" b="1" dirty="0">
                <a:solidFill>
                  <a:srgbClr val="FFC000"/>
                </a:solidFill>
              </a:rPr>
              <a:t>ЧИТКО ПРЕПИСУЈУ </a:t>
            </a:r>
            <a:r>
              <a:rPr lang="ru-RU" sz="2000" dirty="0">
                <a:solidFill>
                  <a:schemeClr val="bg1"/>
                </a:solidFill>
              </a:rPr>
              <a:t>резултати гласања из контролног формулара:</a:t>
            </a:r>
            <a:endParaRPr lang="ru-RU" sz="2000" dirty="0" smtClean="0">
              <a:solidFill>
                <a:schemeClr val="bg1"/>
              </a:solidFill>
            </a:endParaRPr>
          </a:p>
          <a:p>
            <a:pPr marL="0" indent="0" algn="just">
              <a:lnSpc>
                <a:spcPct val="100000"/>
              </a:lnSpc>
              <a:spcBef>
                <a:spcPts val="0"/>
              </a:spcBef>
              <a:buNone/>
            </a:pPr>
            <a:endParaRPr lang="en-US" sz="1500" dirty="0">
              <a:solidFill>
                <a:schemeClr val="bg1"/>
              </a:solidFill>
            </a:endParaRPr>
          </a:p>
          <a:p>
            <a:pPr marL="0" indent="401638" algn="just">
              <a:lnSpc>
                <a:spcPct val="100000"/>
              </a:lnSpc>
              <a:spcBef>
                <a:spcPts val="0"/>
              </a:spcBef>
              <a:buNone/>
            </a:pPr>
            <a:r>
              <a:rPr lang="ru-RU" sz="2400" dirty="0" smtClean="0">
                <a:solidFill>
                  <a:schemeClr val="bg1"/>
                </a:solidFill>
              </a:rPr>
              <a:t>1) </a:t>
            </a:r>
            <a:r>
              <a:rPr lang="ru-RU" sz="2400" dirty="0">
                <a:solidFill>
                  <a:schemeClr val="bg1"/>
                </a:solidFill>
              </a:rPr>
              <a:t>укупан </a:t>
            </a:r>
            <a:r>
              <a:rPr lang="ru-RU" sz="2400" b="1" dirty="0">
                <a:solidFill>
                  <a:srgbClr val="FFC000"/>
                </a:solidFill>
                <a:effectLst>
                  <a:outerShdw blurRad="38100" dist="38100" dir="2700000" algn="tl">
                    <a:srgbClr val="000000">
                      <a:alpha val="43137"/>
                    </a:srgbClr>
                  </a:outerShdw>
                </a:effectLst>
              </a:rPr>
              <a:t>број уписаних гласача</a:t>
            </a:r>
            <a:endParaRPr lang="ru-RU" sz="2400" b="1" dirty="0" smtClean="0">
              <a:solidFill>
                <a:srgbClr val="FFC000"/>
              </a:solidFill>
              <a:effectLst>
                <a:outerShdw blurRad="38100" dist="38100" dir="2700000" algn="tl">
                  <a:srgbClr val="000000">
                    <a:alpha val="43137"/>
                  </a:srgbClr>
                </a:outerShdw>
              </a:effectLst>
            </a:endParaRPr>
          </a:p>
          <a:p>
            <a:pPr marL="0" indent="401638" algn="just">
              <a:lnSpc>
                <a:spcPct val="100000"/>
              </a:lnSpc>
              <a:spcBef>
                <a:spcPts val="0"/>
              </a:spcBef>
              <a:buNone/>
            </a:pPr>
            <a:endParaRPr lang="en-US" sz="1500" dirty="0">
              <a:solidFill>
                <a:schemeClr val="bg1"/>
              </a:solidFill>
            </a:endParaRPr>
          </a:p>
          <a:p>
            <a:pPr marL="0" indent="401638" algn="just">
              <a:lnSpc>
                <a:spcPct val="100000"/>
              </a:lnSpc>
              <a:spcBef>
                <a:spcPts val="0"/>
              </a:spcBef>
              <a:buNone/>
            </a:pPr>
            <a:r>
              <a:rPr lang="ru-RU" sz="2400" dirty="0" smtClean="0">
                <a:solidFill>
                  <a:schemeClr val="bg1"/>
                </a:solidFill>
              </a:rPr>
              <a:t>2</a:t>
            </a:r>
            <a:r>
              <a:rPr lang="ru-RU" sz="2400" dirty="0">
                <a:solidFill>
                  <a:schemeClr val="bg1"/>
                </a:solidFill>
              </a:rPr>
              <a:t>) број гласача који су </a:t>
            </a:r>
            <a:r>
              <a:rPr lang="ru-RU" sz="2400" b="1" dirty="0">
                <a:solidFill>
                  <a:srgbClr val="FFC000"/>
                </a:solidFill>
                <a:effectLst>
                  <a:outerShdw blurRad="38100" dist="38100" dir="2700000" algn="tl">
                    <a:srgbClr val="000000">
                      <a:alpha val="43137"/>
                    </a:srgbClr>
                  </a:outerShdw>
                </a:effectLst>
              </a:rPr>
              <a:t>гласали</a:t>
            </a:r>
            <a:endParaRPr lang="ru-RU" sz="2400" b="1" dirty="0" smtClean="0">
              <a:solidFill>
                <a:srgbClr val="FFC000"/>
              </a:solidFill>
              <a:effectLst>
                <a:outerShdw blurRad="38100" dist="38100" dir="2700000" algn="tl">
                  <a:srgbClr val="000000">
                    <a:alpha val="43137"/>
                  </a:srgbClr>
                </a:outerShdw>
              </a:effectLst>
            </a:endParaRPr>
          </a:p>
          <a:p>
            <a:pPr marL="0" indent="401638" algn="just">
              <a:lnSpc>
                <a:spcPct val="100000"/>
              </a:lnSpc>
              <a:spcBef>
                <a:spcPts val="0"/>
              </a:spcBef>
              <a:buNone/>
            </a:pPr>
            <a:endParaRPr lang="en-US" sz="1500" dirty="0" smtClean="0">
              <a:solidFill>
                <a:schemeClr val="bg1"/>
              </a:solidFill>
            </a:endParaRPr>
          </a:p>
          <a:p>
            <a:pPr marL="0" indent="401638" algn="just">
              <a:lnSpc>
                <a:spcPct val="100000"/>
              </a:lnSpc>
              <a:spcBef>
                <a:spcPts val="0"/>
              </a:spcBef>
              <a:buNone/>
            </a:pPr>
            <a:r>
              <a:rPr lang="ru-RU" sz="2400" dirty="0" smtClean="0">
                <a:solidFill>
                  <a:schemeClr val="bg1"/>
                </a:solidFill>
              </a:rPr>
              <a:t>3</a:t>
            </a:r>
            <a:r>
              <a:rPr lang="ru-RU" sz="2400" dirty="0">
                <a:solidFill>
                  <a:schemeClr val="bg1"/>
                </a:solidFill>
              </a:rPr>
              <a:t>) број </a:t>
            </a:r>
            <a:r>
              <a:rPr lang="ru-RU" sz="2400" b="1" dirty="0">
                <a:solidFill>
                  <a:srgbClr val="FFC000"/>
                </a:solidFill>
                <a:effectLst>
                  <a:outerShdw blurRad="38100" dist="38100" dir="2700000" algn="tl">
                    <a:srgbClr val="000000">
                      <a:alpha val="43137"/>
                    </a:srgbClr>
                  </a:outerShdw>
                </a:effectLst>
              </a:rPr>
              <a:t>примљених</a:t>
            </a:r>
            <a:r>
              <a:rPr lang="ru-RU" sz="2400" dirty="0">
                <a:solidFill>
                  <a:schemeClr val="bg1"/>
                </a:solidFill>
              </a:rPr>
              <a:t> гласачких листића</a:t>
            </a:r>
            <a:endParaRPr lang="ru-RU" sz="2400" dirty="0" smtClean="0">
              <a:solidFill>
                <a:schemeClr val="bg1"/>
              </a:solidFill>
            </a:endParaRPr>
          </a:p>
          <a:p>
            <a:pPr marL="0" indent="401638" algn="just">
              <a:lnSpc>
                <a:spcPct val="100000"/>
              </a:lnSpc>
              <a:spcBef>
                <a:spcPts val="0"/>
              </a:spcBef>
              <a:buNone/>
            </a:pPr>
            <a:endParaRPr lang="en-US" sz="1500" dirty="0">
              <a:solidFill>
                <a:schemeClr val="bg1"/>
              </a:solidFill>
            </a:endParaRPr>
          </a:p>
          <a:p>
            <a:pPr marL="0" indent="401638" algn="just">
              <a:lnSpc>
                <a:spcPct val="100000"/>
              </a:lnSpc>
              <a:spcBef>
                <a:spcPts val="0"/>
              </a:spcBef>
              <a:buNone/>
            </a:pPr>
            <a:r>
              <a:rPr lang="ru-RU" sz="2400" dirty="0" smtClean="0">
                <a:solidFill>
                  <a:schemeClr val="bg1"/>
                </a:solidFill>
              </a:rPr>
              <a:t>4</a:t>
            </a:r>
            <a:r>
              <a:rPr lang="ru-RU" sz="2400" dirty="0">
                <a:solidFill>
                  <a:schemeClr val="bg1"/>
                </a:solidFill>
              </a:rPr>
              <a:t>) број </a:t>
            </a:r>
            <a:r>
              <a:rPr lang="ru-RU" sz="2400" b="1" dirty="0">
                <a:solidFill>
                  <a:srgbClr val="FFC000"/>
                </a:solidFill>
                <a:effectLst>
                  <a:outerShdw blurRad="38100" dist="38100" dir="2700000" algn="tl">
                    <a:srgbClr val="000000">
                      <a:alpha val="43137"/>
                    </a:srgbClr>
                  </a:outerShdw>
                </a:effectLst>
              </a:rPr>
              <a:t>неупотребљених</a:t>
            </a:r>
            <a:r>
              <a:rPr lang="ru-RU" sz="2400" dirty="0">
                <a:solidFill>
                  <a:schemeClr val="bg1"/>
                </a:solidFill>
              </a:rPr>
              <a:t> гласачких листића</a:t>
            </a:r>
            <a:endParaRPr lang="ru-RU" sz="2400" dirty="0" smtClean="0">
              <a:solidFill>
                <a:schemeClr val="bg1"/>
              </a:solidFill>
            </a:endParaRPr>
          </a:p>
          <a:p>
            <a:pPr marL="0" indent="401638" algn="just">
              <a:lnSpc>
                <a:spcPct val="100000"/>
              </a:lnSpc>
              <a:spcBef>
                <a:spcPts val="0"/>
              </a:spcBef>
              <a:buNone/>
            </a:pPr>
            <a:endParaRPr lang="ru-RU" sz="1500" dirty="0" smtClean="0">
              <a:solidFill>
                <a:schemeClr val="bg1"/>
              </a:solidFill>
            </a:endParaRPr>
          </a:p>
          <a:p>
            <a:pPr marL="0" indent="401638" algn="just">
              <a:lnSpc>
                <a:spcPct val="100000"/>
              </a:lnSpc>
              <a:spcBef>
                <a:spcPts val="0"/>
              </a:spcBef>
              <a:buNone/>
            </a:pPr>
            <a:r>
              <a:rPr lang="ru-RU" sz="2400" dirty="0" smtClean="0">
                <a:solidFill>
                  <a:schemeClr val="bg1"/>
                </a:solidFill>
              </a:rPr>
              <a:t>5) </a:t>
            </a:r>
            <a:r>
              <a:rPr lang="ru-RU" sz="2400" dirty="0">
                <a:solidFill>
                  <a:schemeClr val="bg1"/>
                </a:solidFill>
              </a:rPr>
              <a:t>број гласачких </a:t>
            </a:r>
            <a:r>
              <a:rPr lang="ru-RU" sz="2400" dirty="0">
                <a:solidFill>
                  <a:srgbClr val="FFC000"/>
                </a:solidFill>
                <a:effectLst>
                  <a:outerShdw blurRad="38100" dist="38100" dir="2700000" algn="tl">
                    <a:srgbClr val="000000">
                      <a:alpha val="43137"/>
                    </a:srgbClr>
                  </a:outerShdw>
                </a:effectLst>
              </a:rPr>
              <a:t>листића</a:t>
            </a:r>
            <a:r>
              <a:rPr lang="ru-RU" sz="2400" b="1" dirty="0">
                <a:solidFill>
                  <a:srgbClr val="FFC000"/>
                </a:solidFill>
                <a:effectLst>
                  <a:outerShdw blurRad="38100" dist="38100" dir="2700000" algn="tl">
                    <a:srgbClr val="000000">
                      <a:alpha val="43137"/>
                    </a:srgbClr>
                  </a:outerShdw>
                </a:effectLst>
              </a:rPr>
              <a:t> у гласачкој </a:t>
            </a:r>
            <a:r>
              <a:rPr lang="ru-RU" sz="2400" b="1" dirty="0" smtClean="0">
                <a:solidFill>
                  <a:srgbClr val="FFC000"/>
                </a:solidFill>
                <a:effectLst>
                  <a:outerShdw blurRad="38100" dist="38100" dir="2700000" algn="tl">
                    <a:srgbClr val="000000">
                      <a:alpha val="43137"/>
                    </a:srgbClr>
                  </a:outerShdw>
                </a:effectLst>
              </a:rPr>
              <a:t>кутији</a:t>
            </a:r>
            <a:endParaRPr lang="en-US" sz="2400" b="1" dirty="0" smtClean="0">
              <a:solidFill>
                <a:srgbClr val="FFC000"/>
              </a:solidFill>
              <a:effectLst>
                <a:outerShdw blurRad="38100" dist="38100" dir="2700000" algn="tl">
                  <a:srgbClr val="000000">
                    <a:alpha val="43137"/>
                  </a:srgbClr>
                </a:outerShdw>
              </a:effectLst>
            </a:endParaRPr>
          </a:p>
          <a:p>
            <a:pPr marL="0" indent="461963" algn="just">
              <a:lnSpc>
                <a:spcPct val="100000"/>
              </a:lnSpc>
              <a:spcBef>
                <a:spcPts val="0"/>
              </a:spcBef>
              <a:buNone/>
            </a:pPr>
            <a:endParaRPr lang="en-US" sz="2400" b="1" dirty="0">
              <a:solidFill>
                <a:srgbClr val="FFC000"/>
              </a:solidFill>
              <a:effectLst>
                <a:outerShdw blurRad="38100" dist="38100" dir="2700000" algn="tl">
                  <a:srgbClr val="000000">
                    <a:alpha val="43137"/>
                  </a:srgbClr>
                </a:outerShdw>
              </a:effectLst>
            </a:endParaRPr>
          </a:p>
          <a:p>
            <a:pPr marL="0" indent="461963" algn="just">
              <a:lnSpc>
                <a:spcPct val="100000"/>
              </a:lnSpc>
              <a:spcBef>
                <a:spcPts val="0"/>
              </a:spcBef>
              <a:buNone/>
            </a:pPr>
            <a:r>
              <a:rPr lang="ru-RU" sz="2400" dirty="0" smtClean="0">
                <a:solidFill>
                  <a:schemeClr val="bg1"/>
                </a:solidFill>
              </a:rPr>
              <a:t>6</a:t>
            </a:r>
            <a:r>
              <a:rPr lang="ru-RU" sz="2400" dirty="0">
                <a:solidFill>
                  <a:schemeClr val="bg1"/>
                </a:solidFill>
              </a:rPr>
              <a:t>) број </a:t>
            </a:r>
            <a:r>
              <a:rPr lang="ru-RU" sz="2400" b="1" dirty="0">
                <a:solidFill>
                  <a:srgbClr val="FFC000"/>
                </a:solidFill>
                <a:effectLst>
                  <a:outerShdw blurRad="38100" dist="38100" dir="2700000" algn="tl">
                    <a:srgbClr val="000000">
                      <a:alpha val="43137"/>
                    </a:srgbClr>
                  </a:outerShdw>
                </a:effectLst>
              </a:rPr>
              <a:t>неважећих</a:t>
            </a:r>
            <a:r>
              <a:rPr lang="ru-RU" sz="2400" dirty="0">
                <a:solidFill>
                  <a:schemeClr val="bg1"/>
                </a:solidFill>
              </a:rPr>
              <a:t> гласачких листића</a:t>
            </a:r>
          </a:p>
          <a:p>
            <a:pPr marL="0" indent="461963" algn="just">
              <a:lnSpc>
                <a:spcPct val="100000"/>
              </a:lnSpc>
              <a:spcBef>
                <a:spcPts val="0"/>
              </a:spcBef>
              <a:buNone/>
            </a:pPr>
            <a:endParaRPr lang="en-US" sz="1500" dirty="0">
              <a:solidFill>
                <a:schemeClr val="bg1"/>
              </a:solidFill>
            </a:endParaRPr>
          </a:p>
          <a:p>
            <a:pPr marL="0" indent="461963" algn="just">
              <a:lnSpc>
                <a:spcPct val="100000"/>
              </a:lnSpc>
              <a:spcBef>
                <a:spcPts val="0"/>
              </a:spcBef>
              <a:buNone/>
            </a:pPr>
            <a:r>
              <a:rPr lang="ru-RU" sz="2400" dirty="0">
                <a:solidFill>
                  <a:schemeClr val="bg1"/>
                </a:solidFill>
              </a:rPr>
              <a:t>7) број </a:t>
            </a:r>
            <a:r>
              <a:rPr lang="ru-RU" sz="2400" b="1" dirty="0">
                <a:solidFill>
                  <a:srgbClr val="FFC000"/>
                </a:solidFill>
                <a:effectLst>
                  <a:outerShdw blurRad="38100" dist="38100" dir="2700000" algn="tl">
                    <a:srgbClr val="000000">
                      <a:alpha val="43137"/>
                    </a:srgbClr>
                  </a:outerShdw>
                </a:effectLst>
              </a:rPr>
              <a:t>важећих</a:t>
            </a:r>
            <a:r>
              <a:rPr lang="ru-RU" sz="2400" dirty="0">
                <a:solidFill>
                  <a:schemeClr val="bg1"/>
                </a:solidFill>
              </a:rPr>
              <a:t> гласачких листића</a:t>
            </a:r>
          </a:p>
          <a:p>
            <a:pPr marL="0" indent="461963" algn="just">
              <a:lnSpc>
                <a:spcPct val="100000"/>
              </a:lnSpc>
              <a:spcBef>
                <a:spcPts val="0"/>
              </a:spcBef>
              <a:buNone/>
            </a:pPr>
            <a:endParaRPr lang="en-US" sz="1500" dirty="0">
              <a:solidFill>
                <a:schemeClr val="bg1"/>
              </a:solidFill>
            </a:endParaRPr>
          </a:p>
          <a:p>
            <a:pPr marL="0" indent="461963" algn="just">
              <a:lnSpc>
                <a:spcPct val="100000"/>
              </a:lnSpc>
              <a:spcBef>
                <a:spcPts val="0"/>
              </a:spcBef>
              <a:buNone/>
            </a:pPr>
            <a:r>
              <a:rPr lang="ru-RU" sz="2400" dirty="0">
                <a:solidFill>
                  <a:schemeClr val="bg1"/>
                </a:solidFill>
              </a:rPr>
              <a:t>8) </a:t>
            </a:r>
            <a:r>
              <a:rPr lang="ru-RU" sz="2400" b="1" dirty="0">
                <a:solidFill>
                  <a:srgbClr val="FFC000"/>
                </a:solidFill>
                <a:effectLst>
                  <a:outerShdw blurRad="38100" dist="38100" dir="2700000" algn="tl">
                    <a:srgbClr val="000000">
                      <a:alpha val="43137"/>
                    </a:srgbClr>
                  </a:outerShdw>
                </a:effectLst>
              </a:rPr>
              <a:t>број гласова који је добио сваки од оба понуђена одговора</a:t>
            </a:r>
            <a:endParaRPr lang="en-US" sz="2400" b="1" dirty="0">
              <a:solidFill>
                <a:srgbClr val="FFC000"/>
              </a:solidFill>
              <a:effectLst>
                <a:outerShdw blurRad="38100" dist="38100" dir="2700000" algn="tl">
                  <a:srgbClr val="000000">
                    <a:alpha val="43137"/>
                  </a:srgbClr>
                </a:outerShdw>
              </a:effectLst>
            </a:endParaRPr>
          </a:p>
          <a:p>
            <a:pPr marL="0" indent="401638" algn="just">
              <a:lnSpc>
                <a:spcPct val="100000"/>
              </a:lnSpc>
              <a:spcBef>
                <a:spcPts val="0"/>
              </a:spcBef>
              <a:buNone/>
            </a:pPr>
            <a:endParaRPr lang="en-US" sz="2400" b="1" dirty="0" smtClean="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735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1000"/>
                                        <p:tgtEl>
                                          <p:spTgt spid="3">
                                            <p:txEl>
                                              <p:pRg st="3" end="3"/>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1000"/>
                                        <p:tgtEl>
                                          <p:spTgt spid="3">
                                            <p:txEl>
                                              <p:pRg st="5" end="5"/>
                                            </p:txEl>
                                          </p:spTgt>
                                        </p:tgtEl>
                                      </p:cBhvr>
                                    </p:animEffect>
                                  </p:childTnLst>
                                </p:cTn>
                              </p:par>
                            </p:childTnLst>
                          </p:cTn>
                        </p:par>
                        <p:par>
                          <p:cTn id="16" fill="hold">
                            <p:stCondLst>
                              <p:cond delay="3000"/>
                            </p:stCondLst>
                            <p:childTnLst>
                              <p:par>
                                <p:cTn id="17" presetID="10" presetClass="entr" presetSubtype="0" fill="hold" nodeType="afterEffect">
                                  <p:stCondLst>
                                    <p:cond delay="25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1000"/>
                                        <p:tgtEl>
                                          <p:spTgt spid="3">
                                            <p:txEl>
                                              <p:pRg st="7" end="7"/>
                                            </p:txEl>
                                          </p:spTgt>
                                        </p:tgtEl>
                                      </p:cBhvr>
                                    </p:animEffect>
                                  </p:childTnLst>
                                </p:cTn>
                              </p:par>
                            </p:childTnLst>
                          </p:cTn>
                        </p:par>
                        <p:par>
                          <p:cTn id="20" fill="hold">
                            <p:stCondLst>
                              <p:cond delay="4250"/>
                            </p:stCondLst>
                            <p:childTnLst>
                              <p:par>
                                <p:cTn id="21" presetID="10" presetClass="entr" presetSubtype="0" fill="hold" nodeType="afterEffect">
                                  <p:stCondLst>
                                    <p:cond delay="25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fade">
                                      <p:cBhvr>
                                        <p:cTn id="23" dur="1000"/>
                                        <p:tgtEl>
                                          <p:spTgt spid="3">
                                            <p:txEl>
                                              <p:pRg st="9" end="9"/>
                                            </p:txEl>
                                          </p:spTgt>
                                        </p:tgtEl>
                                      </p:cBhvr>
                                    </p:animEffect>
                                  </p:childTnLst>
                                </p:cTn>
                              </p:par>
                            </p:childTnLst>
                          </p:cTn>
                        </p:par>
                        <p:par>
                          <p:cTn id="24" fill="hold">
                            <p:stCondLst>
                              <p:cond delay="5500"/>
                            </p:stCondLst>
                            <p:childTnLst>
                              <p:par>
                                <p:cTn id="25" presetID="10" presetClass="entr" presetSubtype="0" fill="hold" nodeType="afterEffect">
                                  <p:stCondLst>
                                    <p:cond delay="25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fade">
                                      <p:cBhvr>
                                        <p:cTn id="27" dur="1000"/>
                                        <p:tgtEl>
                                          <p:spTgt spid="3">
                                            <p:txEl>
                                              <p:pRg st="11" end="11"/>
                                            </p:txEl>
                                          </p:spTgt>
                                        </p:tgtEl>
                                      </p:cBhvr>
                                    </p:animEffect>
                                  </p:childTnLst>
                                </p:cTn>
                              </p:par>
                            </p:childTnLst>
                          </p:cTn>
                        </p:par>
                        <p:par>
                          <p:cTn id="28" fill="hold">
                            <p:stCondLst>
                              <p:cond delay="6750"/>
                            </p:stCondLst>
                            <p:childTnLst>
                              <p:par>
                                <p:cTn id="29" presetID="10" presetClass="entr" presetSubtype="0" fill="hold" nodeType="afterEffect">
                                  <p:stCondLst>
                                    <p:cond delay="250"/>
                                  </p:stCondLst>
                                  <p:childTnLst>
                                    <p:set>
                                      <p:cBhvr>
                                        <p:cTn id="30" dur="1" fill="hold">
                                          <p:stCondLst>
                                            <p:cond delay="0"/>
                                          </p:stCondLst>
                                        </p:cTn>
                                        <p:tgtEl>
                                          <p:spTgt spid="3">
                                            <p:txEl>
                                              <p:pRg st="13" end="13"/>
                                            </p:txEl>
                                          </p:spTgt>
                                        </p:tgtEl>
                                        <p:attrNameLst>
                                          <p:attrName>style.visibility</p:attrName>
                                        </p:attrNameLst>
                                      </p:cBhvr>
                                      <p:to>
                                        <p:strVal val="visible"/>
                                      </p:to>
                                    </p:set>
                                    <p:animEffect transition="in" filter="fade">
                                      <p:cBhvr>
                                        <p:cTn id="31" dur="1000"/>
                                        <p:tgtEl>
                                          <p:spTgt spid="3">
                                            <p:txEl>
                                              <p:pRg st="13" end="13"/>
                                            </p:txEl>
                                          </p:spTgt>
                                        </p:tgtEl>
                                      </p:cBhvr>
                                    </p:animEffect>
                                  </p:childTnLst>
                                </p:cTn>
                              </p:par>
                            </p:childTnLst>
                          </p:cTn>
                        </p:par>
                        <p:par>
                          <p:cTn id="32" fill="hold">
                            <p:stCondLst>
                              <p:cond delay="8000"/>
                            </p:stCondLst>
                            <p:childTnLst>
                              <p:par>
                                <p:cTn id="33" presetID="10" presetClass="entr" presetSubtype="0" fill="hold" nodeType="afterEffect">
                                  <p:stCondLst>
                                    <p:cond delay="250"/>
                                  </p:stCondLst>
                                  <p:childTnLst>
                                    <p:set>
                                      <p:cBhvr>
                                        <p:cTn id="34" dur="1" fill="hold">
                                          <p:stCondLst>
                                            <p:cond delay="0"/>
                                          </p:stCondLst>
                                        </p:cTn>
                                        <p:tgtEl>
                                          <p:spTgt spid="3">
                                            <p:txEl>
                                              <p:pRg st="15" end="15"/>
                                            </p:txEl>
                                          </p:spTgt>
                                        </p:tgtEl>
                                        <p:attrNameLst>
                                          <p:attrName>style.visibility</p:attrName>
                                        </p:attrNameLst>
                                      </p:cBhvr>
                                      <p:to>
                                        <p:strVal val="visible"/>
                                      </p:to>
                                    </p:set>
                                    <p:animEffect transition="in" filter="fade">
                                      <p:cBhvr>
                                        <p:cTn id="35" dur="1000"/>
                                        <p:tgtEl>
                                          <p:spTgt spid="3">
                                            <p:txEl>
                                              <p:pRg st="15" end="15"/>
                                            </p:txEl>
                                          </p:spTgt>
                                        </p:tgtEl>
                                      </p:cBhvr>
                                    </p:animEffect>
                                  </p:childTnLst>
                                </p:cTn>
                              </p:par>
                            </p:childTnLst>
                          </p:cTn>
                        </p:par>
                        <p:par>
                          <p:cTn id="36" fill="hold">
                            <p:stCondLst>
                              <p:cond delay="9250"/>
                            </p:stCondLst>
                            <p:childTnLst>
                              <p:par>
                                <p:cTn id="37" presetID="10" presetClass="entr" presetSubtype="0" fill="hold" nodeType="afterEffect">
                                  <p:stCondLst>
                                    <p:cond delay="250"/>
                                  </p:stCondLst>
                                  <p:childTnLst>
                                    <p:set>
                                      <p:cBhvr>
                                        <p:cTn id="38" dur="1" fill="hold">
                                          <p:stCondLst>
                                            <p:cond delay="0"/>
                                          </p:stCondLst>
                                        </p:cTn>
                                        <p:tgtEl>
                                          <p:spTgt spid="3">
                                            <p:txEl>
                                              <p:pRg st="17" end="17"/>
                                            </p:txEl>
                                          </p:spTgt>
                                        </p:tgtEl>
                                        <p:attrNameLst>
                                          <p:attrName>style.visibility</p:attrName>
                                        </p:attrNameLst>
                                      </p:cBhvr>
                                      <p:to>
                                        <p:strVal val="visible"/>
                                      </p:to>
                                    </p:set>
                                    <p:animEffect transition="in" filter="fade">
                                      <p:cBhvr>
                                        <p:cTn id="39" dur="1000"/>
                                        <p:tgtEl>
                                          <p:spTgt spid="3">
                                            <p:txEl>
                                              <p:pRg st="17" end="17"/>
                                            </p:txEl>
                                          </p:spTgt>
                                        </p:tgtEl>
                                      </p:cBhvr>
                                    </p:animEffect>
                                  </p:childTnLst>
                                </p:cTn>
                              </p:par>
                            </p:childTnLst>
                          </p:cTn>
                        </p:par>
                        <p:par>
                          <p:cTn id="40" fill="hold">
                            <p:stCondLst>
                              <p:cond delay="10500"/>
                            </p:stCondLst>
                            <p:childTnLst>
                              <p:par>
                                <p:cTn id="41" presetID="10" presetClass="entr" presetSubtype="0" fill="hold" nodeType="afterEffect">
                                  <p:stCondLst>
                                    <p:cond delay="250"/>
                                  </p:stCondLst>
                                  <p:childTnLst>
                                    <p:set>
                                      <p:cBhvr>
                                        <p:cTn id="42" dur="1" fill="hold">
                                          <p:stCondLst>
                                            <p:cond delay="0"/>
                                          </p:stCondLst>
                                        </p:cTn>
                                        <p:tgtEl>
                                          <p:spTgt spid="3">
                                            <p:txEl>
                                              <p:pRg st="19" end="19"/>
                                            </p:txEl>
                                          </p:spTgt>
                                        </p:tgtEl>
                                        <p:attrNameLst>
                                          <p:attrName>style.visibility</p:attrName>
                                        </p:attrNameLst>
                                      </p:cBhvr>
                                      <p:to>
                                        <p:strVal val="visible"/>
                                      </p:to>
                                    </p:set>
                                    <p:animEffect transition="in" filter="fade">
                                      <p:cBhvr>
                                        <p:cTn id="43" dur="1000"/>
                                        <p:tgtEl>
                                          <p:spTgt spid="3">
                                            <p:txEl>
                                              <p:pRg st="19" end="19"/>
                                            </p:txEl>
                                          </p:spTgt>
                                        </p:tgtEl>
                                      </p:cBhvr>
                                    </p:animEffect>
                                  </p:childTnLst>
                                </p:cTn>
                              </p:par>
                            </p:childTnLst>
                          </p:cTn>
                        </p:par>
                        <p:par>
                          <p:cTn id="44" fill="hold">
                            <p:stCondLst>
                              <p:cond delay="11750"/>
                            </p:stCondLst>
                            <p:childTnLst>
                              <p:par>
                                <p:cTn id="45" presetID="10" presetClass="entr" presetSubtype="0" fill="hold" nodeType="afterEffect">
                                  <p:stCondLst>
                                    <p:cond delay="250"/>
                                  </p:stCondLst>
                                  <p:childTnLst>
                                    <p:set>
                                      <p:cBhvr>
                                        <p:cTn id="46" dur="1" fill="hold">
                                          <p:stCondLst>
                                            <p:cond delay="0"/>
                                          </p:stCondLst>
                                        </p:cTn>
                                        <p:tgtEl>
                                          <p:spTgt spid="3">
                                            <p:txEl>
                                              <p:pRg st="21" end="21"/>
                                            </p:txEl>
                                          </p:spTgt>
                                        </p:tgtEl>
                                        <p:attrNameLst>
                                          <p:attrName>style.visibility</p:attrName>
                                        </p:attrNameLst>
                                      </p:cBhvr>
                                      <p:to>
                                        <p:strVal val="visible"/>
                                      </p:to>
                                    </p:set>
                                    <p:animEffect transition="in" filter="fade">
                                      <p:cBhvr>
                                        <p:cTn id="47" dur="1000"/>
                                        <p:tgtEl>
                                          <p:spTgt spid="3">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736" y="196552"/>
            <a:ext cx="11468456" cy="6520441"/>
          </a:xfrm>
        </p:spPr>
        <p:txBody>
          <a:bodyPr>
            <a:normAutofit/>
          </a:bodyPr>
          <a:lstStyle/>
          <a:p>
            <a:pPr marL="0" indent="0" algn="just">
              <a:lnSpc>
                <a:spcPct val="100000"/>
              </a:lnSpc>
              <a:spcBef>
                <a:spcPts val="0"/>
              </a:spcBef>
              <a:buNone/>
            </a:pPr>
            <a:endParaRPr lang="ru-RU" sz="1500" dirty="0" smtClean="0">
              <a:solidFill>
                <a:schemeClr val="bg1"/>
              </a:solidFill>
            </a:endParaRPr>
          </a:p>
          <a:p>
            <a:pPr marL="0" indent="0" algn="just">
              <a:lnSpc>
                <a:spcPct val="100000"/>
              </a:lnSpc>
              <a:spcBef>
                <a:spcPts val="0"/>
              </a:spcBef>
              <a:buNone/>
            </a:pPr>
            <a:endParaRPr lang="ru-RU" sz="1500" dirty="0">
              <a:solidFill>
                <a:schemeClr val="bg1"/>
              </a:solidFill>
            </a:endParaRPr>
          </a:p>
          <a:p>
            <a:pPr marL="0" indent="0" algn="just">
              <a:lnSpc>
                <a:spcPct val="100000"/>
              </a:lnSpc>
              <a:spcBef>
                <a:spcPts val="0"/>
              </a:spcBef>
              <a:buNone/>
            </a:pPr>
            <a:endParaRPr lang="sr-Cyrl-RS" sz="2400" b="1" dirty="0" smtClean="0">
              <a:solidFill>
                <a:schemeClr val="bg1"/>
              </a:solidFill>
            </a:endParaRPr>
          </a:p>
          <a:p>
            <a:pPr marL="0" indent="0" algn="just">
              <a:lnSpc>
                <a:spcPct val="100000"/>
              </a:lnSpc>
              <a:spcBef>
                <a:spcPts val="0"/>
              </a:spcBef>
              <a:buNone/>
            </a:pPr>
            <a:endParaRPr lang="sr-Cyrl-RS" sz="2400" b="1" dirty="0" smtClean="0">
              <a:solidFill>
                <a:schemeClr val="bg1"/>
              </a:solidFill>
            </a:endParaRPr>
          </a:p>
          <a:p>
            <a:pPr marL="0" indent="0" algn="just">
              <a:lnSpc>
                <a:spcPct val="100000"/>
              </a:lnSpc>
              <a:spcBef>
                <a:spcPts val="0"/>
              </a:spcBef>
              <a:buNone/>
            </a:pPr>
            <a:r>
              <a:rPr lang="sr-Cyrl-RS" sz="2400" b="1" dirty="0" smtClean="0">
                <a:solidFill>
                  <a:schemeClr val="bg1"/>
                </a:solidFill>
              </a:rPr>
              <a:t>НАПОМЕНА:</a:t>
            </a:r>
            <a:endParaRPr lang="en-US" sz="2400" b="1" dirty="0" smtClean="0">
              <a:solidFill>
                <a:schemeClr val="bg1"/>
              </a:solidFill>
            </a:endParaRPr>
          </a:p>
          <a:p>
            <a:pPr marL="0" indent="0" algn="just">
              <a:lnSpc>
                <a:spcPct val="100000"/>
              </a:lnSpc>
              <a:spcBef>
                <a:spcPts val="0"/>
              </a:spcBef>
              <a:buNone/>
            </a:pPr>
            <a:endParaRPr lang="en-US" sz="2400" dirty="0">
              <a:solidFill>
                <a:schemeClr val="bg1"/>
              </a:solidFill>
            </a:endParaRPr>
          </a:p>
          <a:p>
            <a:pPr marL="0" indent="0" algn="just">
              <a:lnSpc>
                <a:spcPct val="100000"/>
              </a:lnSpc>
              <a:spcBef>
                <a:spcPts val="0"/>
              </a:spcBef>
              <a:buNone/>
            </a:pPr>
            <a:r>
              <a:rPr lang="ru-RU" sz="2400" dirty="0">
                <a:solidFill>
                  <a:schemeClr val="bg1"/>
                </a:solidFill>
              </a:rPr>
              <a:t>Код уписивања резултата гласања, ниједна рубрика не треба да остане непопуњена. То значи да нпр. ако неки од понуђених одговора не добије ниједан глас, </a:t>
            </a:r>
            <a:r>
              <a:rPr lang="ru-RU" sz="2400" dirty="0">
                <a:solidFill>
                  <a:srgbClr val="FFC000"/>
                </a:solidFill>
              </a:rPr>
              <a:t>рубрика</a:t>
            </a:r>
            <a:r>
              <a:rPr lang="ru-RU" sz="2400" dirty="0">
                <a:solidFill>
                  <a:schemeClr val="bg1"/>
                </a:solidFill>
              </a:rPr>
              <a:t> која се односи на број гласова датих за тај понуђени одговор </a:t>
            </a:r>
            <a:r>
              <a:rPr lang="ru-RU" sz="2400" b="1" dirty="0">
                <a:solidFill>
                  <a:srgbClr val="FFC000"/>
                </a:solidFill>
                <a:effectLst>
                  <a:outerShdw blurRad="38100" dist="38100" dir="2700000" algn="tl">
                    <a:srgbClr val="000000">
                      <a:alpha val="43137"/>
                    </a:srgbClr>
                  </a:outerShdw>
                </a:effectLst>
              </a:rPr>
              <a:t>не треба да остане празна</a:t>
            </a:r>
            <a:r>
              <a:rPr lang="ru-RU" sz="2400" dirty="0">
                <a:solidFill>
                  <a:schemeClr val="bg1"/>
                </a:solidFill>
              </a:rPr>
              <a:t>, већ у њу </a:t>
            </a:r>
            <a:r>
              <a:rPr lang="ru-RU" sz="2400" b="1" dirty="0">
                <a:solidFill>
                  <a:srgbClr val="FFC000"/>
                </a:solidFill>
                <a:effectLst>
                  <a:outerShdw blurRad="38100" dist="38100" dir="2700000" algn="tl">
                    <a:srgbClr val="000000">
                      <a:alpha val="43137"/>
                    </a:srgbClr>
                  </a:outerShdw>
                </a:effectLst>
              </a:rPr>
              <a:t>треба уписати или нулу („0“) или повлаку </a:t>
            </a:r>
            <a:r>
              <a:rPr lang="ru-RU" sz="2400" b="1" dirty="0" smtClean="0">
                <a:solidFill>
                  <a:srgbClr val="FFC000"/>
                </a:solidFill>
                <a:effectLst>
                  <a:outerShdw blurRad="38100" dist="38100" dir="2700000" algn="tl">
                    <a:srgbClr val="000000">
                      <a:alpha val="43137"/>
                    </a:srgbClr>
                  </a:outerShdw>
                </a:effectLst>
              </a:rPr>
              <a:t>(„-“)</a:t>
            </a:r>
            <a:endParaRPr lang="en-US" sz="24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9389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Effect transition="in" filter="fade">
                                      <p:cBhvr>
                                        <p:cTn id="1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561" y="435836"/>
            <a:ext cx="11297540" cy="6118788"/>
          </a:xfrm>
        </p:spPr>
        <p:txBody>
          <a:bodyPr>
            <a:normAutofit/>
          </a:bodyPr>
          <a:lstStyle/>
          <a:p>
            <a:pPr marL="0" indent="0" algn="just">
              <a:lnSpc>
                <a:spcPct val="100000"/>
              </a:lnSpc>
              <a:spcBef>
                <a:spcPts val="0"/>
              </a:spcBef>
              <a:buNone/>
            </a:pPr>
            <a:endParaRPr lang="ru-RU" sz="2400" b="1" dirty="0" smtClean="0">
              <a:solidFill>
                <a:schemeClr val="bg1"/>
              </a:solidFill>
            </a:endParaRPr>
          </a:p>
          <a:p>
            <a:pPr marL="0" indent="0" algn="just">
              <a:lnSpc>
                <a:spcPct val="100000"/>
              </a:lnSpc>
              <a:spcBef>
                <a:spcPts val="0"/>
              </a:spcBef>
              <a:buNone/>
            </a:pPr>
            <a:endParaRPr lang="ru-RU" sz="2400" b="1" dirty="0" smtClean="0">
              <a:solidFill>
                <a:schemeClr val="bg1"/>
              </a:solidFill>
            </a:endParaRPr>
          </a:p>
          <a:p>
            <a:pPr marL="0" indent="0" algn="just">
              <a:lnSpc>
                <a:spcPct val="100000"/>
              </a:lnSpc>
              <a:spcBef>
                <a:spcPts val="0"/>
              </a:spcBef>
              <a:buNone/>
            </a:pPr>
            <a:endParaRPr lang="ru-RU" sz="2400" b="1" dirty="0">
              <a:solidFill>
                <a:schemeClr val="bg1"/>
              </a:solidFill>
            </a:endParaRPr>
          </a:p>
          <a:p>
            <a:pPr marL="0" indent="0" algn="just">
              <a:lnSpc>
                <a:spcPct val="100000"/>
              </a:lnSpc>
              <a:spcBef>
                <a:spcPts val="0"/>
              </a:spcBef>
              <a:buNone/>
            </a:pPr>
            <a:r>
              <a:rPr lang="ru-RU" sz="2400" b="1" dirty="0" smtClean="0">
                <a:solidFill>
                  <a:schemeClr val="bg1"/>
                </a:solidFill>
              </a:rPr>
              <a:t>БИТНА </a:t>
            </a:r>
            <a:r>
              <a:rPr lang="sr-Cyrl-RS" sz="2400" b="1" dirty="0">
                <a:solidFill>
                  <a:schemeClr val="bg1"/>
                </a:solidFill>
              </a:rPr>
              <a:t>НАПОМЕНА</a:t>
            </a:r>
            <a:r>
              <a:rPr lang="sr-Cyrl-RS" sz="2400" b="1" dirty="0" smtClean="0">
                <a:solidFill>
                  <a:schemeClr val="bg1"/>
                </a:solidFill>
              </a:rPr>
              <a:t>:</a:t>
            </a:r>
            <a:endParaRPr lang="en-US" sz="2400" b="1" dirty="0" smtClean="0">
              <a:solidFill>
                <a:schemeClr val="bg1"/>
              </a:solidFill>
            </a:endParaRPr>
          </a:p>
          <a:p>
            <a:pPr marL="0" indent="0" algn="just">
              <a:lnSpc>
                <a:spcPct val="100000"/>
              </a:lnSpc>
              <a:spcBef>
                <a:spcPts val="0"/>
              </a:spcBef>
              <a:buNone/>
            </a:pPr>
            <a:endParaRPr lang="en-US" sz="2400" dirty="0">
              <a:solidFill>
                <a:schemeClr val="bg1"/>
              </a:solidFill>
            </a:endParaRPr>
          </a:p>
          <a:p>
            <a:pPr marL="0" indent="0" algn="just">
              <a:lnSpc>
                <a:spcPct val="100000"/>
              </a:lnSpc>
              <a:spcBef>
                <a:spcPts val="0"/>
              </a:spcBef>
              <a:buNone/>
            </a:pPr>
            <a:r>
              <a:rPr lang="ru-RU" sz="2400" b="1" dirty="0">
                <a:solidFill>
                  <a:srgbClr val="FFC000"/>
                </a:solidFill>
                <a:effectLst>
                  <a:outerShdw blurRad="38100" dist="38100" dir="2700000" algn="tl">
                    <a:srgbClr val="000000">
                      <a:alpha val="43137"/>
                    </a:srgbClr>
                  </a:outerShdw>
                </a:effectLst>
              </a:rPr>
              <a:t>Подаци о догађајима од значаја за гласање</a:t>
            </a:r>
            <a:r>
              <a:rPr lang="ru-RU" sz="2400" dirty="0">
                <a:solidFill>
                  <a:schemeClr val="bg1"/>
                </a:solidFill>
              </a:rPr>
              <a:t>, </a:t>
            </a:r>
            <a:r>
              <a:rPr lang="ru-RU" sz="2400" dirty="0">
                <a:solidFill>
                  <a:srgbClr val="FFC000"/>
                </a:solidFill>
                <a:effectLst>
                  <a:outerShdw blurRad="38100" dist="38100" dir="2700000" algn="tl">
                    <a:srgbClr val="000000">
                      <a:alpha val="43137"/>
                    </a:srgbClr>
                  </a:outerShdw>
                </a:effectLst>
              </a:rPr>
              <a:t>присуство посматрача </a:t>
            </a:r>
            <a:r>
              <a:rPr lang="ru-RU" sz="2400" dirty="0">
                <a:solidFill>
                  <a:schemeClr val="bg1"/>
                </a:solidFill>
              </a:rPr>
              <a:t>на гласачком месту и </a:t>
            </a:r>
            <a:r>
              <a:rPr lang="ru-RU" sz="2400" dirty="0">
                <a:solidFill>
                  <a:srgbClr val="FFC000"/>
                </a:solidFill>
                <a:effectLst>
                  <a:outerShdw blurRad="38100" dist="38100" dir="2700000" algn="tl">
                    <a:srgbClr val="000000">
                      <a:alpha val="43137"/>
                    </a:srgbClr>
                  </a:outerShdw>
                </a:effectLst>
              </a:rPr>
              <a:t>примедбе чланова гласачког одбора </a:t>
            </a:r>
            <a:r>
              <a:rPr lang="ru-RU" sz="2400" dirty="0">
                <a:solidFill>
                  <a:schemeClr val="bg1"/>
                </a:solidFill>
              </a:rPr>
              <a:t>се у записник </a:t>
            </a:r>
            <a:r>
              <a:rPr lang="ru-RU" sz="2400" dirty="0">
                <a:solidFill>
                  <a:srgbClr val="FFC000"/>
                </a:solidFill>
              </a:rPr>
              <a:t>могу уносити током целог дана</a:t>
            </a:r>
            <a:r>
              <a:rPr lang="ru-RU" sz="2400" dirty="0">
                <a:solidFill>
                  <a:schemeClr val="bg1"/>
                </a:solidFill>
              </a:rPr>
              <a:t>, односно чим се за тим укаже потреба. Пошто се заврши уписивање резултата гласања у записник, гласачки одбор треба да провери да ли су у записник унети и сви горе наведени подаци, те да, ако је пропустио, унесе нпр. догађаје од значаја за гласање, присутне посматраче или примедбе чланова гласачког одбора.</a:t>
            </a:r>
            <a:endParaRPr lang="ru-RU" sz="2400" dirty="0" smtClean="0">
              <a:solidFill>
                <a:schemeClr val="bg1"/>
              </a:solidFill>
            </a:endParaRPr>
          </a:p>
          <a:p>
            <a:pPr marL="0" indent="0" algn="just">
              <a:lnSpc>
                <a:spcPct val="100000"/>
              </a:lnSpc>
              <a:spcBef>
                <a:spcPts val="0"/>
              </a:spcBef>
              <a:buNone/>
            </a:pPr>
            <a:endParaRPr lang="sr-Cyrl-RS" sz="2400" dirty="0" smtClean="0">
              <a:solidFill>
                <a:schemeClr val="bg1"/>
              </a:solidFill>
            </a:endParaRPr>
          </a:p>
        </p:txBody>
      </p:sp>
    </p:spTree>
    <p:extLst>
      <p:ext uri="{BB962C8B-B14F-4D97-AF65-F5344CB8AC3E}">
        <p14:creationId xmlns:p14="http://schemas.microsoft.com/office/powerpoint/2010/main" val="102213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fade">
                                      <p:cBhvr>
                                        <p:cTn id="1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827" y="179462"/>
            <a:ext cx="11690647" cy="6469166"/>
          </a:xfrm>
        </p:spPr>
        <p:txBody>
          <a:bodyPr>
            <a:normAutofit/>
          </a:bodyPr>
          <a:lstStyle/>
          <a:p>
            <a:pPr marL="0" indent="0" algn="just">
              <a:lnSpc>
                <a:spcPct val="100000"/>
              </a:lnSpc>
              <a:spcBef>
                <a:spcPts val="0"/>
              </a:spcBef>
              <a:buNone/>
            </a:pPr>
            <a:endParaRPr lang="sr-Cyrl-RS" sz="2400" b="1" dirty="0" smtClean="0">
              <a:solidFill>
                <a:schemeClr val="bg1"/>
              </a:solidFill>
            </a:endParaRPr>
          </a:p>
          <a:p>
            <a:pPr marL="0" indent="0" algn="just">
              <a:lnSpc>
                <a:spcPct val="100000"/>
              </a:lnSpc>
              <a:spcBef>
                <a:spcPts val="0"/>
              </a:spcBef>
              <a:buNone/>
            </a:pPr>
            <a:endParaRPr lang="sr-Cyrl-RS" sz="2400" b="1" dirty="0">
              <a:solidFill>
                <a:schemeClr val="bg1"/>
              </a:solidFill>
            </a:endParaRPr>
          </a:p>
          <a:p>
            <a:pPr marL="0" indent="0" algn="just">
              <a:lnSpc>
                <a:spcPct val="100000"/>
              </a:lnSpc>
              <a:spcBef>
                <a:spcPts val="0"/>
              </a:spcBef>
              <a:buNone/>
            </a:pPr>
            <a:endParaRPr lang="sr-Cyrl-RS" sz="2400" b="1" dirty="0" smtClean="0">
              <a:solidFill>
                <a:schemeClr val="bg1"/>
              </a:solidFill>
            </a:endParaRPr>
          </a:p>
          <a:p>
            <a:pPr marL="0" indent="0" algn="just">
              <a:lnSpc>
                <a:spcPct val="100000"/>
              </a:lnSpc>
              <a:spcBef>
                <a:spcPts val="0"/>
              </a:spcBef>
              <a:buNone/>
            </a:pPr>
            <a:endParaRPr lang="sr-Cyrl-RS" sz="2400" b="1" dirty="0">
              <a:solidFill>
                <a:schemeClr val="bg1"/>
              </a:solidFill>
            </a:endParaRPr>
          </a:p>
          <a:p>
            <a:pPr marL="0" indent="0" algn="just">
              <a:lnSpc>
                <a:spcPct val="100000"/>
              </a:lnSpc>
              <a:spcBef>
                <a:spcPts val="0"/>
              </a:spcBef>
              <a:buNone/>
            </a:pPr>
            <a:endParaRPr lang="sr-Cyrl-RS" sz="2400" b="1" dirty="0">
              <a:solidFill>
                <a:schemeClr val="bg1"/>
              </a:solidFill>
            </a:endParaRPr>
          </a:p>
          <a:p>
            <a:pPr marL="0" indent="0" algn="just">
              <a:lnSpc>
                <a:spcPct val="100000"/>
              </a:lnSpc>
              <a:spcBef>
                <a:spcPts val="0"/>
              </a:spcBef>
              <a:buNone/>
            </a:pPr>
            <a:r>
              <a:rPr lang="sr-Cyrl-RS" sz="2400" b="1" dirty="0">
                <a:solidFill>
                  <a:schemeClr val="bg1"/>
                </a:solidFill>
              </a:rPr>
              <a:t>! ОБРАТИТИ ПАЖЊУ</a:t>
            </a:r>
            <a:r>
              <a:rPr lang="sr-Cyrl-RS" sz="2400" b="1" dirty="0" smtClean="0">
                <a:solidFill>
                  <a:schemeClr val="bg1"/>
                </a:solidFill>
              </a:rPr>
              <a:t>:</a:t>
            </a:r>
            <a:endParaRPr lang="en-US" sz="2400" b="1" dirty="0" smtClean="0">
              <a:solidFill>
                <a:schemeClr val="bg1"/>
              </a:solidFill>
            </a:endParaRPr>
          </a:p>
          <a:p>
            <a:pPr marL="0" indent="0" algn="just">
              <a:lnSpc>
                <a:spcPct val="100000"/>
              </a:lnSpc>
              <a:spcBef>
                <a:spcPts val="0"/>
              </a:spcBef>
              <a:buNone/>
            </a:pPr>
            <a:endParaRPr lang="en-US" sz="2400" dirty="0">
              <a:solidFill>
                <a:schemeClr val="bg1"/>
              </a:solidFill>
            </a:endParaRPr>
          </a:p>
          <a:p>
            <a:pPr marL="0" indent="0" algn="just">
              <a:lnSpc>
                <a:spcPct val="100000"/>
              </a:lnSpc>
              <a:spcBef>
                <a:spcPts val="0"/>
              </a:spcBef>
              <a:buNone/>
            </a:pPr>
            <a:r>
              <a:rPr lang="ru-RU" sz="2400" dirty="0">
                <a:solidFill>
                  <a:schemeClr val="bg1"/>
                </a:solidFill>
              </a:rPr>
              <a:t>Уколико се неки податак погрешно упише у записник, он се не сме преправљати, већ се </a:t>
            </a:r>
            <a:r>
              <a:rPr lang="ru-RU" sz="2400" b="1" dirty="0">
                <a:solidFill>
                  <a:srgbClr val="FFC000"/>
                </a:solidFill>
                <a:effectLst>
                  <a:outerShdw blurRad="38100" dist="38100" dir="2700000" algn="tl">
                    <a:srgbClr val="000000">
                      <a:alpha val="43137"/>
                    </a:srgbClr>
                  </a:outerShdw>
                </a:effectLst>
              </a:rPr>
              <a:t>грешка исправља тако што се тај </a:t>
            </a:r>
            <a:r>
              <a:rPr lang="ru-RU" sz="3200" b="1" dirty="0">
                <a:solidFill>
                  <a:srgbClr val="FFC000"/>
                </a:solidFill>
                <a:effectLst>
                  <a:outerShdw blurRad="38100" dist="38100" dir="2700000" algn="tl">
                    <a:srgbClr val="000000">
                      <a:alpha val="43137"/>
                    </a:srgbClr>
                  </a:outerShdw>
                </a:effectLst>
              </a:rPr>
              <a:t>погрешан податак прецртава </a:t>
            </a:r>
            <a:r>
              <a:rPr lang="ru-RU" sz="2400" b="1" dirty="0">
                <a:solidFill>
                  <a:srgbClr val="FFC000"/>
                </a:solidFill>
                <a:effectLst>
                  <a:outerShdw blurRad="38100" dist="38100" dir="2700000" algn="tl">
                    <a:srgbClr val="000000">
                      <a:alpha val="43137"/>
                    </a:srgbClr>
                  </a:outerShdw>
                </a:effectLst>
              </a:rPr>
              <a:t>и </a:t>
            </a:r>
            <a:r>
              <a:rPr lang="ru-RU" sz="3200" b="1" dirty="0">
                <a:solidFill>
                  <a:srgbClr val="FFC000"/>
                </a:solidFill>
                <a:effectLst>
                  <a:outerShdw blurRad="38100" dist="38100" dir="2700000" algn="tl">
                    <a:srgbClr val="000000">
                      <a:alpha val="43137"/>
                    </a:srgbClr>
                  </a:outerShdw>
                </a:effectLst>
              </a:rPr>
              <a:t>поред њега уписује исправан податак</a:t>
            </a:r>
            <a:r>
              <a:rPr lang="ru-RU" sz="2400" b="1" dirty="0">
                <a:solidFill>
                  <a:srgbClr val="FFC000"/>
                </a:solidFill>
                <a:effectLst>
                  <a:outerShdw blurRad="38100" dist="38100" dir="2700000" algn="tl">
                    <a:srgbClr val="000000">
                      <a:alpha val="43137"/>
                    </a:srgbClr>
                  </a:outerShdw>
                </a:effectLst>
              </a:rPr>
              <a:t>, са потписом лица које је извршило </a:t>
            </a:r>
            <a:r>
              <a:rPr lang="ru-RU" sz="2400" b="1" dirty="0" smtClean="0">
                <a:solidFill>
                  <a:srgbClr val="FFC000"/>
                </a:solidFill>
                <a:effectLst>
                  <a:outerShdw blurRad="38100" dist="38100" dir="2700000" algn="tl">
                    <a:srgbClr val="000000">
                      <a:alpha val="43137"/>
                    </a:srgbClr>
                  </a:outerShdw>
                </a:effectLst>
              </a:rPr>
              <a:t>исправку</a:t>
            </a:r>
            <a:r>
              <a:rPr lang="ru-RU"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331010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Effect transition="in" filter="fade">
                                      <p:cBhvr>
                                        <p:cTn id="1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281" y="290557"/>
            <a:ext cx="11776105" cy="6469166"/>
          </a:xfrm>
        </p:spPr>
        <p:txBody>
          <a:bodyPr>
            <a:noAutofit/>
          </a:bodyPr>
          <a:lstStyle/>
          <a:p>
            <a:pPr marL="0" indent="0" algn="just">
              <a:lnSpc>
                <a:spcPct val="100000"/>
              </a:lnSpc>
              <a:spcBef>
                <a:spcPts val="0"/>
              </a:spcBef>
              <a:buNone/>
            </a:pPr>
            <a:endParaRPr lang="ru-RU" sz="1500" dirty="0" smtClean="0">
              <a:solidFill>
                <a:schemeClr val="bg1"/>
              </a:solidFill>
            </a:endParaRPr>
          </a:p>
          <a:p>
            <a:pPr marL="0" indent="0" algn="just">
              <a:lnSpc>
                <a:spcPct val="100000"/>
              </a:lnSpc>
              <a:spcBef>
                <a:spcPts val="0"/>
              </a:spcBef>
              <a:buNone/>
            </a:pPr>
            <a:endParaRPr lang="ru-RU" sz="2400" dirty="0" smtClean="0">
              <a:solidFill>
                <a:schemeClr val="bg1"/>
              </a:solidFill>
            </a:endParaRPr>
          </a:p>
          <a:p>
            <a:pPr marL="0" indent="0" algn="just">
              <a:lnSpc>
                <a:spcPct val="100000"/>
              </a:lnSpc>
              <a:spcBef>
                <a:spcPts val="0"/>
              </a:spcBef>
              <a:buNone/>
            </a:pPr>
            <a:r>
              <a:rPr lang="ru-RU" sz="2400" dirty="0">
                <a:solidFill>
                  <a:schemeClr val="bg1"/>
                </a:solidFill>
              </a:rPr>
              <a:t>Пошто заврши са попуњавањем записника, гласачки одбор треба да </a:t>
            </a:r>
            <a:endParaRPr lang="en-US" sz="2400" dirty="0" smtClean="0">
              <a:solidFill>
                <a:schemeClr val="bg1"/>
              </a:solidFill>
            </a:endParaRPr>
          </a:p>
          <a:p>
            <a:pPr marL="0" indent="0" algn="just">
              <a:lnSpc>
                <a:spcPct val="100000"/>
              </a:lnSpc>
              <a:spcBef>
                <a:spcPts val="0"/>
              </a:spcBef>
              <a:buNone/>
            </a:pPr>
            <a:r>
              <a:rPr lang="ru-RU" sz="3200" b="1" dirty="0" smtClean="0">
                <a:solidFill>
                  <a:srgbClr val="FFC000"/>
                </a:solidFill>
                <a:effectLst>
                  <a:outerShdw blurRad="38100" dist="38100" dir="2700000" algn="tl">
                    <a:srgbClr val="000000">
                      <a:alpha val="43137"/>
                    </a:srgbClr>
                  </a:outerShdw>
                </a:effectLst>
              </a:rPr>
              <a:t>у </a:t>
            </a:r>
            <a:r>
              <a:rPr lang="ru-RU" sz="3200" b="1" dirty="0">
                <a:solidFill>
                  <a:srgbClr val="FFC000"/>
                </a:solidFill>
                <a:effectLst>
                  <a:outerShdw blurRad="38100" dist="38100" dir="2700000" algn="tl">
                    <a:srgbClr val="000000">
                      <a:alpha val="43137"/>
                    </a:srgbClr>
                  </a:outerShdw>
                </a:effectLst>
              </a:rPr>
              <a:t>посебне коверте спакује</a:t>
            </a:r>
            <a:r>
              <a:rPr lang="ru-RU" sz="2400" dirty="0">
                <a:solidFill>
                  <a:schemeClr val="bg1"/>
                </a:solidFill>
              </a:rPr>
              <a:t>:</a:t>
            </a:r>
            <a:endParaRPr lang="ru-RU" sz="2400" dirty="0" smtClean="0">
              <a:solidFill>
                <a:schemeClr val="bg1"/>
              </a:solidFill>
            </a:endParaRPr>
          </a:p>
          <a:p>
            <a:pPr marL="0" indent="0" algn="just">
              <a:lnSpc>
                <a:spcPct val="100000"/>
              </a:lnSpc>
              <a:spcBef>
                <a:spcPts val="0"/>
              </a:spcBef>
              <a:buNone/>
            </a:pPr>
            <a:endParaRPr lang="en-US" sz="1000" dirty="0">
              <a:solidFill>
                <a:schemeClr val="bg1"/>
              </a:solidFill>
            </a:endParaRPr>
          </a:p>
          <a:p>
            <a:pPr marL="401638" lvl="1" algn="just">
              <a:lnSpc>
                <a:spcPct val="100000"/>
              </a:lnSpc>
              <a:spcBef>
                <a:spcPts val="0"/>
              </a:spcBef>
            </a:pPr>
            <a:r>
              <a:rPr lang="ru-RU" b="1" dirty="0" smtClean="0">
                <a:solidFill>
                  <a:srgbClr val="FF0000"/>
                </a:solidFill>
                <a:effectLst>
                  <a:outerShdw blurRad="38100" dist="38100" dir="2700000" algn="tl">
                    <a:srgbClr val="000000">
                      <a:alpha val="43137"/>
                    </a:srgbClr>
                  </a:outerShdw>
                </a:effectLst>
              </a:rPr>
              <a:t>контролни </a:t>
            </a:r>
            <a:r>
              <a:rPr lang="ru-RU" b="1" dirty="0">
                <a:solidFill>
                  <a:srgbClr val="FF0000"/>
                </a:solidFill>
                <a:effectLst>
                  <a:outerShdw blurRad="38100" dist="38100" dir="2700000" algn="tl">
                    <a:srgbClr val="000000">
                      <a:alpha val="43137"/>
                    </a:srgbClr>
                  </a:outerShdw>
                </a:effectLst>
              </a:rPr>
              <a:t>лист </a:t>
            </a:r>
            <a:r>
              <a:rPr lang="ru-RU" dirty="0">
                <a:solidFill>
                  <a:schemeClr val="bg1"/>
                </a:solidFill>
              </a:rPr>
              <a:t>за проверу исправности гласачке кутије</a:t>
            </a:r>
            <a:endParaRPr lang="ru-RU" dirty="0" smtClean="0">
              <a:solidFill>
                <a:schemeClr val="bg1"/>
              </a:solidFill>
            </a:endParaRPr>
          </a:p>
          <a:p>
            <a:pPr marL="173038" lvl="1" indent="0" algn="just">
              <a:lnSpc>
                <a:spcPct val="100000"/>
              </a:lnSpc>
              <a:spcBef>
                <a:spcPts val="0"/>
              </a:spcBef>
              <a:buNone/>
            </a:pPr>
            <a:endParaRPr lang="en-US" sz="1000" dirty="0">
              <a:solidFill>
                <a:schemeClr val="bg1"/>
              </a:solidFill>
            </a:endParaRPr>
          </a:p>
          <a:p>
            <a:pPr marL="401638" lvl="1" algn="just">
              <a:lnSpc>
                <a:spcPct val="100000"/>
              </a:lnSpc>
              <a:spcBef>
                <a:spcPts val="0"/>
              </a:spcBef>
            </a:pPr>
            <a:r>
              <a:rPr lang="ru-RU" b="1" dirty="0" smtClean="0">
                <a:solidFill>
                  <a:srgbClr val="FFC000"/>
                </a:solidFill>
                <a:effectLst>
                  <a:outerShdw blurRad="38100" dist="38100" dir="2700000" algn="tl">
                    <a:srgbClr val="000000">
                      <a:alpha val="43137"/>
                    </a:srgbClr>
                  </a:outerShdw>
                </a:effectLst>
              </a:rPr>
              <a:t>неупотребљене</a:t>
            </a:r>
            <a:r>
              <a:rPr lang="ru-RU" dirty="0" smtClean="0">
                <a:solidFill>
                  <a:schemeClr val="bg1"/>
                </a:solidFill>
              </a:rPr>
              <a:t> </a:t>
            </a:r>
            <a:r>
              <a:rPr lang="ru-RU" dirty="0">
                <a:solidFill>
                  <a:schemeClr val="bg1"/>
                </a:solidFill>
              </a:rPr>
              <a:t>гласачке листиће</a:t>
            </a:r>
            <a:endParaRPr lang="ru-RU" dirty="0" smtClean="0">
              <a:solidFill>
                <a:schemeClr val="bg1"/>
              </a:solidFill>
            </a:endParaRPr>
          </a:p>
          <a:p>
            <a:pPr marL="173038" lvl="1" indent="0" algn="just">
              <a:lnSpc>
                <a:spcPct val="100000"/>
              </a:lnSpc>
              <a:spcBef>
                <a:spcPts val="0"/>
              </a:spcBef>
              <a:buNone/>
            </a:pPr>
            <a:endParaRPr lang="en-US" sz="1000" dirty="0">
              <a:solidFill>
                <a:schemeClr val="bg1"/>
              </a:solidFill>
            </a:endParaRPr>
          </a:p>
          <a:p>
            <a:pPr marL="401638" lvl="1" algn="just">
              <a:lnSpc>
                <a:spcPct val="100000"/>
              </a:lnSpc>
              <a:spcBef>
                <a:spcPts val="0"/>
              </a:spcBef>
            </a:pPr>
            <a:r>
              <a:rPr lang="ru-RU" b="1" dirty="0" err="1">
                <a:solidFill>
                  <a:srgbClr val="FFC000"/>
                </a:solidFill>
                <a:effectLst>
                  <a:outerShdw blurRad="38100" dist="38100" dir="2700000" algn="tl">
                    <a:srgbClr val="000000">
                      <a:alpha val="43137"/>
                    </a:srgbClr>
                  </a:outerShdw>
                </a:effectLst>
              </a:rPr>
              <a:t>важеће</a:t>
            </a:r>
            <a:r>
              <a:rPr lang="ru-RU" b="1" dirty="0">
                <a:solidFill>
                  <a:srgbClr val="FFC000"/>
                </a:solidFill>
                <a:effectLst>
                  <a:outerShdw blurRad="38100" dist="38100" dir="2700000" algn="tl">
                    <a:srgbClr val="000000">
                      <a:alpha val="43137"/>
                    </a:srgbClr>
                  </a:outerShdw>
                </a:effectLst>
              </a:rPr>
              <a:t> </a:t>
            </a:r>
            <a:r>
              <a:rPr lang="ru-RU" dirty="0" err="1">
                <a:solidFill>
                  <a:schemeClr val="bg1"/>
                </a:solidFill>
              </a:rPr>
              <a:t>гласачке</a:t>
            </a:r>
            <a:r>
              <a:rPr lang="ru-RU" dirty="0">
                <a:solidFill>
                  <a:schemeClr val="bg1"/>
                </a:solidFill>
              </a:rPr>
              <a:t> </a:t>
            </a:r>
            <a:r>
              <a:rPr lang="ru-RU" dirty="0" err="1" smtClean="0">
                <a:solidFill>
                  <a:schemeClr val="bg1"/>
                </a:solidFill>
              </a:rPr>
              <a:t>листиће</a:t>
            </a:r>
            <a:endParaRPr lang="ru-RU" dirty="0" smtClean="0">
              <a:solidFill>
                <a:schemeClr val="bg1"/>
              </a:solidFill>
            </a:endParaRPr>
          </a:p>
          <a:p>
            <a:pPr marL="173038" lvl="1" indent="0" algn="just">
              <a:lnSpc>
                <a:spcPct val="100000"/>
              </a:lnSpc>
              <a:spcBef>
                <a:spcPts val="0"/>
              </a:spcBef>
              <a:buNone/>
            </a:pPr>
            <a:endParaRPr lang="en-US" sz="1000" dirty="0">
              <a:solidFill>
                <a:schemeClr val="bg1"/>
              </a:solidFill>
            </a:endParaRPr>
          </a:p>
          <a:p>
            <a:pPr marL="401638" lvl="1" algn="just">
              <a:lnSpc>
                <a:spcPct val="100000"/>
              </a:lnSpc>
              <a:spcBef>
                <a:spcPts val="0"/>
              </a:spcBef>
            </a:pPr>
            <a:r>
              <a:rPr lang="ru-RU" b="1" dirty="0" err="1">
                <a:solidFill>
                  <a:srgbClr val="FFC000"/>
                </a:solidFill>
                <a:effectLst>
                  <a:outerShdw blurRad="38100" dist="38100" dir="2700000" algn="tl">
                    <a:srgbClr val="000000">
                      <a:alpha val="43137"/>
                    </a:srgbClr>
                  </a:outerShdw>
                </a:effectLst>
              </a:rPr>
              <a:t>неважеће</a:t>
            </a:r>
            <a:r>
              <a:rPr lang="ru-RU" dirty="0">
                <a:solidFill>
                  <a:schemeClr val="bg1"/>
                </a:solidFill>
              </a:rPr>
              <a:t> </a:t>
            </a:r>
            <a:r>
              <a:rPr lang="ru-RU" dirty="0" err="1">
                <a:solidFill>
                  <a:schemeClr val="bg1"/>
                </a:solidFill>
              </a:rPr>
              <a:t>гласачке</a:t>
            </a:r>
            <a:r>
              <a:rPr lang="ru-RU" dirty="0">
                <a:solidFill>
                  <a:schemeClr val="bg1"/>
                </a:solidFill>
              </a:rPr>
              <a:t> </a:t>
            </a:r>
            <a:r>
              <a:rPr lang="ru-RU" dirty="0" err="1" smtClean="0">
                <a:solidFill>
                  <a:schemeClr val="bg1"/>
                </a:solidFill>
              </a:rPr>
              <a:t>листиће</a:t>
            </a:r>
            <a:endParaRPr lang="ru-RU" dirty="0" smtClean="0">
              <a:solidFill>
                <a:schemeClr val="bg1"/>
              </a:solidFill>
            </a:endParaRPr>
          </a:p>
          <a:p>
            <a:pPr marL="173038" lvl="1" indent="0" algn="just">
              <a:lnSpc>
                <a:spcPct val="100000"/>
              </a:lnSpc>
              <a:spcBef>
                <a:spcPts val="0"/>
              </a:spcBef>
              <a:buNone/>
            </a:pPr>
            <a:endParaRPr lang="en-US" sz="1000" dirty="0">
              <a:solidFill>
                <a:schemeClr val="bg1"/>
              </a:solidFill>
            </a:endParaRPr>
          </a:p>
          <a:p>
            <a:pPr marL="401638" lvl="1" algn="just">
              <a:lnSpc>
                <a:spcPct val="100000"/>
              </a:lnSpc>
              <a:spcBef>
                <a:spcPts val="0"/>
              </a:spcBef>
            </a:pPr>
            <a:r>
              <a:rPr lang="ru-RU" b="1" dirty="0" smtClean="0">
                <a:solidFill>
                  <a:srgbClr val="FFC000"/>
                </a:solidFill>
                <a:effectLst>
                  <a:outerShdw blurRad="38100" dist="38100" dir="2700000" algn="tl">
                    <a:srgbClr val="000000">
                      <a:alpha val="43137"/>
                    </a:srgbClr>
                  </a:outerShdw>
                </a:effectLst>
              </a:rPr>
              <a:t>потврде</a:t>
            </a:r>
            <a:r>
              <a:rPr lang="ru-RU" dirty="0" smtClean="0">
                <a:solidFill>
                  <a:schemeClr val="bg1"/>
                </a:solidFill>
              </a:rPr>
              <a:t> </a:t>
            </a:r>
            <a:r>
              <a:rPr lang="ru-RU" dirty="0">
                <a:solidFill>
                  <a:schemeClr val="bg1"/>
                </a:solidFill>
              </a:rPr>
              <a:t>о изборном праву </a:t>
            </a:r>
            <a:r>
              <a:rPr lang="ru-RU" b="1" dirty="0">
                <a:solidFill>
                  <a:srgbClr val="FFC000"/>
                </a:solidFill>
                <a:effectLst>
                  <a:outerShdw blurRad="38100" dist="38100" dir="2700000" algn="tl">
                    <a:srgbClr val="000000">
                      <a:alpha val="43137"/>
                    </a:srgbClr>
                  </a:outerShdw>
                </a:effectLst>
              </a:rPr>
              <a:t>за гласање ван гласачког места </a:t>
            </a:r>
            <a:r>
              <a:rPr lang="ru-RU" dirty="0">
                <a:solidFill>
                  <a:schemeClr val="bg1"/>
                </a:solidFill>
              </a:rPr>
              <a:t>(потписане и непотписане)</a:t>
            </a:r>
            <a:endParaRPr lang="ru-RU" dirty="0" smtClean="0">
              <a:solidFill>
                <a:schemeClr val="bg1"/>
              </a:solidFill>
            </a:endParaRPr>
          </a:p>
          <a:p>
            <a:pPr marL="173038" lvl="1" indent="0" algn="just">
              <a:lnSpc>
                <a:spcPct val="100000"/>
              </a:lnSpc>
              <a:spcBef>
                <a:spcPts val="0"/>
              </a:spcBef>
              <a:buNone/>
            </a:pPr>
            <a:endParaRPr lang="en-US" dirty="0">
              <a:solidFill>
                <a:schemeClr val="bg1"/>
              </a:solidFill>
            </a:endParaRPr>
          </a:p>
          <a:p>
            <a:pPr marL="0" indent="0" algn="just">
              <a:lnSpc>
                <a:spcPct val="100000"/>
              </a:lnSpc>
              <a:spcBef>
                <a:spcPts val="0"/>
              </a:spcBef>
              <a:buNone/>
            </a:pPr>
            <a:r>
              <a:rPr lang="ru-RU" sz="3200" b="1" dirty="0">
                <a:solidFill>
                  <a:schemeClr val="bg1"/>
                </a:solidFill>
              </a:rPr>
              <a:t>На свим ковертама </a:t>
            </a:r>
            <a:r>
              <a:rPr lang="ru-RU" sz="3200" b="1" dirty="0">
                <a:solidFill>
                  <a:srgbClr val="FF0000"/>
                </a:solidFill>
              </a:rPr>
              <a:t>обавезно</a:t>
            </a:r>
            <a:r>
              <a:rPr lang="ru-RU" sz="3200" b="1" dirty="0">
                <a:solidFill>
                  <a:schemeClr val="bg1"/>
                </a:solidFill>
              </a:rPr>
              <a:t> треба да буду </a:t>
            </a:r>
            <a:r>
              <a:rPr lang="ru-RU" sz="3200" b="1" i="1" dirty="0">
                <a:solidFill>
                  <a:srgbClr val="FFC000"/>
                </a:solidFill>
              </a:rPr>
              <a:t>наведени садржај коверте</a:t>
            </a:r>
            <a:r>
              <a:rPr lang="ru-RU" sz="3200" b="1" dirty="0">
                <a:solidFill>
                  <a:schemeClr val="bg1"/>
                </a:solidFill>
              </a:rPr>
              <a:t>, </a:t>
            </a:r>
            <a:r>
              <a:rPr lang="ru-RU" sz="3200" b="1" dirty="0">
                <a:solidFill>
                  <a:srgbClr val="FFC000"/>
                </a:solidFill>
                <a:effectLst>
                  <a:outerShdw blurRad="38100" dist="38100" dir="2700000" algn="tl">
                    <a:srgbClr val="000000">
                      <a:alpha val="43137"/>
                    </a:srgbClr>
                  </a:outerShdw>
                </a:effectLst>
              </a:rPr>
              <a:t>назив </a:t>
            </a:r>
            <a:r>
              <a:rPr lang="ru-RU" sz="3200" b="1" dirty="0" smtClean="0">
                <a:solidFill>
                  <a:srgbClr val="FFC000"/>
                </a:solidFill>
                <a:effectLst>
                  <a:outerShdw blurRad="38100" dist="38100" dir="2700000" algn="tl">
                    <a:srgbClr val="000000">
                      <a:alpha val="43137"/>
                    </a:srgbClr>
                  </a:outerShdw>
                </a:effectLst>
              </a:rPr>
              <a:t>општине</a:t>
            </a:r>
            <a:r>
              <a:rPr lang="en-US" sz="3200" b="1" dirty="0" smtClean="0">
                <a:solidFill>
                  <a:srgbClr val="FFC000"/>
                </a:solidFill>
                <a:effectLst>
                  <a:outerShdw blurRad="38100" dist="38100" dir="2700000" algn="tl">
                    <a:srgbClr val="000000">
                      <a:alpha val="43137"/>
                    </a:srgbClr>
                  </a:outerShdw>
                </a:effectLst>
              </a:rPr>
              <a:t> </a:t>
            </a:r>
            <a:r>
              <a:rPr lang="ru-RU" sz="3200" b="1" dirty="0" smtClean="0">
                <a:solidFill>
                  <a:schemeClr val="bg1"/>
                </a:solidFill>
              </a:rPr>
              <a:t>и </a:t>
            </a:r>
            <a:r>
              <a:rPr lang="ru-RU" sz="3200" b="1" dirty="0">
                <a:solidFill>
                  <a:srgbClr val="FFC000"/>
                </a:solidFill>
              </a:rPr>
              <a:t>број гласачког места</a:t>
            </a:r>
            <a:r>
              <a:rPr lang="ru-RU" sz="3200" dirty="0" smtClean="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179516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par>
                          <p:cTn id="12" fill="hold">
                            <p:stCondLst>
                              <p:cond delay="1000"/>
                            </p:stCondLst>
                            <p:childTnLst>
                              <p:par>
                                <p:cTn id="13" presetID="10" presetClass="entr" presetSubtype="0" fill="hold" grpId="0" nodeType="afterEffect">
                                  <p:stCondLst>
                                    <p:cond delay="25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1000"/>
                                        <p:tgtEl>
                                          <p:spTgt spid="3">
                                            <p:txEl>
                                              <p:pRg st="5" end="5"/>
                                            </p:txEl>
                                          </p:spTgt>
                                        </p:tgtEl>
                                      </p:cBhvr>
                                    </p:animEffect>
                                  </p:childTnLst>
                                </p:cTn>
                              </p:par>
                            </p:childTnLst>
                          </p:cTn>
                        </p:par>
                        <p:par>
                          <p:cTn id="16" fill="hold">
                            <p:stCondLst>
                              <p:cond delay="2250"/>
                            </p:stCondLst>
                            <p:childTnLst>
                              <p:par>
                                <p:cTn id="17" presetID="10" presetClass="entr" presetSubtype="0" fill="hold" grpId="0" nodeType="afterEffect">
                                  <p:stCondLst>
                                    <p:cond delay="25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1000"/>
                                        <p:tgtEl>
                                          <p:spTgt spid="3">
                                            <p:txEl>
                                              <p:pRg st="7" end="7"/>
                                            </p:txEl>
                                          </p:spTgt>
                                        </p:tgtEl>
                                      </p:cBhvr>
                                    </p:animEffect>
                                  </p:childTnLst>
                                </p:cTn>
                              </p:par>
                            </p:childTnLst>
                          </p:cTn>
                        </p:par>
                        <p:par>
                          <p:cTn id="20" fill="hold">
                            <p:stCondLst>
                              <p:cond delay="3500"/>
                            </p:stCondLst>
                            <p:childTnLst>
                              <p:par>
                                <p:cTn id="21" presetID="10" presetClass="entr" presetSubtype="0" fill="hold" grpId="0" nodeType="afterEffect">
                                  <p:stCondLst>
                                    <p:cond delay="25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fade">
                                      <p:cBhvr>
                                        <p:cTn id="23" dur="1000"/>
                                        <p:tgtEl>
                                          <p:spTgt spid="3">
                                            <p:txEl>
                                              <p:pRg st="9" end="9"/>
                                            </p:txEl>
                                          </p:spTgt>
                                        </p:tgtEl>
                                      </p:cBhvr>
                                    </p:animEffect>
                                  </p:childTnLst>
                                </p:cTn>
                              </p:par>
                            </p:childTnLst>
                          </p:cTn>
                        </p:par>
                        <p:par>
                          <p:cTn id="24" fill="hold">
                            <p:stCondLst>
                              <p:cond delay="4750"/>
                            </p:stCondLst>
                            <p:childTnLst>
                              <p:par>
                                <p:cTn id="25" presetID="10" presetClass="entr" presetSubtype="0" fill="hold" grpId="0" nodeType="afterEffect">
                                  <p:stCondLst>
                                    <p:cond delay="25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fade">
                                      <p:cBhvr>
                                        <p:cTn id="27" dur="1000"/>
                                        <p:tgtEl>
                                          <p:spTgt spid="3">
                                            <p:txEl>
                                              <p:pRg st="11" end="11"/>
                                            </p:txEl>
                                          </p:spTgt>
                                        </p:tgtEl>
                                      </p:cBhvr>
                                    </p:animEffect>
                                  </p:childTnLst>
                                </p:cTn>
                              </p:par>
                            </p:childTnLst>
                          </p:cTn>
                        </p:par>
                        <p:par>
                          <p:cTn id="28" fill="hold">
                            <p:stCondLst>
                              <p:cond delay="6000"/>
                            </p:stCondLst>
                            <p:childTnLst>
                              <p:par>
                                <p:cTn id="29" presetID="10" presetClass="entr" presetSubtype="0" fill="hold" grpId="0" nodeType="afterEffect">
                                  <p:stCondLst>
                                    <p:cond delay="250"/>
                                  </p:stCondLst>
                                  <p:childTnLst>
                                    <p:set>
                                      <p:cBhvr>
                                        <p:cTn id="30" dur="1" fill="hold">
                                          <p:stCondLst>
                                            <p:cond delay="0"/>
                                          </p:stCondLst>
                                        </p:cTn>
                                        <p:tgtEl>
                                          <p:spTgt spid="3">
                                            <p:txEl>
                                              <p:pRg st="13" end="13"/>
                                            </p:txEl>
                                          </p:spTgt>
                                        </p:tgtEl>
                                        <p:attrNameLst>
                                          <p:attrName>style.visibility</p:attrName>
                                        </p:attrNameLst>
                                      </p:cBhvr>
                                      <p:to>
                                        <p:strVal val="visible"/>
                                      </p:to>
                                    </p:set>
                                    <p:animEffect transition="in" filter="fade">
                                      <p:cBhvr>
                                        <p:cTn id="31" dur="1000"/>
                                        <p:tgtEl>
                                          <p:spTgt spid="3">
                                            <p:txEl>
                                              <p:pRg st="13" end="13"/>
                                            </p:txEl>
                                          </p:spTgt>
                                        </p:tgtEl>
                                      </p:cBhvr>
                                    </p:animEffect>
                                  </p:childTnLst>
                                </p:cTn>
                              </p:par>
                            </p:childTnLst>
                          </p:cTn>
                        </p:par>
                        <p:par>
                          <p:cTn id="32" fill="hold">
                            <p:stCondLst>
                              <p:cond delay="7250"/>
                            </p:stCondLst>
                            <p:childTnLst>
                              <p:par>
                                <p:cTn id="33" presetID="10" presetClass="entr" presetSubtype="0" fill="hold" grpId="0" nodeType="after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animEffect transition="in" filter="fade">
                                      <p:cBhvr>
                                        <p:cTn id="35"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281" y="290557"/>
            <a:ext cx="11776105" cy="6469166"/>
          </a:xfrm>
        </p:spPr>
        <p:txBody>
          <a:bodyPr>
            <a:noAutofit/>
          </a:bodyPr>
          <a:lstStyle/>
          <a:p>
            <a:pPr marL="0" indent="0" algn="just">
              <a:lnSpc>
                <a:spcPct val="100000"/>
              </a:lnSpc>
              <a:spcBef>
                <a:spcPts val="0"/>
              </a:spcBef>
              <a:buNone/>
            </a:pPr>
            <a:endParaRPr lang="ru-RU" sz="2400" dirty="0" smtClean="0">
              <a:solidFill>
                <a:schemeClr val="bg1"/>
              </a:solidFill>
            </a:endParaRPr>
          </a:p>
          <a:p>
            <a:pPr marL="0" indent="0" algn="just">
              <a:lnSpc>
                <a:spcPct val="100000"/>
              </a:lnSpc>
              <a:spcBef>
                <a:spcPts val="0"/>
              </a:spcBef>
              <a:buNone/>
            </a:pPr>
            <a:endParaRPr lang="ru-RU" sz="2400" dirty="0" smtClean="0">
              <a:solidFill>
                <a:schemeClr val="bg1"/>
              </a:solidFill>
            </a:endParaRPr>
          </a:p>
          <a:p>
            <a:pPr marL="0" indent="0" algn="just">
              <a:lnSpc>
                <a:spcPct val="100000"/>
              </a:lnSpc>
              <a:spcBef>
                <a:spcPts val="0"/>
              </a:spcBef>
              <a:buNone/>
            </a:pPr>
            <a:endParaRPr lang="ru-RU" sz="2400" dirty="0">
              <a:solidFill>
                <a:schemeClr val="bg1"/>
              </a:solidFill>
            </a:endParaRPr>
          </a:p>
          <a:p>
            <a:pPr marL="0" indent="0" algn="just">
              <a:lnSpc>
                <a:spcPct val="100000"/>
              </a:lnSpc>
              <a:spcBef>
                <a:spcPts val="0"/>
              </a:spcBef>
              <a:buNone/>
            </a:pPr>
            <a:r>
              <a:rPr lang="ru-RU" sz="2400" dirty="0" smtClean="0">
                <a:solidFill>
                  <a:schemeClr val="bg1"/>
                </a:solidFill>
              </a:rPr>
              <a:t>Након </a:t>
            </a:r>
            <a:r>
              <a:rPr lang="ru-RU" sz="2400" dirty="0">
                <a:solidFill>
                  <a:schemeClr val="bg1"/>
                </a:solidFill>
              </a:rPr>
              <a:t>тога, гласачки одбор треба да се договори који ће чланови гласачког одбора, </a:t>
            </a:r>
            <a:r>
              <a:rPr lang="ru-RU" sz="2400" b="1" dirty="0">
                <a:solidFill>
                  <a:srgbClr val="FF0000"/>
                </a:solidFill>
                <a:effectLst>
                  <a:outerShdw blurRad="38100" dist="38100" dir="2700000" algn="tl">
                    <a:srgbClr val="000000">
                      <a:alpha val="43137"/>
                    </a:srgbClr>
                  </a:outerShdw>
                </a:effectLst>
              </a:rPr>
              <a:t>уз председника</a:t>
            </a:r>
            <a:r>
              <a:rPr lang="ru-RU" sz="2400" dirty="0">
                <a:solidFill>
                  <a:schemeClr val="bg1"/>
                </a:solidFill>
              </a:rPr>
              <a:t>, обавити </a:t>
            </a:r>
            <a:r>
              <a:rPr lang="ru-RU" sz="2400" b="1" dirty="0">
                <a:solidFill>
                  <a:srgbClr val="FFC000"/>
                </a:solidFill>
                <a:effectLst>
                  <a:outerShdw blurRad="38100" dist="38100" dir="2700000" algn="tl">
                    <a:srgbClr val="000000">
                      <a:alpha val="43137"/>
                    </a:srgbClr>
                  </a:outerShdw>
                </a:effectLst>
              </a:rPr>
              <a:t>примопредају гласачког материјала са поткомисијом </a:t>
            </a:r>
            <a:r>
              <a:rPr lang="ru-RU" sz="2400" dirty="0">
                <a:solidFill>
                  <a:schemeClr val="bg1"/>
                </a:solidFill>
              </a:rPr>
              <a:t>у седишту општине/града, што се, такође, уписује у записник о раду гласачког одбора.</a:t>
            </a:r>
            <a:endParaRPr lang="en-US" sz="2400" dirty="0">
              <a:solidFill>
                <a:schemeClr val="bg1"/>
              </a:solidFill>
            </a:endParaRPr>
          </a:p>
          <a:p>
            <a:pPr marL="0" indent="0" algn="just">
              <a:lnSpc>
                <a:spcPct val="100000"/>
              </a:lnSpc>
              <a:spcBef>
                <a:spcPts val="0"/>
              </a:spcBef>
              <a:buNone/>
            </a:pPr>
            <a:r>
              <a:rPr lang="ru-RU" sz="2400" dirty="0">
                <a:solidFill>
                  <a:schemeClr val="bg1"/>
                </a:solidFill>
              </a:rPr>
              <a:t>На крају, у записник се уписује време у које је гласачки одбор завршио са радом, односно са попуњавањем записника.</a:t>
            </a:r>
            <a:endParaRPr lang="ru-RU" sz="2400" dirty="0" smtClean="0">
              <a:solidFill>
                <a:schemeClr val="bg1"/>
              </a:solidFill>
            </a:endParaRPr>
          </a:p>
          <a:p>
            <a:pPr marL="0" indent="0" algn="just">
              <a:lnSpc>
                <a:spcPct val="100000"/>
              </a:lnSpc>
              <a:spcBef>
                <a:spcPts val="0"/>
              </a:spcBef>
              <a:buNone/>
            </a:pPr>
            <a:endParaRPr lang="en-US" sz="2400" dirty="0">
              <a:solidFill>
                <a:schemeClr val="bg1"/>
              </a:solidFill>
            </a:endParaRPr>
          </a:p>
          <a:p>
            <a:pPr marL="0" indent="0" algn="just">
              <a:lnSpc>
                <a:spcPct val="100000"/>
              </a:lnSpc>
              <a:spcBef>
                <a:spcPts val="0"/>
              </a:spcBef>
              <a:buNone/>
            </a:pPr>
            <a:r>
              <a:rPr lang="ru-RU" sz="2400" dirty="0">
                <a:solidFill>
                  <a:srgbClr val="FFC000"/>
                </a:solidFill>
                <a:effectLst>
                  <a:outerShdw blurRad="38100" dist="38100" dir="2700000" algn="tl">
                    <a:srgbClr val="000000">
                      <a:alpha val="43137"/>
                    </a:srgbClr>
                  </a:outerShdw>
                </a:effectLst>
              </a:rPr>
              <a:t>Попуњен записник потписују сви присутни чланови </a:t>
            </a:r>
            <a:r>
              <a:rPr lang="ru-RU" sz="2400" dirty="0">
                <a:solidFill>
                  <a:schemeClr val="bg1"/>
                </a:solidFill>
              </a:rPr>
              <a:t>гласачког одбора или заменици одсутних чланова, што је њихова </a:t>
            </a:r>
            <a:r>
              <a:rPr lang="ru-RU" sz="2400" b="1" dirty="0">
                <a:solidFill>
                  <a:schemeClr val="bg1"/>
                </a:solidFill>
              </a:rPr>
              <a:t>законска обавеза</a:t>
            </a:r>
            <a:r>
              <a:rPr lang="ru-RU" sz="2400" dirty="0">
                <a:solidFill>
                  <a:schemeClr val="bg1"/>
                </a:solidFill>
              </a:rPr>
              <a:t>. Ако неко одбије да потпише, то треба навести у записнику</a:t>
            </a:r>
            <a:r>
              <a:rPr lang="sr-Cyrl-RS" sz="2400" dirty="0" smtClean="0">
                <a:solidFill>
                  <a:schemeClr val="bg1"/>
                </a:solidFill>
              </a:rPr>
              <a:t>.</a:t>
            </a:r>
          </a:p>
          <a:p>
            <a:pPr marL="0" indent="0" algn="just">
              <a:lnSpc>
                <a:spcPct val="100000"/>
              </a:lnSpc>
              <a:spcBef>
                <a:spcPts val="0"/>
              </a:spcBef>
              <a:buNone/>
            </a:pPr>
            <a:endParaRPr lang="sr-Cyrl-RS" sz="2400" dirty="0">
              <a:solidFill>
                <a:schemeClr val="bg1"/>
              </a:solidFill>
            </a:endParaRPr>
          </a:p>
        </p:txBody>
      </p:sp>
    </p:spTree>
    <p:extLst>
      <p:ext uri="{BB962C8B-B14F-4D97-AF65-F5344CB8AC3E}">
        <p14:creationId xmlns:p14="http://schemas.microsoft.com/office/powerpoint/2010/main" val="160443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7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645" y="324740"/>
            <a:ext cx="11690647" cy="6358071"/>
          </a:xfrm>
        </p:spPr>
        <p:txBody>
          <a:bodyPr>
            <a:noAutofit/>
          </a:bodyPr>
          <a:lstStyle/>
          <a:p>
            <a:pPr marL="0" indent="0">
              <a:lnSpc>
                <a:spcPct val="100000"/>
              </a:lnSpc>
              <a:spcBef>
                <a:spcPts val="0"/>
              </a:spcBef>
              <a:buNone/>
            </a:pPr>
            <a:endParaRPr lang="sr-Cyrl-RS" sz="1000" dirty="0" smtClean="0">
              <a:solidFill>
                <a:schemeClr val="bg1"/>
              </a:solidFill>
            </a:endParaRPr>
          </a:p>
          <a:p>
            <a:pPr marL="0" indent="0" algn="just">
              <a:lnSpc>
                <a:spcPct val="100000"/>
              </a:lnSpc>
              <a:spcBef>
                <a:spcPts val="0"/>
              </a:spcBef>
              <a:buNone/>
            </a:pPr>
            <a:endParaRPr lang="ru-RU" sz="2400" dirty="0" smtClean="0">
              <a:solidFill>
                <a:schemeClr val="bg1"/>
              </a:solidFill>
            </a:endParaRPr>
          </a:p>
          <a:p>
            <a:pPr marL="0" indent="0" algn="just">
              <a:lnSpc>
                <a:spcPct val="100000"/>
              </a:lnSpc>
              <a:spcBef>
                <a:spcPts val="0"/>
              </a:spcBef>
              <a:buNone/>
            </a:pPr>
            <a:endParaRPr lang="ru-RU" sz="2400" dirty="0">
              <a:solidFill>
                <a:schemeClr val="bg1"/>
              </a:solidFill>
            </a:endParaRPr>
          </a:p>
          <a:p>
            <a:pPr marL="0" indent="0" algn="just">
              <a:lnSpc>
                <a:spcPct val="100000"/>
              </a:lnSpc>
              <a:spcBef>
                <a:spcPts val="0"/>
              </a:spcBef>
              <a:buNone/>
            </a:pPr>
            <a:endParaRPr lang="ru-RU" sz="2400" dirty="0" smtClean="0">
              <a:solidFill>
                <a:schemeClr val="bg1"/>
              </a:solidFill>
            </a:endParaRPr>
          </a:p>
          <a:p>
            <a:pPr marL="0" indent="0" algn="just">
              <a:lnSpc>
                <a:spcPct val="100000"/>
              </a:lnSpc>
              <a:spcBef>
                <a:spcPts val="0"/>
              </a:spcBef>
              <a:buNone/>
            </a:pPr>
            <a:endParaRPr lang="ru-RU" sz="2400" dirty="0">
              <a:solidFill>
                <a:schemeClr val="bg1"/>
              </a:solidFill>
            </a:endParaRPr>
          </a:p>
          <a:p>
            <a:pPr marL="0" indent="0" algn="just">
              <a:lnSpc>
                <a:spcPct val="100000"/>
              </a:lnSpc>
              <a:spcBef>
                <a:spcPts val="0"/>
              </a:spcBef>
              <a:buNone/>
            </a:pPr>
            <a:endParaRPr lang="ru-RU" sz="2400" dirty="0" smtClean="0">
              <a:solidFill>
                <a:schemeClr val="bg1"/>
              </a:solidFill>
            </a:endParaRPr>
          </a:p>
          <a:p>
            <a:pPr marL="0" indent="0" algn="just">
              <a:lnSpc>
                <a:spcPct val="100000"/>
              </a:lnSpc>
              <a:spcBef>
                <a:spcPts val="0"/>
              </a:spcBef>
              <a:buNone/>
            </a:pPr>
            <a:r>
              <a:rPr lang="ru-RU" sz="2400" dirty="0" smtClean="0">
                <a:solidFill>
                  <a:schemeClr val="bg1"/>
                </a:solidFill>
              </a:rPr>
              <a:t>Записник </a:t>
            </a:r>
            <a:r>
              <a:rPr lang="ru-RU" sz="2400" dirty="0">
                <a:solidFill>
                  <a:schemeClr val="bg1"/>
                </a:solidFill>
              </a:rPr>
              <a:t>се израђује у три идентична примерка (на самокопирајућем папиру)</a:t>
            </a:r>
            <a:r>
              <a:rPr lang="sr-Cyrl-RS" sz="2400" dirty="0" smtClean="0">
                <a:solidFill>
                  <a:schemeClr val="bg1"/>
                </a:solidFill>
              </a:rPr>
              <a:t>.</a:t>
            </a:r>
          </a:p>
          <a:p>
            <a:pPr marL="0" indent="0" algn="just">
              <a:lnSpc>
                <a:spcPct val="100000"/>
              </a:lnSpc>
              <a:spcBef>
                <a:spcPts val="0"/>
              </a:spcBef>
              <a:buNone/>
            </a:pPr>
            <a:endParaRPr lang="en-US" sz="1000" dirty="0">
              <a:solidFill>
                <a:schemeClr val="bg1"/>
              </a:solidFill>
            </a:endParaRPr>
          </a:p>
          <a:p>
            <a:pPr algn="just">
              <a:lnSpc>
                <a:spcPct val="100000"/>
              </a:lnSpc>
              <a:spcBef>
                <a:spcPts val="0"/>
              </a:spcBef>
            </a:pPr>
            <a:r>
              <a:rPr lang="ru-RU" sz="2400" b="1" dirty="0">
                <a:solidFill>
                  <a:srgbClr val="FF0000"/>
                </a:solidFill>
                <a:effectLst>
                  <a:outerShdw blurRad="38100" dist="38100" dir="2700000" algn="tl">
                    <a:srgbClr val="000000">
                      <a:alpha val="43137"/>
                    </a:srgbClr>
                  </a:outerShdw>
                </a:effectLst>
              </a:rPr>
              <a:t>Први (оригинални) и други примерак записника </a:t>
            </a:r>
            <a:r>
              <a:rPr lang="ru-RU" sz="2400" b="1" dirty="0">
                <a:solidFill>
                  <a:srgbClr val="FFC000"/>
                </a:solidFill>
                <a:effectLst>
                  <a:outerShdw blurRad="38100" dist="38100" dir="2700000" algn="tl">
                    <a:srgbClr val="000000">
                      <a:alpha val="43137"/>
                    </a:srgbClr>
                  </a:outerShdw>
                </a:effectLst>
              </a:rPr>
              <a:t>ОБАВЕЗНО се предају </a:t>
            </a:r>
            <a:r>
              <a:rPr lang="ru-RU" sz="2400" b="1" dirty="0">
                <a:solidFill>
                  <a:srgbClr val="FF0000"/>
                </a:solidFill>
                <a:effectLst>
                  <a:outerShdw blurRad="38100" dist="38100" dir="2700000" algn="tl">
                    <a:srgbClr val="000000">
                      <a:alpha val="43137"/>
                    </a:srgbClr>
                  </a:outerShdw>
                </a:effectLst>
              </a:rPr>
              <a:t>поткомисији</a:t>
            </a:r>
            <a:r>
              <a:rPr lang="sr-Cyrl-RS" sz="2400" b="1" dirty="0" smtClean="0">
                <a:solidFill>
                  <a:schemeClr val="bg1"/>
                </a:solidFill>
              </a:rPr>
              <a:t>.</a:t>
            </a:r>
          </a:p>
          <a:p>
            <a:pPr marL="0" indent="0" algn="just">
              <a:lnSpc>
                <a:spcPct val="100000"/>
              </a:lnSpc>
              <a:spcBef>
                <a:spcPts val="0"/>
              </a:spcBef>
              <a:buNone/>
            </a:pPr>
            <a:endParaRPr lang="en-US" sz="1000" dirty="0">
              <a:solidFill>
                <a:schemeClr val="bg1"/>
              </a:solidFill>
            </a:endParaRPr>
          </a:p>
          <a:p>
            <a:pPr algn="just">
              <a:lnSpc>
                <a:spcPct val="100000"/>
              </a:lnSpc>
              <a:spcBef>
                <a:spcPts val="0"/>
              </a:spcBef>
            </a:pPr>
            <a:r>
              <a:rPr lang="ru-RU" sz="2400" b="1" dirty="0">
                <a:solidFill>
                  <a:srgbClr val="FFC000"/>
                </a:solidFill>
              </a:rPr>
              <a:t>Трећи примерак </a:t>
            </a:r>
            <a:r>
              <a:rPr lang="ru-RU" sz="2400" dirty="0">
                <a:solidFill>
                  <a:schemeClr val="bg1"/>
                </a:solidFill>
              </a:rPr>
              <a:t>истиче се одмах </a:t>
            </a:r>
            <a:r>
              <a:rPr lang="ru-RU" sz="2400" dirty="0">
                <a:solidFill>
                  <a:srgbClr val="FFC000"/>
                </a:solidFill>
              </a:rPr>
              <a:t>на гласачком месту</a:t>
            </a:r>
            <a:r>
              <a:rPr lang="ru-RU" sz="2400" dirty="0">
                <a:solidFill>
                  <a:schemeClr val="bg1"/>
                </a:solidFill>
              </a:rPr>
              <a:t>, на јавни увид</a:t>
            </a:r>
            <a:r>
              <a:rPr lang="sr-Cyrl-RS" sz="2400" dirty="0" smtClean="0">
                <a:solidFill>
                  <a:schemeClr val="bg1"/>
                </a:solidFill>
              </a:rPr>
              <a:t>. </a:t>
            </a:r>
          </a:p>
          <a:p>
            <a:pPr algn="just">
              <a:lnSpc>
                <a:spcPct val="100000"/>
              </a:lnSpc>
              <a:spcBef>
                <a:spcPts val="0"/>
              </a:spcBef>
            </a:pPr>
            <a:endParaRPr lang="en-US" sz="1000" dirty="0">
              <a:solidFill>
                <a:schemeClr val="bg1"/>
              </a:solidFill>
            </a:endParaRPr>
          </a:p>
          <a:p>
            <a:pPr algn="just">
              <a:lnSpc>
                <a:spcPct val="100000"/>
              </a:lnSpc>
              <a:spcBef>
                <a:spcPts val="0"/>
              </a:spcBef>
            </a:pPr>
            <a:endParaRPr lang="en-US" sz="1500" dirty="0">
              <a:solidFill>
                <a:schemeClr val="bg1"/>
              </a:solidFill>
            </a:endParaRPr>
          </a:p>
        </p:txBody>
      </p:sp>
    </p:spTree>
    <p:extLst>
      <p:ext uri="{BB962C8B-B14F-4D97-AF65-F5344CB8AC3E}">
        <p14:creationId xmlns:p14="http://schemas.microsoft.com/office/powerpoint/2010/main" val="263385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750"/>
                                        <p:tgtEl>
                                          <p:spTgt spid="3">
                                            <p:txEl>
                                              <p:pRg st="6" end="6"/>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Effect transition="in" filter="fade">
                                      <p:cBhvr>
                                        <p:cTn id="11" dur="750"/>
                                        <p:tgtEl>
                                          <p:spTgt spid="3">
                                            <p:txEl>
                                              <p:pRg st="8" end="8"/>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animEffect transition="in" filter="fade">
                                      <p:cBhvr>
                                        <p:cTn id="15" dur="75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1911</TotalTime>
  <Words>9801</Words>
  <Application>Microsoft Office PowerPoint</Application>
  <PresentationFormat>Custom</PresentationFormat>
  <Paragraphs>964</Paragraphs>
  <Slides>108</Slides>
  <Notes>0</Notes>
  <HiddenSlides>0</HiddenSlides>
  <MMClips>0</MMClips>
  <ScaleCrop>false</ScaleCrop>
  <HeadingPairs>
    <vt:vector size="4" baseType="variant">
      <vt:variant>
        <vt:lpstr>Theme</vt:lpstr>
      </vt:variant>
      <vt:variant>
        <vt:i4>1</vt:i4>
      </vt:variant>
      <vt:variant>
        <vt:lpstr>Slide Titles</vt:lpstr>
      </vt:variant>
      <vt:variant>
        <vt:i4>108</vt:i4>
      </vt:variant>
    </vt:vector>
  </HeadingPairs>
  <TitlesOfParts>
    <vt:vector size="109" baseType="lpstr">
      <vt:lpstr>Office Theme</vt:lpstr>
      <vt:lpstr>ОБУКA ЗА РАД  ГЛАСАЧКИХ ОДБОРА</vt:lpstr>
      <vt:lpstr>  1. НАДЛЕЖНОСТ И САСТАВ ОРГАНА И ТЕЛА ЗА СПРОВОЂЕЊЕ РЕПУБЛИЧКОГ РЕФЕРЕНДУМА   </vt:lpstr>
      <vt:lpstr>PowerPoint Presentation</vt:lpstr>
      <vt:lpstr>Пирамидални приказ органа за спровођење републичког референдума</vt:lpstr>
      <vt:lpstr>PowerPoint Presentation</vt:lpstr>
      <vt:lpstr>PowerPoint Presentation</vt:lpstr>
      <vt:lpstr>PowerPoint Presentation</vt:lpstr>
      <vt:lpstr>2. ПРИМОПРЕДАЈА ГЛАСАЧКОГ МАТЕРИЈАЛА ПРЕ ГЛАСАЊА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3.1. Утврђивање потпуности и исправности гласачког материјала</vt:lpstr>
      <vt:lpstr>PowerPoint Presentation</vt:lpstr>
      <vt:lpstr>3.2. Уређивање ГЛАСАЧКОГ места</vt:lpstr>
      <vt:lpstr>PowerPoint Presentation</vt:lpstr>
      <vt:lpstr>PowerPoint Presentation</vt:lpstr>
      <vt:lpstr>PowerPoint Presentation</vt:lpstr>
      <vt:lpstr>PowerPoint Presentation</vt:lpstr>
      <vt:lpstr>3.3. Договор о подели задужења</vt:lpstr>
      <vt:lpstr>PowerPoint Presentation</vt:lpstr>
      <vt:lpstr>4. ОТВАРАЊЕ Гласачког МЕСТА</vt:lpstr>
      <vt:lpstr>PowerPoint Presentation</vt:lpstr>
      <vt:lpstr>PowerPoint Presentation</vt:lpstr>
      <vt:lpstr>PowerPoint Presentation</vt:lpstr>
      <vt:lpstr>5. ГЛАСАЊЕ НА Гласачком МЕСТУ</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ПЕТА РАДЊА: УРУЧИВАЊЕ ГЛАСАЧКОГ ЛИСТИЋА</vt:lpstr>
      <vt:lpstr>PowerPoint Presentation</vt:lpstr>
      <vt:lpstr>PowerPoint Presentation</vt:lpstr>
      <vt:lpstr>PowerPoint Presentation</vt:lpstr>
      <vt:lpstr>6. ПОСЕБНА ПРАВИЛА ГЛАСАЊА ЗА СЛЕПА ЛИЦА И ЛИЦА СА ДРУГИМ ВИДОВИМА ИНВАЛИДИТЕТА, НЕПИСМЕНИХ И СПРЕЧЕНИХ ЛИЦА НА ГЛАСАЧКОМ МЕСТУ И ВАН ГЛАСАЧКОГ МЕСТА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7. КОМУНИКАЦИЈA И НАЧИН ПРУЖАЊЕ ПОДРШКЕ ГЛАСАЧИМА КОЈИ СУ ОСОБЕ СА ИНВАЛИДИТЕТОМ  </vt:lpstr>
      <vt:lpstr>ПРИСТУПАЧНОСТ БИРАЧКИХ/ГЛАСАЧКИХ МЕСТА</vt:lpstr>
      <vt:lpstr>УРЕЂИВАЊЕ ГЛАСАЧКОГ МЕСТА РАДИ ПРИЛАГОЂАВАЊА ПОТРЕБАМА ОСОБА СА ИНВАЛИДИТЕТОМ</vt:lpstr>
      <vt:lpstr>ПРАВО ГЛАСАЧА КОЈИ СУ ОСОБЕ СА ИНВАЛИДИТЕТОМ ДА ГЛАСАЈУ УЗ ПОМОЋ ПОМАГАЧА</vt:lpstr>
      <vt:lpstr>ОПШТЕ ПРЕПОРУКЕ ЗА ПРУЖАЊЕ ПОМОЋИ ГЛАСАЧИМА КОЈИ СУ ОСОБЕ СА ИНВАЛИДИТЕТОМ</vt:lpstr>
      <vt:lpstr>НАЧИН КОМУНИКАЦИЈЕ И ПРУЖАЊА ПОМОЋИ ГЛАСАЧИМА СА ФИЗИЧКИМ ИНВАЛИДИТЕТОМ</vt:lpstr>
      <vt:lpstr>НАЧИН КОМУНИКАЦИЈЕ И ПРУЖАЊА ПОМОЋИ СЛЕПИМ И СЛАБОВИДИМ ГЛАСАЧИМА</vt:lpstr>
      <vt:lpstr>НАЧИН КОМУНИКАЦИЈЕ И ПРУЖАЊА ПОМОЋИ ГЛУВИМ И НАГЛУВИМ ГЛАСАЧИМА</vt:lpstr>
      <vt:lpstr>НАЧИН КОМУНИКАЦИЈЕ И ПРУЖАЊА ПОМОЋИ ГЛАСАЧИМА СА ИНТЕЛЕКТУАЛНИМ ИНВАЛИДИТЕТОМ</vt:lpstr>
      <vt:lpstr>8. ОДРЖАВАЊЕ РЕДА НА ГЛАСАЧКОМ МЕСТУ</vt:lpstr>
      <vt:lpstr>PowerPoint Presentation</vt:lpstr>
      <vt:lpstr>PowerPoint Presentation</vt:lpstr>
      <vt:lpstr>PowerPoint Presentation</vt:lpstr>
      <vt:lpstr>PowerPoint Presentation</vt:lpstr>
      <vt:lpstr>PowerPoint Presentation</vt:lpstr>
      <vt:lpstr>PowerPoint Presentation</vt:lpstr>
      <vt:lpstr>9. ЗАТВАРАЊЕ ГЛАСАЧКОГ МЕСТА</vt:lpstr>
      <vt:lpstr>10. УТВРЂИВАЊЕ РЕЗУЛТАТА ГЛАСАЊА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10.3. УПИСИВАЊЕ РЕЗУЛТАТА ГЛАСАЊА У ЗАПИСНИК О РАДУ ГЛАСАЧКОГ ОДБОРА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11. ПРИМОПРЕДАЈА ГЛАСАЧКО МАТЕРИЈАЛА ПОСЛЕ ГЛАСАЊА</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ПРИРУЧНИК ЗА ОБУКУ ЧЛАНОВА БИРАЧКИХ ОДБОРА</dc:title>
  <dc:creator>Marija Drobnjak</dc:creator>
  <cp:lastModifiedBy>Korisnik</cp:lastModifiedBy>
  <cp:revision>445</cp:revision>
  <cp:lastPrinted>2020-01-15T14:54:03Z</cp:lastPrinted>
  <dcterms:created xsi:type="dcterms:W3CDTF">2020-01-14T11:11:11Z</dcterms:created>
  <dcterms:modified xsi:type="dcterms:W3CDTF">2022-01-07T22:20:13Z</dcterms:modified>
</cp:coreProperties>
</file>